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2" r:id="rId1"/>
    <p:sldMasterId id="2147483718" r:id="rId2"/>
    <p:sldMasterId id="2147483949" r:id="rId3"/>
    <p:sldMasterId id="2147483950" r:id="rId4"/>
    <p:sldMasterId id="2147483951" r:id="rId5"/>
    <p:sldMasterId id="2147483952" r:id="rId6"/>
    <p:sldMasterId id="2147483953" r:id="rId7"/>
    <p:sldMasterId id="2147483954" r:id="rId8"/>
  </p:sldMasterIdLst>
  <p:notesMasterIdLst>
    <p:notesMasterId r:id="rId112"/>
  </p:notesMasterIdLst>
  <p:sldIdLst>
    <p:sldId id="392" r:id="rId9"/>
    <p:sldId id="438" r:id="rId10"/>
    <p:sldId id="439" r:id="rId11"/>
    <p:sldId id="440" r:id="rId12"/>
    <p:sldId id="395" r:id="rId13"/>
    <p:sldId id="333" r:id="rId14"/>
    <p:sldId id="397" r:id="rId15"/>
    <p:sldId id="398" r:id="rId16"/>
    <p:sldId id="399" r:id="rId17"/>
    <p:sldId id="400" r:id="rId18"/>
    <p:sldId id="401" r:id="rId19"/>
    <p:sldId id="402" r:id="rId20"/>
    <p:sldId id="403" r:id="rId21"/>
    <p:sldId id="407" r:id="rId22"/>
    <p:sldId id="404" r:id="rId23"/>
    <p:sldId id="405" r:id="rId24"/>
    <p:sldId id="409" r:id="rId25"/>
    <p:sldId id="355" r:id="rId26"/>
    <p:sldId id="443" r:id="rId27"/>
    <p:sldId id="356" r:id="rId28"/>
    <p:sldId id="459" r:id="rId29"/>
    <p:sldId id="441" r:id="rId30"/>
    <p:sldId id="442" r:id="rId31"/>
    <p:sldId id="358" r:id="rId32"/>
    <p:sldId id="330" r:id="rId33"/>
    <p:sldId id="360" r:id="rId34"/>
    <p:sldId id="445" r:id="rId35"/>
    <p:sldId id="446" r:id="rId36"/>
    <p:sldId id="447" r:id="rId37"/>
    <p:sldId id="448" r:id="rId38"/>
    <p:sldId id="449" r:id="rId39"/>
    <p:sldId id="450" r:id="rId40"/>
    <p:sldId id="387" r:id="rId41"/>
    <p:sldId id="378" r:id="rId42"/>
    <p:sldId id="451" r:id="rId43"/>
    <p:sldId id="452" r:id="rId44"/>
    <p:sldId id="460" r:id="rId45"/>
    <p:sldId id="388" r:id="rId46"/>
    <p:sldId id="454" r:id="rId47"/>
    <p:sldId id="455" r:id="rId48"/>
    <p:sldId id="456" r:id="rId49"/>
    <p:sldId id="352" r:id="rId50"/>
    <p:sldId id="464" r:id="rId51"/>
    <p:sldId id="309" r:id="rId52"/>
    <p:sldId id="410" r:id="rId53"/>
    <p:sldId id="436" r:id="rId54"/>
    <p:sldId id="411" r:id="rId55"/>
    <p:sldId id="437" r:id="rId56"/>
    <p:sldId id="414" r:id="rId57"/>
    <p:sldId id="415" r:id="rId58"/>
    <p:sldId id="465" r:id="rId59"/>
    <p:sldId id="413" r:id="rId60"/>
    <p:sldId id="467" r:id="rId61"/>
    <p:sldId id="466" r:id="rId62"/>
    <p:sldId id="468" r:id="rId63"/>
    <p:sldId id="416" r:id="rId64"/>
    <p:sldId id="412" r:id="rId65"/>
    <p:sldId id="435" r:id="rId66"/>
    <p:sldId id="469" r:id="rId67"/>
    <p:sldId id="470" r:id="rId68"/>
    <p:sldId id="471" r:id="rId69"/>
    <p:sldId id="481" r:id="rId70"/>
    <p:sldId id="482" r:id="rId71"/>
    <p:sldId id="417" r:id="rId72"/>
    <p:sldId id="425" r:id="rId73"/>
    <p:sldId id="418" r:id="rId74"/>
    <p:sldId id="426" r:id="rId75"/>
    <p:sldId id="419" r:id="rId76"/>
    <p:sldId id="421" r:id="rId77"/>
    <p:sldId id="420" r:id="rId78"/>
    <p:sldId id="422" r:id="rId79"/>
    <p:sldId id="424" r:id="rId80"/>
    <p:sldId id="473" r:id="rId81"/>
    <p:sldId id="475" r:id="rId82"/>
    <p:sldId id="474" r:id="rId83"/>
    <p:sldId id="499" r:id="rId84"/>
    <p:sldId id="477" r:id="rId85"/>
    <p:sldId id="480" r:id="rId86"/>
    <p:sldId id="335" r:id="rId87"/>
    <p:sldId id="427" r:id="rId88"/>
    <p:sldId id="287" r:id="rId89"/>
    <p:sldId id="478" r:id="rId90"/>
    <p:sldId id="336" r:id="rId91"/>
    <p:sldId id="483" r:id="rId92"/>
    <p:sldId id="486" r:id="rId93"/>
    <p:sldId id="457" r:id="rId94"/>
    <p:sldId id="487" r:id="rId95"/>
    <p:sldId id="495" r:id="rId96"/>
    <p:sldId id="496" r:id="rId97"/>
    <p:sldId id="497" r:id="rId98"/>
    <p:sldId id="428" r:id="rId99"/>
    <p:sldId id="488" r:id="rId100"/>
    <p:sldId id="489" r:id="rId101"/>
    <p:sldId id="429" r:id="rId102"/>
    <p:sldId id="430" r:id="rId103"/>
    <p:sldId id="501" r:id="rId104"/>
    <p:sldId id="431" r:id="rId105"/>
    <p:sldId id="433" r:id="rId106"/>
    <p:sldId id="491" r:id="rId107"/>
    <p:sldId id="492" r:id="rId108"/>
    <p:sldId id="493" r:id="rId109"/>
    <p:sldId id="434" r:id="rId110"/>
    <p:sldId id="494" r:id="rId11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033" autoAdjust="0"/>
  </p:normalViewPr>
  <p:slideViewPr>
    <p:cSldViewPr>
      <p:cViewPr varScale="1">
        <p:scale>
          <a:sx n="75" d="100"/>
          <a:sy n="75" d="100"/>
        </p:scale>
        <p:origin x="1594" y="53"/>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notesMaster" Target="notesMasters/notesMaster1.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5" Type="http://schemas.openxmlformats.org/officeDocument/2006/relationships/slideMaster" Target="slideMasters/slideMaster5.xml"/><Relationship Id="rId90" Type="http://schemas.openxmlformats.org/officeDocument/2006/relationships/slide" Target="slides/slide82.xml"/><Relationship Id="rId95" Type="http://schemas.openxmlformats.org/officeDocument/2006/relationships/slide" Target="slides/slide87.xml"/><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113" Type="http://schemas.openxmlformats.org/officeDocument/2006/relationships/presProps" Target="presProps.xml"/><Relationship Id="rId80" Type="http://schemas.openxmlformats.org/officeDocument/2006/relationships/slide" Target="slides/slide72.xml"/><Relationship Id="rId85" Type="http://schemas.openxmlformats.org/officeDocument/2006/relationships/slide" Target="slides/slide77.xml"/><Relationship Id="rId12" Type="http://schemas.openxmlformats.org/officeDocument/2006/relationships/slide" Target="slides/slide4.xml"/><Relationship Id="rId17" Type="http://schemas.openxmlformats.org/officeDocument/2006/relationships/slide" Target="slides/slide9.xml"/><Relationship Id="rId33" Type="http://schemas.openxmlformats.org/officeDocument/2006/relationships/slide" Target="slides/slide25.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08" Type="http://schemas.openxmlformats.org/officeDocument/2006/relationships/slide" Target="slides/slide100.xml"/><Relationship Id="rId54" Type="http://schemas.openxmlformats.org/officeDocument/2006/relationships/slide" Target="slides/slide46.xml"/><Relationship Id="rId70" Type="http://schemas.openxmlformats.org/officeDocument/2006/relationships/slide" Target="slides/slide62.xml"/><Relationship Id="rId75" Type="http://schemas.openxmlformats.org/officeDocument/2006/relationships/slide" Target="slides/slide67.xml"/><Relationship Id="rId91" Type="http://schemas.openxmlformats.org/officeDocument/2006/relationships/slide" Target="slides/slide83.xml"/><Relationship Id="rId96" Type="http://schemas.openxmlformats.org/officeDocument/2006/relationships/slide" Target="slides/slide88.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slide" Target="slides/slide98.xml"/><Relationship Id="rId114" Type="http://schemas.openxmlformats.org/officeDocument/2006/relationships/viewProps" Target="viewProp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theme" Target="theme/theme1.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3" Type="http://schemas.openxmlformats.org/officeDocument/2006/relationships/slideMaster" Target="slideMasters/slideMaster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slide" Target="slides/slide10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9218" name="Header Placeholder 1">
            <a:extLst>
              <a:ext uri="{FF2B5EF4-FFF2-40B4-BE49-F238E27FC236}">
                <a16:creationId xmlns:a16="http://schemas.microsoft.com/office/drawing/2014/main" id="{8BC25D8F-B397-D9A7-7FFE-0CC02EF906CB}"/>
              </a:ext>
            </a:extLst>
          </p:cNvPr>
          <p:cNvSpPr>
            <a:spLocks noGrp="1" noChangeArrowheads="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buFont typeface="Arial" panose="020B0604020202020204" pitchFamily="34" charset="0"/>
              <a:buNone/>
              <a:defRPr sz="1200"/>
            </a:lvl1pPr>
          </a:lstStyle>
          <a:p>
            <a:pPr>
              <a:defRPr/>
            </a:pPr>
            <a:endParaRPr lang="sr-Latn-CS" altLang="en-US"/>
          </a:p>
        </p:txBody>
      </p:sp>
      <p:sp>
        <p:nvSpPr>
          <p:cNvPr id="9219" name="Date Placeholder 2">
            <a:extLst>
              <a:ext uri="{FF2B5EF4-FFF2-40B4-BE49-F238E27FC236}">
                <a16:creationId xmlns:a16="http://schemas.microsoft.com/office/drawing/2014/main" id="{8ED832A5-A846-B879-1A0D-945FBBA7EFBC}"/>
              </a:ext>
            </a:extLst>
          </p:cNvPr>
          <p:cNvSpPr>
            <a:spLocks noGrp="1" noChangeArrowheads="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a:buFont typeface="Arial" panose="020B0604020202020204" pitchFamily="34" charset="0"/>
              <a:buNone/>
              <a:defRPr sz="1200"/>
            </a:lvl1pPr>
          </a:lstStyle>
          <a:p>
            <a:pPr>
              <a:defRPr/>
            </a:pPr>
            <a:fld id="{06BEC9F0-E9C7-4D95-ADC1-0E1A5629A997}" type="datetimeFigureOut">
              <a:rPr lang="sr-Latn-CS" altLang="en-US"/>
              <a:pPr>
                <a:defRPr/>
              </a:pPr>
              <a:t>16.4.2024.</a:t>
            </a:fld>
            <a:endParaRPr lang="sr-Latn-CS" altLang="en-US"/>
          </a:p>
        </p:txBody>
      </p:sp>
      <p:sp>
        <p:nvSpPr>
          <p:cNvPr id="9220" name="Slide Image Placeholder 3">
            <a:extLst>
              <a:ext uri="{FF2B5EF4-FFF2-40B4-BE49-F238E27FC236}">
                <a16:creationId xmlns:a16="http://schemas.microsoft.com/office/drawing/2014/main" id="{07E11E7A-D0C1-F33A-C1BF-C568DABCC4B7}"/>
              </a:ext>
            </a:extLst>
          </p:cNvPr>
          <p:cNvSpPr>
            <a:spLocks noGrp="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9221" name="Notes Placeholder 4">
            <a:extLst>
              <a:ext uri="{FF2B5EF4-FFF2-40B4-BE49-F238E27FC236}">
                <a16:creationId xmlns:a16="http://schemas.microsoft.com/office/drawing/2014/main" id="{1F1E2C47-E1EA-5285-7E22-9542478BC971}"/>
              </a:ext>
            </a:extLst>
          </p:cNvPr>
          <p:cNvSpPr>
            <a:spLocks noGrp="1" noChangeArrowheads="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ctr"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endParaRPr lang="sr-Latn-CS" altLang="en-US" noProof="0"/>
          </a:p>
        </p:txBody>
      </p:sp>
      <p:sp>
        <p:nvSpPr>
          <p:cNvPr id="9222" name="Footer Placeholder 5">
            <a:extLst>
              <a:ext uri="{FF2B5EF4-FFF2-40B4-BE49-F238E27FC236}">
                <a16:creationId xmlns:a16="http://schemas.microsoft.com/office/drawing/2014/main" id="{FB1DEDA7-FE7B-4829-4FC1-C6B769E3D228}"/>
              </a:ext>
            </a:extLst>
          </p:cNvPr>
          <p:cNvSpPr>
            <a:spLocks noGrp="1" noChangeArrowheads="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a:buFont typeface="Arial" panose="020B0604020202020204" pitchFamily="34" charset="0"/>
              <a:buNone/>
              <a:defRPr sz="1200"/>
            </a:lvl1pPr>
          </a:lstStyle>
          <a:p>
            <a:pPr>
              <a:defRPr/>
            </a:pPr>
            <a:endParaRPr lang="sr-Latn-CS" altLang="en-US"/>
          </a:p>
        </p:txBody>
      </p:sp>
      <p:sp>
        <p:nvSpPr>
          <p:cNvPr id="9223" name="Slide Number Placeholder 6">
            <a:extLst>
              <a:ext uri="{FF2B5EF4-FFF2-40B4-BE49-F238E27FC236}">
                <a16:creationId xmlns:a16="http://schemas.microsoft.com/office/drawing/2014/main" id="{3ACCC58B-5AB8-BCF4-7AEE-CB53F03121A7}"/>
              </a:ext>
            </a:extLst>
          </p:cNvPr>
          <p:cNvSpPr>
            <a:spLocks noGrp="1" noChangeArrowheads="1"/>
          </p:cNvSpPr>
          <p:nvPr>
            <p:ph type="sldNum" sz="quarter" idx="5"/>
          </p:nvPr>
        </p:nvSpPr>
        <p:spPr bwMode="auto">
          <a:xfrm>
            <a:off x="3884613"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algn="r">
              <a:buFont typeface="Arial" panose="020B0604020202020204" pitchFamily="34" charset="0"/>
              <a:buNone/>
              <a:defRPr sz="1200"/>
            </a:lvl1pPr>
          </a:lstStyle>
          <a:p>
            <a:pPr>
              <a:defRPr/>
            </a:pPr>
            <a:fld id="{0E6E7100-D638-48F1-954F-D5B67D99597F}" type="slidenum">
              <a:rPr lang="sr-Latn-CS" altLang="en-US"/>
              <a:pPr>
                <a:defRPr/>
              </a:pPr>
              <a:t>‹#›</a:t>
            </a:fld>
            <a:endParaRPr lang="sr-Latn-C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0E6E7100-D638-48F1-954F-D5B67D99597F}" type="slidenum">
              <a:rPr lang="sr-Latn-CS" altLang="en-US" smtClean="0"/>
              <a:pPr>
                <a:defRPr/>
              </a:pPr>
              <a:t>1</a:t>
            </a:fld>
            <a:endParaRPr lang="sr-Latn-CS" altLang="en-US"/>
          </a:p>
        </p:txBody>
      </p:sp>
    </p:spTree>
    <p:extLst>
      <p:ext uri="{BB962C8B-B14F-4D97-AF65-F5344CB8AC3E}">
        <p14:creationId xmlns:p14="http://schemas.microsoft.com/office/powerpoint/2010/main" val="3000513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F2EE735B-E2B3-5E34-CCB4-D692F2EAB9D2}"/>
              </a:ext>
            </a:extLst>
          </p:cNvPr>
          <p:cNvSpPr>
            <a:spLocks noGrp="1" noRot="1" noChangeAspect="1" noChangeArrowheads="1" noTextEdit="1"/>
          </p:cNvSpPr>
          <p:nvPr>
            <p:ph type="sldImg"/>
          </p:nvPr>
        </p:nvSpPr>
        <p:spPr/>
      </p:sp>
      <p:sp>
        <p:nvSpPr>
          <p:cNvPr id="16387" name="Notes Placeholder 2">
            <a:extLst>
              <a:ext uri="{FF2B5EF4-FFF2-40B4-BE49-F238E27FC236}">
                <a16:creationId xmlns:a16="http://schemas.microsoft.com/office/drawing/2014/main" id="{9FACFFD6-2AEE-F91D-56DA-17B966965C5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GB" altLang="en-US"/>
          </a:p>
        </p:txBody>
      </p:sp>
      <p:sp>
        <p:nvSpPr>
          <p:cNvPr id="16388" name="Slide Number Placeholder 3">
            <a:extLst>
              <a:ext uri="{FF2B5EF4-FFF2-40B4-BE49-F238E27FC236}">
                <a16:creationId xmlns:a16="http://schemas.microsoft.com/office/drawing/2014/main" id="{16162B58-E16D-581B-154E-AB5E89C3C065}"/>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fld id="{23C1060E-C57D-461C-B12D-12267F5EEBD4}" type="slidenum">
              <a:rPr lang="sr-Latn-CS" altLang="en-US" smtClean="0"/>
              <a:pPr/>
              <a:t>6</a:t>
            </a:fld>
            <a:endParaRPr lang="sr-Latn-C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0C94578A-505C-6E11-6E46-3D3EF28E4C64}"/>
              </a:ext>
            </a:extLst>
          </p:cNvPr>
          <p:cNvSpPr>
            <a:spLocks noGrp="1" noRot="1" noChangeAspect="1" noChangeArrowheads="1" noTextEdit="1"/>
          </p:cNvSpPr>
          <p:nvPr>
            <p:ph type="sldImg"/>
          </p:nvPr>
        </p:nvSpPr>
        <p:spPr/>
      </p:sp>
      <p:sp>
        <p:nvSpPr>
          <p:cNvPr id="24579" name="Notes Placeholder 2">
            <a:extLst>
              <a:ext uri="{FF2B5EF4-FFF2-40B4-BE49-F238E27FC236}">
                <a16:creationId xmlns:a16="http://schemas.microsoft.com/office/drawing/2014/main" id="{3472917C-EE4C-76EC-8E01-5E9AA75D6EB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GB" altLang="en-US"/>
          </a:p>
        </p:txBody>
      </p:sp>
      <p:sp>
        <p:nvSpPr>
          <p:cNvPr id="24580" name="Slide Number Placeholder 3">
            <a:extLst>
              <a:ext uri="{FF2B5EF4-FFF2-40B4-BE49-F238E27FC236}">
                <a16:creationId xmlns:a16="http://schemas.microsoft.com/office/drawing/2014/main" id="{E0D7FE7E-78F4-CEF3-936A-5497EFADC263}"/>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fld id="{DF56E3EA-37A1-414C-A7F8-61ECC035C6B8}" type="slidenum">
              <a:rPr lang="sr-Latn-CS" altLang="en-US" smtClean="0"/>
              <a:pPr/>
              <a:t>13</a:t>
            </a:fld>
            <a:endParaRPr lang="sr-Latn-C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0E6E7100-D638-48F1-954F-D5B67D99597F}" type="slidenum">
              <a:rPr lang="sr-Latn-CS" altLang="en-US" smtClean="0"/>
              <a:pPr>
                <a:defRPr/>
              </a:pPr>
              <a:t>100</a:t>
            </a:fld>
            <a:endParaRPr lang="sr-Latn-CS" altLang="en-US"/>
          </a:p>
        </p:txBody>
      </p:sp>
    </p:spTree>
    <p:extLst>
      <p:ext uri="{BB962C8B-B14F-4D97-AF65-F5344CB8AC3E}">
        <p14:creationId xmlns:p14="http://schemas.microsoft.com/office/powerpoint/2010/main" val="3627930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9">
            <a:extLst>
              <a:ext uri="{FF2B5EF4-FFF2-40B4-BE49-F238E27FC236}">
                <a16:creationId xmlns:a16="http://schemas.microsoft.com/office/drawing/2014/main" id="{122CA679-69A1-98E9-FAB0-F61FD42BFB47}"/>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21">
            <a:extLst>
              <a:ext uri="{FF2B5EF4-FFF2-40B4-BE49-F238E27FC236}">
                <a16:creationId xmlns:a16="http://schemas.microsoft.com/office/drawing/2014/main" id="{C4900F14-75ED-D1D2-BBC2-ADEF0F22EBD2}"/>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17">
            <a:extLst>
              <a:ext uri="{FF2B5EF4-FFF2-40B4-BE49-F238E27FC236}">
                <a16:creationId xmlns:a16="http://schemas.microsoft.com/office/drawing/2014/main" id="{04963062-B0E2-4D41-D718-D896232E1F99}"/>
              </a:ext>
            </a:extLst>
          </p:cNvPr>
          <p:cNvSpPr>
            <a:spLocks noGrp="1" noChangeArrowheads="1"/>
          </p:cNvSpPr>
          <p:nvPr>
            <p:ph type="sldNum" sz="quarter" idx="12"/>
          </p:nvPr>
        </p:nvSpPr>
        <p:spPr>
          <a:ln/>
        </p:spPr>
        <p:txBody>
          <a:bodyPr/>
          <a:lstStyle>
            <a:lvl1pPr>
              <a:defRPr/>
            </a:lvl1pPr>
          </a:lstStyle>
          <a:p>
            <a:pPr>
              <a:defRPr/>
            </a:pPr>
            <a:fld id="{0EFAD7FA-DC44-4B75-9F8E-C3CD9F5E4F2B}" type="slidenum">
              <a:rPr lang="en-US" altLang="en-US"/>
              <a:pPr>
                <a:defRPr/>
              </a:pPr>
              <a:t>‹#›</a:t>
            </a:fld>
            <a:endParaRPr lang="en-US" altLang="en-US"/>
          </a:p>
        </p:txBody>
      </p:sp>
    </p:spTree>
    <p:extLst>
      <p:ext uri="{BB962C8B-B14F-4D97-AF65-F5344CB8AC3E}">
        <p14:creationId xmlns:p14="http://schemas.microsoft.com/office/powerpoint/2010/main" val="3447964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9">
            <a:extLst>
              <a:ext uri="{FF2B5EF4-FFF2-40B4-BE49-F238E27FC236}">
                <a16:creationId xmlns:a16="http://schemas.microsoft.com/office/drawing/2014/main" id="{FA05D82E-FF94-19A6-AC06-0B08247E790A}"/>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21">
            <a:extLst>
              <a:ext uri="{FF2B5EF4-FFF2-40B4-BE49-F238E27FC236}">
                <a16:creationId xmlns:a16="http://schemas.microsoft.com/office/drawing/2014/main" id="{AB7B8D1E-7F3F-C67E-049A-E2B40C72D345}"/>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17">
            <a:extLst>
              <a:ext uri="{FF2B5EF4-FFF2-40B4-BE49-F238E27FC236}">
                <a16:creationId xmlns:a16="http://schemas.microsoft.com/office/drawing/2014/main" id="{0CB826DC-C7DC-8946-5E37-8050DC673190}"/>
              </a:ext>
            </a:extLst>
          </p:cNvPr>
          <p:cNvSpPr>
            <a:spLocks noGrp="1" noChangeArrowheads="1"/>
          </p:cNvSpPr>
          <p:nvPr>
            <p:ph type="sldNum" sz="quarter" idx="12"/>
          </p:nvPr>
        </p:nvSpPr>
        <p:spPr>
          <a:ln/>
        </p:spPr>
        <p:txBody>
          <a:bodyPr/>
          <a:lstStyle>
            <a:lvl1pPr>
              <a:defRPr/>
            </a:lvl1pPr>
          </a:lstStyle>
          <a:p>
            <a:pPr>
              <a:defRPr/>
            </a:pPr>
            <a:fld id="{581C9D66-C314-4F2D-8981-39283B4537A8}" type="slidenum">
              <a:rPr lang="en-US" altLang="en-US"/>
              <a:pPr>
                <a:defRPr/>
              </a:pPr>
              <a:t>‹#›</a:t>
            </a:fld>
            <a:endParaRPr lang="en-US" altLang="en-US"/>
          </a:p>
        </p:txBody>
      </p:sp>
    </p:spTree>
    <p:extLst>
      <p:ext uri="{BB962C8B-B14F-4D97-AF65-F5344CB8AC3E}">
        <p14:creationId xmlns:p14="http://schemas.microsoft.com/office/powerpoint/2010/main" val="522024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04850"/>
            <a:ext cx="2057400" cy="5619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704850"/>
            <a:ext cx="6019800" cy="5619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9">
            <a:extLst>
              <a:ext uri="{FF2B5EF4-FFF2-40B4-BE49-F238E27FC236}">
                <a16:creationId xmlns:a16="http://schemas.microsoft.com/office/drawing/2014/main" id="{EE70AF7E-235A-653F-03A1-03C51EB82A79}"/>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21">
            <a:extLst>
              <a:ext uri="{FF2B5EF4-FFF2-40B4-BE49-F238E27FC236}">
                <a16:creationId xmlns:a16="http://schemas.microsoft.com/office/drawing/2014/main" id="{75ED094B-B734-54F8-23A8-450BF6077FFF}"/>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17">
            <a:extLst>
              <a:ext uri="{FF2B5EF4-FFF2-40B4-BE49-F238E27FC236}">
                <a16:creationId xmlns:a16="http://schemas.microsoft.com/office/drawing/2014/main" id="{7F885F43-DA8F-8690-311A-5EEBA40028F2}"/>
              </a:ext>
            </a:extLst>
          </p:cNvPr>
          <p:cNvSpPr>
            <a:spLocks noGrp="1" noChangeArrowheads="1"/>
          </p:cNvSpPr>
          <p:nvPr>
            <p:ph type="sldNum" sz="quarter" idx="12"/>
          </p:nvPr>
        </p:nvSpPr>
        <p:spPr>
          <a:ln/>
        </p:spPr>
        <p:txBody>
          <a:bodyPr/>
          <a:lstStyle>
            <a:lvl1pPr>
              <a:defRPr/>
            </a:lvl1pPr>
          </a:lstStyle>
          <a:p>
            <a:pPr>
              <a:defRPr/>
            </a:pPr>
            <a:fld id="{6C02E1A7-7CDB-4AD8-ACF7-CFEB47E79389}" type="slidenum">
              <a:rPr lang="en-US" altLang="en-US"/>
              <a:pPr>
                <a:defRPr/>
              </a:pPr>
              <a:t>‹#›</a:t>
            </a:fld>
            <a:endParaRPr lang="en-US" altLang="en-US"/>
          </a:p>
        </p:txBody>
      </p:sp>
    </p:spTree>
    <p:extLst>
      <p:ext uri="{BB962C8B-B14F-4D97-AF65-F5344CB8AC3E}">
        <p14:creationId xmlns:p14="http://schemas.microsoft.com/office/powerpoint/2010/main" val="41252531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9">
            <a:extLst>
              <a:ext uri="{FF2B5EF4-FFF2-40B4-BE49-F238E27FC236}">
                <a16:creationId xmlns:a16="http://schemas.microsoft.com/office/drawing/2014/main" id="{7CAF1844-8659-0861-3E0E-B72AFEE35C06}"/>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21">
            <a:extLst>
              <a:ext uri="{FF2B5EF4-FFF2-40B4-BE49-F238E27FC236}">
                <a16:creationId xmlns:a16="http://schemas.microsoft.com/office/drawing/2014/main" id="{88F91B7D-AF3A-4D69-1ED9-B0FD1233C444}"/>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17">
            <a:extLst>
              <a:ext uri="{FF2B5EF4-FFF2-40B4-BE49-F238E27FC236}">
                <a16:creationId xmlns:a16="http://schemas.microsoft.com/office/drawing/2014/main" id="{AD767E59-58A1-2B23-7039-26F7D22B7A29}"/>
              </a:ext>
            </a:extLst>
          </p:cNvPr>
          <p:cNvSpPr>
            <a:spLocks noGrp="1" noChangeArrowheads="1"/>
          </p:cNvSpPr>
          <p:nvPr>
            <p:ph type="sldNum" sz="quarter" idx="12"/>
          </p:nvPr>
        </p:nvSpPr>
        <p:spPr>
          <a:ln/>
        </p:spPr>
        <p:txBody>
          <a:bodyPr/>
          <a:lstStyle>
            <a:lvl1pPr>
              <a:defRPr/>
            </a:lvl1pPr>
          </a:lstStyle>
          <a:p>
            <a:pPr>
              <a:defRPr/>
            </a:pPr>
            <a:fld id="{5A7D0E55-0D21-4429-8D3A-E0D2E50426ED}" type="slidenum">
              <a:rPr lang="en-US" altLang="en-US"/>
              <a:pPr>
                <a:defRPr/>
              </a:pPr>
              <a:t>‹#›</a:t>
            </a:fld>
            <a:endParaRPr lang="en-US" altLang="en-US"/>
          </a:p>
        </p:txBody>
      </p:sp>
    </p:spTree>
    <p:extLst>
      <p:ext uri="{BB962C8B-B14F-4D97-AF65-F5344CB8AC3E}">
        <p14:creationId xmlns:p14="http://schemas.microsoft.com/office/powerpoint/2010/main" val="41620502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9">
            <a:extLst>
              <a:ext uri="{FF2B5EF4-FFF2-40B4-BE49-F238E27FC236}">
                <a16:creationId xmlns:a16="http://schemas.microsoft.com/office/drawing/2014/main" id="{44ED8E4D-E812-8AF7-C823-F738E3ADCC40}"/>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21">
            <a:extLst>
              <a:ext uri="{FF2B5EF4-FFF2-40B4-BE49-F238E27FC236}">
                <a16:creationId xmlns:a16="http://schemas.microsoft.com/office/drawing/2014/main" id="{6E1B028A-04B7-2D40-67EE-1BE8F01D4445}"/>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17">
            <a:extLst>
              <a:ext uri="{FF2B5EF4-FFF2-40B4-BE49-F238E27FC236}">
                <a16:creationId xmlns:a16="http://schemas.microsoft.com/office/drawing/2014/main" id="{6C5064C8-9F9E-DF84-F042-E6620EAE630F}"/>
              </a:ext>
            </a:extLst>
          </p:cNvPr>
          <p:cNvSpPr>
            <a:spLocks noGrp="1" noChangeArrowheads="1"/>
          </p:cNvSpPr>
          <p:nvPr>
            <p:ph type="sldNum" sz="quarter" idx="12"/>
          </p:nvPr>
        </p:nvSpPr>
        <p:spPr>
          <a:ln/>
        </p:spPr>
        <p:txBody>
          <a:bodyPr/>
          <a:lstStyle>
            <a:lvl1pPr>
              <a:defRPr/>
            </a:lvl1pPr>
          </a:lstStyle>
          <a:p>
            <a:pPr>
              <a:defRPr/>
            </a:pPr>
            <a:fld id="{25B6FD17-679C-4E17-BD1E-50D4CD864B04}" type="slidenum">
              <a:rPr lang="en-US" altLang="en-US"/>
              <a:pPr>
                <a:defRPr/>
              </a:pPr>
              <a:t>‹#›</a:t>
            </a:fld>
            <a:endParaRPr lang="en-US" altLang="en-US"/>
          </a:p>
        </p:txBody>
      </p:sp>
    </p:spTree>
    <p:extLst>
      <p:ext uri="{BB962C8B-B14F-4D97-AF65-F5344CB8AC3E}">
        <p14:creationId xmlns:p14="http://schemas.microsoft.com/office/powerpoint/2010/main" val="38094039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9">
            <a:extLst>
              <a:ext uri="{FF2B5EF4-FFF2-40B4-BE49-F238E27FC236}">
                <a16:creationId xmlns:a16="http://schemas.microsoft.com/office/drawing/2014/main" id="{5A5026D3-CB51-4E9D-9D42-DFDBC5DAF731}"/>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21">
            <a:extLst>
              <a:ext uri="{FF2B5EF4-FFF2-40B4-BE49-F238E27FC236}">
                <a16:creationId xmlns:a16="http://schemas.microsoft.com/office/drawing/2014/main" id="{15D43262-2778-E252-F3A3-86BCF2E48B8A}"/>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17">
            <a:extLst>
              <a:ext uri="{FF2B5EF4-FFF2-40B4-BE49-F238E27FC236}">
                <a16:creationId xmlns:a16="http://schemas.microsoft.com/office/drawing/2014/main" id="{4605093D-4F91-1AE9-C8BF-3060307BCF98}"/>
              </a:ext>
            </a:extLst>
          </p:cNvPr>
          <p:cNvSpPr>
            <a:spLocks noGrp="1" noChangeArrowheads="1"/>
          </p:cNvSpPr>
          <p:nvPr>
            <p:ph type="sldNum" sz="quarter" idx="12"/>
          </p:nvPr>
        </p:nvSpPr>
        <p:spPr>
          <a:ln/>
        </p:spPr>
        <p:txBody>
          <a:bodyPr/>
          <a:lstStyle>
            <a:lvl1pPr>
              <a:defRPr/>
            </a:lvl1pPr>
          </a:lstStyle>
          <a:p>
            <a:pPr>
              <a:defRPr/>
            </a:pPr>
            <a:fld id="{84101BBF-5ABA-4A4D-ABA0-ED8B452F5ECC}" type="slidenum">
              <a:rPr lang="en-US" altLang="en-US"/>
              <a:pPr>
                <a:defRPr/>
              </a:pPr>
              <a:t>‹#›</a:t>
            </a:fld>
            <a:endParaRPr lang="en-US" altLang="en-US"/>
          </a:p>
        </p:txBody>
      </p:sp>
    </p:spTree>
    <p:extLst>
      <p:ext uri="{BB962C8B-B14F-4D97-AF65-F5344CB8AC3E}">
        <p14:creationId xmlns:p14="http://schemas.microsoft.com/office/powerpoint/2010/main" val="10915703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9">
            <a:extLst>
              <a:ext uri="{FF2B5EF4-FFF2-40B4-BE49-F238E27FC236}">
                <a16:creationId xmlns:a16="http://schemas.microsoft.com/office/drawing/2014/main" id="{8EEA57BD-DABE-EB68-4E14-9AD31BB239A5}"/>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21">
            <a:extLst>
              <a:ext uri="{FF2B5EF4-FFF2-40B4-BE49-F238E27FC236}">
                <a16:creationId xmlns:a16="http://schemas.microsoft.com/office/drawing/2014/main" id="{DF9684A5-4B32-BB31-8129-40650B659645}"/>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17">
            <a:extLst>
              <a:ext uri="{FF2B5EF4-FFF2-40B4-BE49-F238E27FC236}">
                <a16:creationId xmlns:a16="http://schemas.microsoft.com/office/drawing/2014/main" id="{CBF16A00-0967-F4DC-5C90-C5DBC68A9129}"/>
              </a:ext>
            </a:extLst>
          </p:cNvPr>
          <p:cNvSpPr>
            <a:spLocks noGrp="1" noChangeArrowheads="1"/>
          </p:cNvSpPr>
          <p:nvPr>
            <p:ph type="sldNum" sz="quarter" idx="12"/>
          </p:nvPr>
        </p:nvSpPr>
        <p:spPr>
          <a:ln/>
        </p:spPr>
        <p:txBody>
          <a:bodyPr/>
          <a:lstStyle>
            <a:lvl1pPr>
              <a:defRPr/>
            </a:lvl1pPr>
          </a:lstStyle>
          <a:p>
            <a:pPr>
              <a:defRPr/>
            </a:pPr>
            <a:fld id="{4312B23A-E63A-42C8-BF2F-AC5F31259277}" type="slidenum">
              <a:rPr lang="en-US" altLang="en-US"/>
              <a:pPr>
                <a:defRPr/>
              </a:pPr>
              <a:t>‹#›</a:t>
            </a:fld>
            <a:endParaRPr lang="en-US" altLang="en-US"/>
          </a:p>
        </p:txBody>
      </p:sp>
    </p:spTree>
    <p:extLst>
      <p:ext uri="{BB962C8B-B14F-4D97-AF65-F5344CB8AC3E}">
        <p14:creationId xmlns:p14="http://schemas.microsoft.com/office/powerpoint/2010/main" val="38091445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9">
            <a:extLst>
              <a:ext uri="{FF2B5EF4-FFF2-40B4-BE49-F238E27FC236}">
                <a16:creationId xmlns:a16="http://schemas.microsoft.com/office/drawing/2014/main" id="{E9497D3A-AFFA-7E70-B040-872606FF6650}"/>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8" name="Footer Placeholder 21">
            <a:extLst>
              <a:ext uri="{FF2B5EF4-FFF2-40B4-BE49-F238E27FC236}">
                <a16:creationId xmlns:a16="http://schemas.microsoft.com/office/drawing/2014/main" id="{6C85969C-9D97-33CE-3D3A-16E9A7A73A44}"/>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9" name="Slide Number Placeholder 17">
            <a:extLst>
              <a:ext uri="{FF2B5EF4-FFF2-40B4-BE49-F238E27FC236}">
                <a16:creationId xmlns:a16="http://schemas.microsoft.com/office/drawing/2014/main" id="{B7601399-02F5-B0F5-BA70-03571138AAB8}"/>
              </a:ext>
            </a:extLst>
          </p:cNvPr>
          <p:cNvSpPr>
            <a:spLocks noGrp="1" noChangeArrowheads="1"/>
          </p:cNvSpPr>
          <p:nvPr>
            <p:ph type="sldNum" sz="quarter" idx="12"/>
          </p:nvPr>
        </p:nvSpPr>
        <p:spPr>
          <a:ln/>
        </p:spPr>
        <p:txBody>
          <a:bodyPr/>
          <a:lstStyle>
            <a:lvl1pPr>
              <a:defRPr/>
            </a:lvl1pPr>
          </a:lstStyle>
          <a:p>
            <a:pPr>
              <a:defRPr/>
            </a:pPr>
            <a:fld id="{DB71B1CE-9BEF-4E13-B420-64A81C953FC2}" type="slidenum">
              <a:rPr lang="en-US" altLang="en-US"/>
              <a:pPr>
                <a:defRPr/>
              </a:pPr>
              <a:t>‹#›</a:t>
            </a:fld>
            <a:endParaRPr lang="en-US" altLang="en-US"/>
          </a:p>
        </p:txBody>
      </p:sp>
    </p:spTree>
    <p:extLst>
      <p:ext uri="{BB962C8B-B14F-4D97-AF65-F5344CB8AC3E}">
        <p14:creationId xmlns:p14="http://schemas.microsoft.com/office/powerpoint/2010/main" val="26716287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9">
            <a:extLst>
              <a:ext uri="{FF2B5EF4-FFF2-40B4-BE49-F238E27FC236}">
                <a16:creationId xmlns:a16="http://schemas.microsoft.com/office/drawing/2014/main" id="{FB1D4ED9-B578-2983-BB95-2EAD42747B49}"/>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4" name="Footer Placeholder 21">
            <a:extLst>
              <a:ext uri="{FF2B5EF4-FFF2-40B4-BE49-F238E27FC236}">
                <a16:creationId xmlns:a16="http://schemas.microsoft.com/office/drawing/2014/main" id="{86D14373-0A3A-B7BD-0C0D-FE0FDF42F804}"/>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5" name="Slide Number Placeholder 17">
            <a:extLst>
              <a:ext uri="{FF2B5EF4-FFF2-40B4-BE49-F238E27FC236}">
                <a16:creationId xmlns:a16="http://schemas.microsoft.com/office/drawing/2014/main" id="{54398536-CA6E-0EEE-5A23-4037225E5D75}"/>
              </a:ext>
            </a:extLst>
          </p:cNvPr>
          <p:cNvSpPr>
            <a:spLocks noGrp="1" noChangeArrowheads="1"/>
          </p:cNvSpPr>
          <p:nvPr>
            <p:ph type="sldNum" sz="quarter" idx="12"/>
          </p:nvPr>
        </p:nvSpPr>
        <p:spPr>
          <a:ln/>
        </p:spPr>
        <p:txBody>
          <a:bodyPr/>
          <a:lstStyle>
            <a:lvl1pPr>
              <a:defRPr/>
            </a:lvl1pPr>
          </a:lstStyle>
          <a:p>
            <a:pPr>
              <a:defRPr/>
            </a:pPr>
            <a:fld id="{03B3BDD5-C377-48DC-8CDE-66EB7A077407}" type="slidenum">
              <a:rPr lang="en-US" altLang="en-US"/>
              <a:pPr>
                <a:defRPr/>
              </a:pPr>
              <a:t>‹#›</a:t>
            </a:fld>
            <a:endParaRPr lang="en-US" altLang="en-US"/>
          </a:p>
        </p:txBody>
      </p:sp>
    </p:spTree>
    <p:extLst>
      <p:ext uri="{BB962C8B-B14F-4D97-AF65-F5344CB8AC3E}">
        <p14:creationId xmlns:p14="http://schemas.microsoft.com/office/powerpoint/2010/main" val="168201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a:extLst>
              <a:ext uri="{FF2B5EF4-FFF2-40B4-BE49-F238E27FC236}">
                <a16:creationId xmlns:a16="http://schemas.microsoft.com/office/drawing/2014/main" id="{C878A280-01EF-B4E6-DF5A-E976B29F12A9}"/>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3" name="Footer Placeholder 21">
            <a:extLst>
              <a:ext uri="{FF2B5EF4-FFF2-40B4-BE49-F238E27FC236}">
                <a16:creationId xmlns:a16="http://schemas.microsoft.com/office/drawing/2014/main" id="{8EAF7854-87A1-EE09-0743-9DB8FF61429F}"/>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4" name="Slide Number Placeholder 17">
            <a:extLst>
              <a:ext uri="{FF2B5EF4-FFF2-40B4-BE49-F238E27FC236}">
                <a16:creationId xmlns:a16="http://schemas.microsoft.com/office/drawing/2014/main" id="{0ADED092-2FDA-6E6D-DA1C-C4B562874437}"/>
              </a:ext>
            </a:extLst>
          </p:cNvPr>
          <p:cNvSpPr>
            <a:spLocks noGrp="1" noChangeArrowheads="1"/>
          </p:cNvSpPr>
          <p:nvPr>
            <p:ph type="sldNum" sz="quarter" idx="12"/>
          </p:nvPr>
        </p:nvSpPr>
        <p:spPr>
          <a:ln/>
        </p:spPr>
        <p:txBody>
          <a:bodyPr/>
          <a:lstStyle>
            <a:lvl1pPr>
              <a:defRPr/>
            </a:lvl1pPr>
          </a:lstStyle>
          <a:p>
            <a:pPr>
              <a:defRPr/>
            </a:pPr>
            <a:fld id="{DDDE2BC5-7A1A-4FB5-A30A-C7B55DB379BB}" type="slidenum">
              <a:rPr lang="en-US" altLang="en-US"/>
              <a:pPr>
                <a:defRPr/>
              </a:pPr>
              <a:t>‹#›</a:t>
            </a:fld>
            <a:endParaRPr lang="en-US" altLang="en-US"/>
          </a:p>
        </p:txBody>
      </p:sp>
    </p:spTree>
    <p:extLst>
      <p:ext uri="{BB962C8B-B14F-4D97-AF65-F5344CB8AC3E}">
        <p14:creationId xmlns:p14="http://schemas.microsoft.com/office/powerpoint/2010/main" val="26915987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9">
            <a:extLst>
              <a:ext uri="{FF2B5EF4-FFF2-40B4-BE49-F238E27FC236}">
                <a16:creationId xmlns:a16="http://schemas.microsoft.com/office/drawing/2014/main" id="{88C7C2D8-7516-25AB-F8C3-F5FCBAEC3F01}"/>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21">
            <a:extLst>
              <a:ext uri="{FF2B5EF4-FFF2-40B4-BE49-F238E27FC236}">
                <a16:creationId xmlns:a16="http://schemas.microsoft.com/office/drawing/2014/main" id="{71DD0B49-80D3-52D0-207A-D0A48F63A173}"/>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17">
            <a:extLst>
              <a:ext uri="{FF2B5EF4-FFF2-40B4-BE49-F238E27FC236}">
                <a16:creationId xmlns:a16="http://schemas.microsoft.com/office/drawing/2014/main" id="{1E3A6A2F-C7E2-DADE-12EB-A9590EDA9F06}"/>
              </a:ext>
            </a:extLst>
          </p:cNvPr>
          <p:cNvSpPr>
            <a:spLocks noGrp="1" noChangeArrowheads="1"/>
          </p:cNvSpPr>
          <p:nvPr>
            <p:ph type="sldNum" sz="quarter" idx="12"/>
          </p:nvPr>
        </p:nvSpPr>
        <p:spPr>
          <a:ln/>
        </p:spPr>
        <p:txBody>
          <a:bodyPr/>
          <a:lstStyle>
            <a:lvl1pPr>
              <a:defRPr/>
            </a:lvl1pPr>
          </a:lstStyle>
          <a:p>
            <a:pPr>
              <a:defRPr/>
            </a:pPr>
            <a:fld id="{71898F08-E371-4B90-B628-956F3FD209BC}" type="slidenum">
              <a:rPr lang="en-US" altLang="en-US"/>
              <a:pPr>
                <a:defRPr/>
              </a:pPr>
              <a:t>‹#›</a:t>
            </a:fld>
            <a:endParaRPr lang="en-US" altLang="en-US"/>
          </a:p>
        </p:txBody>
      </p:sp>
    </p:spTree>
    <p:extLst>
      <p:ext uri="{BB962C8B-B14F-4D97-AF65-F5344CB8AC3E}">
        <p14:creationId xmlns:p14="http://schemas.microsoft.com/office/powerpoint/2010/main" val="2155146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9">
            <a:extLst>
              <a:ext uri="{FF2B5EF4-FFF2-40B4-BE49-F238E27FC236}">
                <a16:creationId xmlns:a16="http://schemas.microsoft.com/office/drawing/2014/main" id="{B7B2FF94-8316-9490-50E3-56C235C99B19}"/>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21">
            <a:extLst>
              <a:ext uri="{FF2B5EF4-FFF2-40B4-BE49-F238E27FC236}">
                <a16:creationId xmlns:a16="http://schemas.microsoft.com/office/drawing/2014/main" id="{9A2FFB92-DE09-C3AA-E396-4B705738EA0D}"/>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17">
            <a:extLst>
              <a:ext uri="{FF2B5EF4-FFF2-40B4-BE49-F238E27FC236}">
                <a16:creationId xmlns:a16="http://schemas.microsoft.com/office/drawing/2014/main" id="{E0B285AB-F87E-A0B7-544E-7291664EF882}"/>
              </a:ext>
            </a:extLst>
          </p:cNvPr>
          <p:cNvSpPr>
            <a:spLocks noGrp="1" noChangeArrowheads="1"/>
          </p:cNvSpPr>
          <p:nvPr>
            <p:ph type="sldNum" sz="quarter" idx="12"/>
          </p:nvPr>
        </p:nvSpPr>
        <p:spPr>
          <a:ln/>
        </p:spPr>
        <p:txBody>
          <a:bodyPr/>
          <a:lstStyle>
            <a:lvl1pPr>
              <a:defRPr/>
            </a:lvl1pPr>
          </a:lstStyle>
          <a:p>
            <a:pPr>
              <a:defRPr/>
            </a:pPr>
            <a:fld id="{4601AB95-77C6-464C-841A-0F316F9D24DF}" type="slidenum">
              <a:rPr lang="en-US" altLang="en-US"/>
              <a:pPr>
                <a:defRPr/>
              </a:pPr>
              <a:t>‹#›</a:t>
            </a:fld>
            <a:endParaRPr lang="en-US" altLang="en-US"/>
          </a:p>
        </p:txBody>
      </p:sp>
    </p:spTree>
    <p:extLst>
      <p:ext uri="{BB962C8B-B14F-4D97-AF65-F5344CB8AC3E}">
        <p14:creationId xmlns:p14="http://schemas.microsoft.com/office/powerpoint/2010/main" val="27252531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9">
            <a:extLst>
              <a:ext uri="{FF2B5EF4-FFF2-40B4-BE49-F238E27FC236}">
                <a16:creationId xmlns:a16="http://schemas.microsoft.com/office/drawing/2014/main" id="{0E310509-A841-ECC1-2685-785633518E88}"/>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21">
            <a:extLst>
              <a:ext uri="{FF2B5EF4-FFF2-40B4-BE49-F238E27FC236}">
                <a16:creationId xmlns:a16="http://schemas.microsoft.com/office/drawing/2014/main" id="{3826A246-01FF-6C37-4139-50B2E10A7DBA}"/>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17">
            <a:extLst>
              <a:ext uri="{FF2B5EF4-FFF2-40B4-BE49-F238E27FC236}">
                <a16:creationId xmlns:a16="http://schemas.microsoft.com/office/drawing/2014/main" id="{6D88CFBA-AC87-DAB1-1A2E-28FD6F1FE864}"/>
              </a:ext>
            </a:extLst>
          </p:cNvPr>
          <p:cNvSpPr>
            <a:spLocks noGrp="1" noChangeArrowheads="1"/>
          </p:cNvSpPr>
          <p:nvPr>
            <p:ph type="sldNum" sz="quarter" idx="12"/>
          </p:nvPr>
        </p:nvSpPr>
        <p:spPr>
          <a:ln/>
        </p:spPr>
        <p:txBody>
          <a:bodyPr/>
          <a:lstStyle>
            <a:lvl1pPr>
              <a:defRPr/>
            </a:lvl1pPr>
          </a:lstStyle>
          <a:p>
            <a:pPr>
              <a:defRPr/>
            </a:pPr>
            <a:fld id="{8E602D7D-67A1-4AC9-875C-0516761C9711}" type="slidenum">
              <a:rPr lang="en-US" altLang="en-US"/>
              <a:pPr>
                <a:defRPr/>
              </a:pPr>
              <a:t>‹#›</a:t>
            </a:fld>
            <a:endParaRPr lang="en-US" altLang="en-US"/>
          </a:p>
        </p:txBody>
      </p:sp>
    </p:spTree>
    <p:extLst>
      <p:ext uri="{BB962C8B-B14F-4D97-AF65-F5344CB8AC3E}">
        <p14:creationId xmlns:p14="http://schemas.microsoft.com/office/powerpoint/2010/main" val="32747617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9">
            <a:extLst>
              <a:ext uri="{FF2B5EF4-FFF2-40B4-BE49-F238E27FC236}">
                <a16:creationId xmlns:a16="http://schemas.microsoft.com/office/drawing/2014/main" id="{AD16F52D-B7DE-7B05-9C3B-9228195BECBB}"/>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21">
            <a:extLst>
              <a:ext uri="{FF2B5EF4-FFF2-40B4-BE49-F238E27FC236}">
                <a16:creationId xmlns:a16="http://schemas.microsoft.com/office/drawing/2014/main" id="{C6D607EB-D4F1-91D7-2638-E327B61D82C9}"/>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17">
            <a:extLst>
              <a:ext uri="{FF2B5EF4-FFF2-40B4-BE49-F238E27FC236}">
                <a16:creationId xmlns:a16="http://schemas.microsoft.com/office/drawing/2014/main" id="{14987613-E703-5E04-5AA8-D5F41746E0A1}"/>
              </a:ext>
            </a:extLst>
          </p:cNvPr>
          <p:cNvSpPr>
            <a:spLocks noGrp="1" noChangeArrowheads="1"/>
          </p:cNvSpPr>
          <p:nvPr>
            <p:ph type="sldNum" sz="quarter" idx="12"/>
          </p:nvPr>
        </p:nvSpPr>
        <p:spPr>
          <a:ln/>
        </p:spPr>
        <p:txBody>
          <a:bodyPr/>
          <a:lstStyle>
            <a:lvl1pPr>
              <a:defRPr/>
            </a:lvl1pPr>
          </a:lstStyle>
          <a:p>
            <a:pPr>
              <a:defRPr/>
            </a:pPr>
            <a:fld id="{552797D8-C345-49BC-9AB3-CF63CA34C998}" type="slidenum">
              <a:rPr lang="en-US" altLang="en-US"/>
              <a:pPr>
                <a:defRPr/>
              </a:pPr>
              <a:t>‹#›</a:t>
            </a:fld>
            <a:endParaRPr lang="en-US" altLang="en-US"/>
          </a:p>
        </p:txBody>
      </p:sp>
    </p:spTree>
    <p:extLst>
      <p:ext uri="{BB962C8B-B14F-4D97-AF65-F5344CB8AC3E}">
        <p14:creationId xmlns:p14="http://schemas.microsoft.com/office/powerpoint/2010/main" val="6938438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04850"/>
            <a:ext cx="2057400" cy="5619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704850"/>
            <a:ext cx="6019800" cy="5619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9">
            <a:extLst>
              <a:ext uri="{FF2B5EF4-FFF2-40B4-BE49-F238E27FC236}">
                <a16:creationId xmlns:a16="http://schemas.microsoft.com/office/drawing/2014/main" id="{55EFCE24-1702-56B2-65D3-A033AB3221D8}"/>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21">
            <a:extLst>
              <a:ext uri="{FF2B5EF4-FFF2-40B4-BE49-F238E27FC236}">
                <a16:creationId xmlns:a16="http://schemas.microsoft.com/office/drawing/2014/main" id="{CB06CCE4-7763-9F29-C2BB-E43F420F085B}"/>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17">
            <a:extLst>
              <a:ext uri="{FF2B5EF4-FFF2-40B4-BE49-F238E27FC236}">
                <a16:creationId xmlns:a16="http://schemas.microsoft.com/office/drawing/2014/main" id="{E48B6AE7-05B6-9AF2-6402-6360D5A0C7C8}"/>
              </a:ext>
            </a:extLst>
          </p:cNvPr>
          <p:cNvSpPr>
            <a:spLocks noGrp="1" noChangeArrowheads="1"/>
          </p:cNvSpPr>
          <p:nvPr>
            <p:ph type="sldNum" sz="quarter" idx="12"/>
          </p:nvPr>
        </p:nvSpPr>
        <p:spPr>
          <a:ln/>
        </p:spPr>
        <p:txBody>
          <a:bodyPr/>
          <a:lstStyle>
            <a:lvl1pPr>
              <a:defRPr/>
            </a:lvl1pPr>
          </a:lstStyle>
          <a:p>
            <a:pPr>
              <a:defRPr/>
            </a:pPr>
            <a:fld id="{C7477656-B460-403F-ACDF-511BC6DFBE0B}" type="slidenum">
              <a:rPr lang="en-US" altLang="en-US"/>
              <a:pPr>
                <a:defRPr/>
              </a:pPr>
              <a:t>‹#›</a:t>
            </a:fld>
            <a:endParaRPr lang="en-US" altLang="en-US"/>
          </a:p>
        </p:txBody>
      </p:sp>
    </p:spTree>
    <p:extLst>
      <p:ext uri="{BB962C8B-B14F-4D97-AF65-F5344CB8AC3E}">
        <p14:creationId xmlns:p14="http://schemas.microsoft.com/office/powerpoint/2010/main" val="6464909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29">
            <a:extLst>
              <a:ext uri="{FF2B5EF4-FFF2-40B4-BE49-F238E27FC236}">
                <a16:creationId xmlns:a16="http://schemas.microsoft.com/office/drawing/2014/main" id="{F58843DB-A45F-6913-F568-C7F87E7C1A5C}"/>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18">
            <a:extLst>
              <a:ext uri="{FF2B5EF4-FFF2-40B4-BE49-F238E27FC236}">
                <a16:creationId xmlns:a16="http://schemas.microsoft.com/office/drawing/2014/main" id="{E7B943F3-1677-F3E7-EB86-EB3972E5781F}"/>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26">
            <a:extLst>
              <a:ext uri="{FF2B5EF4-FFF2-40B4-BE49-F238E27FC236}">
                <a16:creationId xmlns:a16="http://schemas.microsoft.com/office/drawing/2014/main" id="{F8CA0AFE-514F-3C9B-A48A-68D8832DA7AC}"/>
              </a:ext>
            </a:extLst>
          </p:cNvPr>
          <p:cNvSpPr>
            <a:spLocks noGrp="1" noChangeArrowheads="1"/>
          </p:cNvSpPr>
          <p:nvPr>
            <p:ph type="sldNum" sz="quarter" idx="12"/>
          </p:nvPr>
        </p:nvSpPr>
        <p:spPr>
          <a:ln/>
        </p:spPr>
        <p:txBody>
          <a:bodyPr/>
          <a:lstStyle>
            <a:lvl1pPr>
              <a:defRPr/>
            </a:lvl1pPr>
          </a:lstStyle>
          <a:p>
            <a:pPr>
              <a:defRPr/>
            </a:pPr>
            <a:fld id="{2397AF24-E787-4ABD-9CB4-CDA459760920}" type="slidenum">
              <a:rPr lang="en-US" altLang="en-US"/>
              <a:pPr>
                <a:defRPr/>
              </a:pPr>
              <a:t>‹#›</a:t>
            </a:fld>
            <a:endParaRPr lang="en-US" altLang="en-US"/>
          </a:p>
        </p:txBody>
      </p:sp>
    </p:spTree>
    <p:extLst>
      <p:ext uri="{BB962C8B-B14F-4D97-AF65-F5344CB8AC3E}">
        <p14:creationId xmlns:p14="http://schemas.microsoft.com/office/powerpoint/2010/main" val="6151343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29">
            <a:extLst>
              <a:ext uri="{FF2B5EF4-FFF2-40B4-BE49-F238E27FC236}">
                <a16:creationId xmlns:a16="http://schemas.microsoft.com/office/drawing/2014/main" id="{4C47B496-EC28-EC0C-CDDE-F443E6EFE6E1}"/>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18">
            <a:extLst>
              <a:ext uri="{FF2B5EF4-FFF2-40B4-BE49-F238E27FC236}">
                <a16:creationId xmlns:a16="http://schemas.microsoft.com/office/drawing/2014/main" id="{ABC2B6BC-63C5-C9A3-5498-202F631E7A69}"/>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26">
            <a:extLst>
              <a:ext uri="{FF2B5EF4-FFF2-40B4-BE49-F238E27FC236}">
                <a16:creationId xmlns:a16="http://schemas.microsoft.com/office/drawing/2014/main" id="{B415B50D-C64C-2415-A63A-5A67F8E4C42A}"/>
              </a:ext>
            </a:extLst>
          </p:cNvPr>
          <p:cNvSpPr>
            <a:spLocks noGrp="1" noChangeArrowheads="1"/>
          </p:cNvSpPr>
          <p:nvPr>
            <p:ph type="sldNum" sz="quarter" idx="12"/>
          </p:nvPr>
        </p:nvSpPr>
        <p:spPr>
          <a:ln/>
        </p:spPr>
        <p:txBody>
          <a:bodyPr/>
          <a:lstStyle>
            <a:lvl1pPr>
              <a:defRPr/>
            </a:lvl1pPr>
          </a:lstStyle>
          <a:p>
            <a:pPr>
              <a:defRPr/>
            </a:pPr>
            <a:fld id="{97DF0A2C-7563-4C5F-8F52-810AD464E909}" type="slidenum">
              <a:rPr lang="en-US" altLang="en-US"/>
              <a:pPr>
                <a:defRPr/>
              </a:pPr>
              <a:t>‹#›</a:t>
            </a:fld>
            <a:endParaRPr lang="en-US" altLang="en-US"/>
          </a:p>
        </p:txBody>
      </p:sp>
    </p:spTree>
    <p:extLst>
      <p:ext uri="{BB962C8B-B14F-4D97-AF65-F5344CB8AC3E}">
        <p14:creationId xmlns:p14="http://schemas.microsoft.com/office/powerpoint/2010/main" val="33836318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29">
            <a:extLst>
              <a:ext uri="{FF2B5EF4-FFF2-40B4-BE49-F238E27FC236}">
                <a16:creationId xmlns:a16="http://schemas.microsoft.com/office/drawing/2014/main" id="{10090805-8263-1733-4A86-42C952589D86}"/>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18">
            <a:extLst>
              <a:ext uri="{FF2B5EF4-FFF2-40B4-BE49-F238E27FC236}">
                <a16:creationId xmlns:a16="http://schemas.microsoft.com/office/drawing/2014/main" id="{5E819FA0-EB74-C960-EBDA-C8ECCF4D7A6C}"/>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26">
            <a:extLst>
              <a:ext uri="{FF2B5EF4-FFF2-40B4-BE49-F238E27FC236}">
                <a16:creationId xmlns:a16="http://schemas.microsoft.com/office/drawing/2014/main" id="{5EA69CA6-1EA0-912B-D0AC-F632CE50BF55}"/>
              </a:ext>
            </a:extLst>
          </p:cNvPr>
          <p:cNvSpPr>
            <a:spLocks noGrp="1" noChangeArrowheads="1"/>
          </p:cNvSpPr>
          <p:nvPr>
            <p:ph type="sldNum" sz="quarter" idx="12"/>
          </p:nvPr>
        </p:nvSpPr>
        <p:spPr>
          <a:ln/>
        </p:spPr>
        <p:txBody>
          <a:bodyPr/>
          <a:lstStyle>
            <a:lvl1pPr>
              <a:defRPr/>
            </a:lvl1pPr>
          </a:lstStyle>
          <a:p>
            <a:pPr>
              <a:defRPr/>
            </a:pPr>
            <a:fld id="{9105A88A-3136-4C56-8CE7-9E4BEC3C3D94}" type="slidenum">
              <a:rPr lang="en-US" altLang="en-US"/>
              <a:pPr>
                <a:defRPr/>
              </a:pPr>
              <a:t>‹#›</a:t>
            </a:fld>
            <a:endParaRPr lang="en-US" altLang="en-US"/>
          </a:p>
        </p:txBody>
      </p:sp>
    </p:spTree>
    <p:extLst>
      <p:ext uri="{BB962C8B-B14F-4D97-AF65-F5344CB8AC3E}">
        <p14:creationId xmlns:p14="http://schemas.microsoft.com/office/powerpoint/2010/main" val="16919313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29">
            <a:extLst>
              <a:ext uri="{FF2B5EF4-FFF2-40B4-BE49-F238E27FC236}">
                <a16:creationId xmlns:a16="http://schemas.microsoft.com/office/drawing/2014/main" id="{AA647E39-B880-15CA-D2DB-F28ACE9B0008}"/>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18">
            <a:extLst>
              <a:ext uri="{FF2B5EF4-FFF2-40B4-BE49-F238E27FC236}">
                <a16:creationId xmlns:a16="http://schemas.microsoft.com/office/drawing/2014/main" id="{2A345B2A-A69B-BDB2-439F-5835B1EA033D}"/>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26">
            <a:extLst>
              <a:ext uri="{FF2B5EF4-FFF2-40B4-BE49-F238E27FC236}">
                <a16:creationId xmlns:a16="http://schemas.microsoft.com/office/drawing/2014/main" id="{AC8B8155-C39E-B46E-88AD-2423D3967A61}"/>
              </a:ext>
            </a:extLst>
          </p:cNvPr>
          <p:cNvSpPr>
            <a:spLocks noGrp="1" noChangeArrowheads="1"/>
          </p:cNvSpPr>
          <p:nvPr>
            <p:ph type="sldNum" sz="quarter" idx="12"/>
          </p:nvPr>
        </p:nvSpPr>
        <p:spPr>
          <a:ln/>
        </p:spPr>
        <p:txBody>
          <a:bodyPr/>
          <a:lstStyle>
            <a:lvl1pPr>
              <a:defRPr/>
            </a:lvl1pPr>
          </a:lstStyle>
          <a:p>
            <a:pPr>
              <a:defRPr/>
            </a:pPr>
            <a:fld id="{C4DCBD69-B5C6-40EE-A9F5-D0AB795404FD}" type="slidenum">
              <a:rPr lang="en-US" altLang="en-US"/>
              <a:pPr>
                <a:defRPr/>
              </a:pPr>
              <a:t>‹#›</a:t>
            </a:fld>
            <a:endParaRPr lang="en-US" altLang="en-US"/>
          </a:p>
        </p:txBody>
      </p:sp>
    </p:spTree>
    <p:extLst>
      <p:ext uri="{BB962C8B-B14F-4D97-AF65-F5344CB8AC3E}">
        <p14:creationId xmlns:p14="http://schemas.microsoft.com/office/powerpoint/2010/main" val="3983451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29">
            <a:extLst>
              <a:ext uri="{FF2B5EF4-FFF2-40B4-BE49-F238E27FC236}">
                <a16:creationId xmlns:a16="http://schemas.microsoft.com/office/drawing/2014/main" id="{DD3ECAD7-0C0C-86AB-1355-731714ABC8E2}"/>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8" name="Footer Placeholder 18">
            <a:extLst>
              <a:ext uri="{FF2B5EF4-FFF2-40B4-BE49-F238E27FC236}">
                <a16:creationId xmlns:a16="http://schemas.microsoft.com/office/drawing/2014/main" id="{B9EAD449-2CF6-8B95-8EA6-3BDB66AEF1C9}"/>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9" name="Slide Number Placeholder 26">
            <a:extLst>
              <a:ext uri="{FF2B5EF4-FFF2-40B4-BE49-F238E27FC236}">
                <a16:creationId xmlns:a16="http://schemas.microsoft.com/office/drawing/2014/main" id="{2D666CC4-45B6-1327-CCDB-FBFF0803DD93}"/>
              </a:ext>
            </a:extLst>
          </p:cNvPr>
          <p:cNvSpPr>
            <a:spLocks noGrp="1" noChangeArrowheads="1"/>
          </p:cNvSpPr>
          <p:nvPr>
            <p:ph type="sldNum" sz="quarter" idx="12"/>
          </p:nvPr>
        </p:nvSpPr>
        <p:spPr>
          <a:ln/>
        </p:spPr>
        <p:txBody>
          <a:bodyPr/>
          <a:lstStyle>
            <a:lvl1pPr>
              <a:defRPr/>
            </a:lvl1pPr>
          </a:lstStyle>
          <a:p>
            <a:pPr>
              <a:defRPr/>
            </a:pPr>
            <a:fld id="{8583A508-AAA8-4120-921A-E9745E463DA5}" type="slidenum">
              <a:rPr lang="en-US" altLang="en-US"/>
              <a:pPr>
                <a:defRPr/>
              </a:pPr>
              <a:t>‹#›</a:t>
            </a:fld>
            <a:endParaRPr lang="en-US" altLang="en-US"/>
          </a:p>
        </p:txBody>
      </p:sp>
    </p:spTree>
    <p:extLst>
      <p:ext uri="{BB962C8B-B14F-4D97-AF65-F5344CB8AC3E}">
        <p14:creationId xmlns:p14="http://schemas.microsoft.com/office/powerpoint/2010/main" val="3164769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9">
            <a:extLst>
              <a:ext uri="{FF2B5EF4-FFF2-40B4-BE49-F238E27FC236}">
                <a16:creationId xmlns:a16="http://schemas.microsoft.com/office/drawing/2014/main" id="{BB12D4ED-8E5A-C20E-DA8E-9B755A59CD77}"/>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4" name="Footer Placeholder 18">
            <a:extLst>
              <a:ext uri="{FF2B5EF4-FFF2-40B4-BE49-F238E27FC236}">
                <a16:creationId xmlns:a16="http://schemas.microsoft.com/office/drawing/2014/main" id="{2DA18EF3-E803-FC34-74EE-79AEC841685D}"/>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5" name="Slide Number Placeholder 26">
            <a:extLst>
              <a:ext uri="{FF2B5EF4-FFF2-40B4-BE49-F238E27FC236}">
                <a16:creationId xmlns:a16="http://schemas.microsoft.com/office/drawing/2014/main" id="{E74090DA-1093-F456-56B8-CA28D45C5E90}"/>
              </a:ext>
            </a:extLst>
          </p:cNvPr>
          <p:cNvSpPr>
            <a:spLocks noGrp="1" noChangeArrowheads="1"/>
          </p:cNvSpPr>
          <p:nvPr>
            <p:ph type="sldNum" sz="quarter" idx="12"/>
          </p:nvPr>
        </p:nvSpPr>
        <p:spPr>
          <a:ln/>
        </p:spPr>
        <p:txBody>
          <a:bodyPr/>
          <a:lstStyle>
            <a:lvl1pPr>
              <a:defRPr/>
            </a:lvl1pPr>
          </a:lstStyle>
          <a:p>
            <a:pPr>
              <a:defRPr/>
            </a:pPr>
            <a:fld id="{FA45E673-5F0C-46FF-915F-80C0EB09760E}" type="slidenum">
              <a:rPr lang="en-US" altLang="en-US"/>
              <a:pPr>
                <a:defRPr/>
              </a:pPr>
              <a:t>‹#›</a:t>
            </a:fld>
            <a:endParaRPr lang="en-US" altLang="en-US"/>
          </a:p>
        </p:txBody>
      </p:sp>
    </p:spTree>
    <p:extLst>
      <p:ext uri="{BB962C8B-B14F-4D97-AF65-F5344CB8AC3E}">
        <p14:creationId xmlns:p14="http://schemas.microsoft.com/office/powerpoint/2010/main" val="14952256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9">
            <a:extLst>
              <a:ext uri="{FF2B5EF4-FFF2-40B4-BE49-F238E27FC236}">
                <a16:creationId xmlns:a16="http://schemas.microsoft.com/office/drawing/2014/main" id="{A6435E89-9D33-59E7-16F0-E61295165974}"/>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3" name="Footer Placeholder 18">
            <a:extLst>
              <a:ext uri="{FF2B5EF4-FFF2-40B4-BE49-F238E27FC236}">
                <a16:creationId xmlns:a16="http://schemas.microsoft.com/office/drawing/2014/main" id="{6CB232C3-881D-3F42-248B-9F0682F2F02A}"/>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4" name="Slide Number Placeholder 26">
            <a:extLst>
              <a:ext uri="{FF2B5EF4-FFF2-40B4-BE49-F238E27FC236}">
                <a16:creationId xmlns:a16="http://schemas.microsoft.com/office/drawing/2014/main" id="{DC80F5D1-D09D-E88C-AEAA-2142AD8E5F9E}"/>
              </a:ext>
            </a:extLst>
          </p:cNvPr>
          <p:cNvSpPr>
            <a:spLocks noGrp="1" noChangeArrowheads="1"/>
          </p:cNvSpPr>
          <p:nvPr>
            <p:ph type="sldNum" sz="quarter" idx="12"/>
          </p:nvPr>
        </p:nvSpPr>
        <p:spPr>
          <a:ln/>
        </p:spPr>
        <p:txBody>
          <a:bodyPr/>
          <a:lstStyle>
            <a:lvl1pPr>
              <a:defRPr/>
            </a:lvl1pPr>
          </a:lstStyle>
          <a:p>
            <a:pPr>
              <a:defRPr/>
            </a:pPr>
            <a:fld id="{EAEDF183-206B-4B2E-8CD4-D8681C7D3407}" type="slidenum">
              <a:rPr lang="en-US" altLang="en-US"/>
              <a:pPr>
                <a:defRPr/>
              </a:pPr>
              <a:t>‹#›</a:t>
            </a:fld>
            <a:endParaRPr lang="en-US" altLang="en-US"/>
          </a:p>
        </p:txBody>
      </p:sp>
    </p:spTree>
    <p:extLst>
      <p:ext uri="{BB962C8B-B14F-4D97-AF65-F5344CB8AC3E}">
        <p14:creationId xmlns:p14="http://schemas.microsoft.com/office/powerpoint/2010/main" val="1454246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9">
            <a:extLst>
              <a:ext uri="{FF2B5EF4-FFF2-40B4-BE49-F238E27FC236}">
                <a16:creationId xmlns:a16="http://schemas.microsoft.com/office/drawing/2014/main" id="{396E67BA-AEC2-A7BD-8278-DA17C2F68005}"/>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21">
            <a:extLst>
              <a:ext uri="{FF2B5EF4-FFF2-40B4-BE49-F238E27FC236}">
                <a16:creationId xmlns:a16="http://schemas.microsoft.com/office/drawing/2014/main" id="{648E369E-2DB5-57E0-4F39-65602AB5B04B}"/>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17">
            <a:extLst>
              <a:ext uri="{FF2B5EF4-FFF2-40B4-BE49-F238E27FC236}">
                <a16:creationId xmlns:a16="http://schemas.microsoft.com/office/drawing/2014/main" id="{9F4743C8-EA17-1088-8495-F84E653592DB}"/>
              </a:ext>
            </a:extLst>
          </p:cNvPr>
          <p:cNvSpPr>
            <a:spLocks noGrp="1" noChangeArrowheads="1"/>
          </p:cNvSpPr>
          <p:nvPr>
            <p:ph type="sldNum" sz="quarter" idx="12"/>
          </p:nvPr>
        </p:nvSpPr>
        <p:spPr>
          <a:ln/>
        </p:spPr>
        <p:txBody>
          <a:bodyPr/>
          <a:lstStyle>
            <a:lvl1pPr>
              <a:defRPr/>
            </a:lvl1pPr>
          </a:lstStyle>
          <a:p>
            <a:pPr>
              <a:defRPr/>
            </a:pPr>
            <a:fld id="{857E1ECB-6B52-4503-BDEB-FABDD57AF643}" type="slidenum">
              <a:rPr lang="en-US" altLang="en-US"/>
              <a:pPr>
                <a:defRPr/>
              </a:pPr>
              <a:t>‹#›</a:t>
            </a:fld>
            <a:endParaRPr lang="en-US" altLang="en-US"/>
          </a:p>
        </p:txBody>
      </p:sp>
    </p:spTree>
    <p:extLst>
      <p:ext uri="{BB962C8B-B14F-4D97-AF65-F5344CB8AC3E}">
        <p14:creationId xmlns:p14="http://schemas.microsoft.com/office/powerpoint/2010/main" val="28277709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29">
            <a:extLst>
              <a:ext uri="{FF2B5EF4-FFF2-40B4-BE49-F238E27FC236}">
                <a16:creationId xmlns:a16="http://schemas.microsoft.com/office/drawing/2014/main" id="{B42A514F-6BF5-EDA0-E08B-711E7E60658B}"/>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18">
            <a:extLst>
              <a:ext uri="{FF2B5EF4-FFF2-40B4-BE49-F238E27FC236}">
                <a16:creationId xmlns:a16="http://schemas.microsoft.com/office/drawing/2014/main" id="{0062D4B9-3E30-DF5F-E840-D3FE8BC67C7E}"/>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26">
            <a:extLst>
              <a:ext uri="{FF2B5EF4-FFF2-40B4-BE49-F238E27FC236}">
                <a16:creationId xmlns:a16="http://schemas.microsoft.com/office/drawing/2014/main" id="{351DC53F-08B7-522B-71D8-872F2AA7C59A}"/>
              </a:ext>
            </a:extLst>
          </p:cNvPr>
          <p:cNvSpPr>
            <a:spLocks noGrp="1" noChangeArrowheads="1"/>
          </p:cNvSpPr>
          <p:nvPr>
            <p:ph type="sldNum" sz="quarter" idx="12"/>
          </p:nvPr>
        </p:nvSpPr>
        <p:spPr>
          <a:ln/>
        </p:spPr>
        <p:txBody>
          <a:bodyPr/>
          <a:lstStyle>
            <a:lvl1pPr>
              <a:defRPr/>
            </a:lvl1pPr>
          </a:lstStyle>
          <a:p>
            <a:pPr>
              <a:defRPr/>
            </a:pPr>
            <a:fld id="{05EDA3FE-3712-4A4F-99EE-36184C147220}" type="slidenum">
              <a:rPr lang="en-US" altLang="en-US"/>
              <a:pPr>
                <a:defRPr/>
              </a:pPr>
              <a:t>‹#›</a:t>
            </a:fld>
            <a:endParaRPr lang="en-US" altLang="en-US"/>
          </a:p>
        </p:txBody>
      </p:sp>
    </p:spTree>
    <p:extLst>
      <p:ext uri="{BB962C8B-B14F-4D97-AF65-F5344CB8AC3E}">
        <p14:creationId xmlns:p14="http://schemas.microsoft.com/office/powerpoint/2010/main" val="40529293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29">
            <a:extLst>
              <a:ext uri="{FF2B5EF4-FFF2-40B4-BE49-F238E27FC236}">
                <a16:creationId xmlns:a16="http://schemas.microsoft.com/office/drawing/2014/main" id="{5FA0F975-A371-E709-0E25-143A0C9B3958}"/>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18">
            <a:extLst>
              <a:ext uri="{FF2B5EF4-FFF2-40B4-BE49-F238E27FC236}">
                <a16:creationId xmlns:a16="http://schemas.microsoft.com/office/drawing/2014/main" id="{780AD7C5-73DB-3103-C339-4920E4B3F437}"/>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26">
            <a:extLst>
              <a:ext uri="{FF2B5EF4-FFF2-40B4-BE49-F238E27FC236}">
                <a16:creationId xmlns:a16="http://schemas.microsoft.com/office/drawing/2014/main" id="{68EF85AA-7FE7-3D23-D2F2-D991DACCDC99}"/>
              </a:ext>
            </a:extLst>
          </p:cNvPr>
          <p:cNvSpPr>
            <a:spLocks noGrp="1" noChangeArrowheads="1"/>
          </p:cNvSpPr>
          <p:nvPr>
            <p:ph type="sldNum" sz="quarter" idx="12"/>
          </p:nvPr>
        </p:nvSpPr>
        <p:spPr>
          <a:ln/>
        </p:spPr>
        <p:txBody>
          <a:bodyPr/>
          <a:lstStyle>
            <a:lvl1pPr>
              <a:defRPr/>
            </a:lvl1pPr>
          </a:lstStyle>
          <a:p>
            <a:pPr>
              <a:defRPr/>
            </a:pPr>
            <a:fld id="{2BA1656C-BA41-4017-BBCD-77B68C107AFC}" type="slidenum">
              <a:rPr lang="en-US" altLang="en-US"/>
              <a:pPr>
                <a:defRPr/>
              </a:pPr>
              <a:t>‹#›</a:t>
            </a:fld>
            <a:endParaRPr lang="en-US" altLang="en-US"/>
          </a:p>
        </p:txBody>
      </p:sp>
    </p:spTree>
    <p:extLst>
      <p:ext uri="{BB962C8B-B14F-4D97-AF65-F5344CB8AC3E}">
        <p14:creationId xmlns:p14="http://schemas.microsoft.com/office/powerpoint/2010/main" val="38227519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29">
            <a:extLst>
              <a:ext uri="{FF2B5EF4-FFF2-40B4-BE49-F238E27FC236}">
                <a16:creationId xmlns:a16="http://schemas.microsoft.com/office/drawing/2014/main" id="{BE39C43B-7FAA-26A0-5B89-F11CD506C771}"/>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18">
            <a:extLst>
              <a:ext uri="{FF2B5EF4-FFF2-40B4-BE49-F238E27FC236}">
                <a16:creationId xmlns:a16="http://schemas.microsoft.com/office/drawing/2014/main" id="{E33C6261-351F-F807-A4EB-6FD198C6B235}"/>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26">
            <a:extLst>
              <a:ext uri="{FF2B5EF4-FFF2-40B4-BE49-F238E27FC236}">
                <a16:creationId xmlns:a16="http://schemas.microsoft.com/office/drawing/2014/main" id="{CFAB863C-31C1-AE95-98D0-3A5CE7DE504D}"/>
              </a:ext>
            </a:extLst>
          </p:cNvPr>
          <p:cNvSpPr>
            <a:spLocks noGrp="1" noChangeArrowheads="1"/>
          </p:cNvSpPr>
          <p:nvPr>
            <p:ph type="sldNum" sz="quarter" idx="12"/>
          </p:nvPr>
        </p:nvSpPr>
        <p:spPr>
          <a:ln/>
        </p:spPr>
        <p:txBody>
          <a:bodyPr/>
          <a:lstStyle>
            <a:lvl1pPr>
              <a:defRPr/>
            </a:lvl1pPr>
          </a:lstStyle>
          <a:p>
            <a:pPr>
              <a:defRPr/>
            </a:pPr>
            <a:fld id="{FC006809-00CB-4D61-83A4-DD6E205507DE}" type="slidenum">
              <a:rPr lang="en-US" altLang="en-US"/>
              <a:pPr>
                <a:defRPr/>
              </a:pPr>
              <a:t>‹#›</a:t>
            </a:fld>
            <a:endParaRPr lang="en-US" altLang="en-US"/>
          </a:p>
        </p:txBody>
      </p:sp>
    </p:spTree>
    <p:extLst>
      <p:ext uri="{BB962C8B-B14F-4D97-AF65-F5344CB8AC3E}">
        <p14:creationId xmlns:p14="http://schemas.microsoft.com/office/powerpoint/2010/main" val="5312989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04850"/>
            <a:ext cx="2057400" cy="5619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704850"/>
            <a:ext cx="6019800" cy="5619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29">
            <a:extLst>
              <a:ext uri="{FF2B5EF4-FFF2-40B4-BE49-F238E27FC236}">
                <a16:creationId xmlns:a16="http://schemas.microsoft.com/office/drawing/2014/main" id="{92108022-CED3-ADCC-6E77-444A0E67CB04}"/>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18">
            <a:extLst>
              <a:ext uri="{FF2B5EF4-FFF2-40B4-BE49-F238E27FC236}">
                <a16:creationId xmlns:a16="http://schemas.microsoft.com/office/drawing/2014/main" id="{5DF6CB3A-E697-D0B2-E8A4-98031D40150B}"/>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26">
            <a:extLst>
              <a:ext uri="{FF2B5EF4-FFF2-40B4-BE49-F238E27FC236}">
                <a16:creationId xmlns:a16="http://schemas.microsoft.com/office/drawing/2014/main" id="{444D39F1-DEB4-FF7D-790A-2D1DE0C479F1}"/>
              </a:ext>
            </a:extLst>
          </p:cNvPr>
          <p:cNvSpPr>
            <a:spLocks noGrp="1" noChangeArrowheads="1"/>
          </p:cNvSpPr>
          <p:nvPr>
            <p:ph type="sldNum" sz="quarter" idx="12"/>
          </p:nvPr>
        </p:nvSpPr>
        <p:spPr>
          <a:ln/>
        </p:spPr>
        <p:txBody>
          <a:bodyPr/>
          <a:lstStyle>
            <a:lvl1pPr>
              <a:defRPr/>
            </a:lvl1pPr>
          </a:lstStyle>
          <a:p>
            <a:pPr>
              <a:defRPr/>
            </a:pPr>
            <a:fld id="{3C003899-8F82-415F-9B04-CACB2D9549EF}" type="slidenum">
              <a:rPr lang="en-US" altLang="en-US"/>
              <a:pPr>
                <a:defRPr/>
              </a:pPr>
              <a:t>‹#›</a:t>
            </a:fld>
            <a:endParaRPr lang="en-US" altLang="en-US"/>
          </a:p>
        </p:txBody>
      </p:sp>
    </p:spTree>
    <p:extLst>
      <p:ext uri="{BB962C8B-B14F-4D97-AF65-F5344CB8AC3E}">
        <p14:creationId xmlns:p14="http://schemas.microsoft.com/office/powerpoint/2010/main" val="27161779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C5661403-A02F-6BE4-F8E0-A8FB3BBFCA40}"/>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4">
            <a:extLst>
              <a:ext uri="{FF2B5EF4-FFF2-40B4-BE49-F238E27FC236}">
                <a16:creationId xmlns:a16="http://schemas.microsoft.com/office/drawing/2014/main" id="{9807FD8E-89A9-EA4D-614F-D188144F28AC}"/>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5">
            <a:extLst>
              <a:ext uri="{FF2B5EF4-FFF2-40B4-BE49-F238E27FC236}">
                <a16:creationId xmlns:a16="http://schemas.microsoft.com/office/drawing/2014/main" id="{88729F71-214A-1917-D4D2-D1B96163D384}"/>
              </a:ext>
            </a:extLst>
          </p:cNvPr>
          <p:cNvSpPr>
            <a:spLocks noGrp="1" noChangeArrowheads="1"/>
          </p:cNvSpPr>
          <p:nvPr>
            <p:ph type="sldNum" sz="quarter" idx="12"/>
          </p:nvPr>
        </p:nvSpPr>
        <p:spPr>
          <a:ln/>
        </p:spPr>
        <p:txBody>
          <a:bodyPr/>
          <a:lstStyle>
            <a:lvl1pPr>
              <a:defRPr/>
            </a:lvl1pPr>
          </a:lstStyle>
          <a:p>
            <a:pPr>
              <a:defRPr/>
            </a:pPr>
            <a:fld id="{5942A0FE-1B63-44D4-8E98-830AD1465330}" type="slidenum">
              <a:rPr lang="en-US" altLang="en-US"/>
              <a:pPr>
                <a:defRPr/>
              </a:pPr>
              <a:t>‹#›</a:t>
            </a:fld>
            <a:endParaRPr lang="en-US" altLang="en-US"/>
          </a:p>
        </p:txBody>
      </p:sp>
    </p:spTree>
    <p:extLst>
      <p:ext uri="{BB962C8B-B14F-4D97-AF65-F5344CB8AC3E}">
        <p14:creationId xmlns:p14="http://schemas.microsoft.com/office/powerpoint/2010/main" val="39146568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3B994F3-41F5-3675-3C5B-2BB0583AB5E8}"/>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4">
            <a:extLst>
              <a:ext uri="{FF2B5EF4-FFF2-40B4-BE49-F238E27FC236}">
                <a16:creationId xmlns:a16="http://schemas.microsoft.com/office/drawing/2014/main" id="{A617E114-26D5-26D0-3283-AB8FC3D21B0A}"/>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5">
            <a:extLst>
              <a:ext uri="{FF2B5EF4-FFF2-40B4-BE49-F238E27FC236}">
                <a16:creationId xmlns:a16="http://schemas.microsoft.com/office/drawing/2014/main" id="{5F9216A8-BEDA-23E8-0D23-8997F64240A8}"/>
              </a:ext>
            </a:extLst>
          </p:cNvPr>
          <p:cNvSpPr>
            <a:spLocks noGrp="1" noChangeArrowheads="1"/>
          </p:cNvSpPr>
          <p:nvPr>
            <p:ph type="sldNum" sz="quarter" idx="12"/>
          </p:nvPr>
        </p:nvSpPr>
        <p:spPr>
          <a:ln/>
        </p:spPr>
        <p:txBody>
          <a:bodyPr/>
          <a:lstStyle>
            <a:lvl1pPr>
              <a:defRPr/>
            </a:lvl1pPr>
          </a:lstStyle>
          <a:p>
            <a:pPr>
              <a:defRPr/>
            </a:pPr>
            <a:fld id="{24B9A216-0ADB-4422-B547-9956D00CA30B}" type="slidenum">
              <a:rPr lang="en-US" altLang="en-US"/>
              <a:pPr>
                <a:defRPr/>
              </a:pPr>
              <a:t>‹#›</a:t>
            </a:fld>
            <a:endParaRPr lang="en-US" altLang="en-US"/>
          </a:p>
        </p:txBody>
      </p:sp>
    </p:spTree>
    <p:extLst>
      <p:ext uri="{BB962C8B-B14F-4D97-AF65-F5344CB8AC3E}">
        <p14:creationId xmlns:p14="http://schemas.microsoft.com/office/powerpoint/2010/main" val="119601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2B9D3588-CD21-0A50-6BD7-FC3BC190B688}"/>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4">
            <a:extLst>
              <a:ext uri="{FF2B5EF4-FFF2-40B4-BE49-F238E27FC236}">
                <a16:creationId xmlns:a16="http://schemas.microsoft.com/office/drawing/2014/main" id="{5D0D8B4D-CAB0-24BD-D7DC-8A254546B409}"/>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5">
            <a:extLst>
              <a:ext uri="{FF2B5EF4-FFF2-40B4-BE49-F238E27FC236}">
                <a16:creationId xmlns:a16="http://schemas.microsoft.com/office/drawing/2014/main" id="{599374D4-CFA9-9FEB-E89F-32F4322D8EA8}"/>
              </a:ext>
            </a:extLst>
          </p:cNvPr>
          <p:cNvSpPr>
            <a:spLocks noGrp="1" noChangeArrowheads="1"/>
          </p:cNvSpPr>
          <p:nvPr>
            <p:ph type="sldNum" sz="quarter" idx="12"/>
          </p:nvPr>
        </p:nvSpPr>
        <p:spPr>
          <a:ln/>
        </p:spPr>
        <p:txBody>
          <a:bodyPr/>
          <a:lstStyle>
            <a:lvl1pPr>
              <a:defRPr/>
            </a:lvl1pPr>
          </a:lstStyle>
          <a:p>
            <a:pPr>
              <a:defRPr/>
            </a:pPr>
            <a:fld id="{AF680B6D-56F4-4EF3-A673-7033AF77F9CB}" type="slidenum">
              <a:rPr lang="en-US" altLang="en-US"/>
              <a:pPr>
                <a:defRPr/>
              </a:pPr>
              <a:t>‹#›</a:t>
            </a:fld>
            <a:endParaRPr lang="en-US" altLang="en-US"/>
          </a:p>
        </p:txBody>
      </p:sp>
    </p:spTree>
    <p:extLst>
      <p:ext uri="{BB962C8B-B14F-4D97-AF65-F5344CB8AC3E}">
        <p14:creationId xmlns:p14="http://schemas.microsoft.com/office/powerpoint/2010/main" val="5762142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E030634C-A616-3669-B100-CF4C4C339DAF}"/>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4">
            <a:extLst>
              <a:ext uri="{FF2B5EF4-FFF2-40B4-BE49-F238E27FC236}">
                <a16:creationId xmlns:a16="http://schemas.microsoft.com/office/drawing/2014/main" id="{658DC9E7-F563-F3AF-9429-C0A5E2E51270}"/>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5">
            <a:extLst>
              <a:ext uri="{FF2B5EF4-FFF2-40B4-BE49-F238E27FC236}">
                <a16:creationId xmlns:a16="http://schemas.microsoft.com/office/drawing/2014/main" id="{97A1F99E-5F4D-7289-5B63-8DA9FD24F7E7}"/>
              </a:ext>
            </a:extLst>
          </p:cNvPr>
          <p:cNvSpPr>
            <a:spLocks noGrp="1" noChangeArrowheads="1"/>
          </p:cNvSpPr>
          <p:nvPr>
            <p:ph type="sldNum" sz="quarter" idx="12"/>
          </p:nvPr>
        </p:nvSpPr>
        <p:spPr>
          <a:ln/>
        </p:spPr>
        <p:txBody>
          <a:bodyPr/>
          <a:lstStyle>
            <a:lvl1pPr>
              <a:defRPr/>
            </a:lvl1pPr>
          </a:lstStyle>
          <a:p>
            <a:pPr>
              <a:defRPr/>
            </a:pPr>
            <a:fld id="{FCEEED05-0FA9-4E27-8B36-03142FC87172}" type="slidenum">
              <a:rPr lang="en-US" altLang="en-US"/>
              <a:pPr>
                <a:defRPr/>
              </a:pPr>
              <a:t>‹#›</a:t>
            </a:fld>
            <a:endParaRPr lang="en-US" altLang="en-US"/>
          </a:p>
        </p:txBody>
      </p:sp>
    </p:spTree>
    <p:extLst>
      <p:ext uri="{BB962C8B-B14F-4D97-AF65-F5344CB8AC3E}">
        <p14:creationId xmlns:p14="http://schemas.microsoft.com/office/powerpoint/2010/main" val="39253201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9312092B-28DE-1449-B391-EF6D1399574C}"/>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8" name="Footer Placeholder 4">
            <a:extLst>
              <a:ext uri="{FF2B5EF4-FFF2-40B4-BE49-F238E27FC236}">
                <a16:creationId xmlns:a16="http://schemas.microsoft.com/office/drawing/2014/main" id="{C44433CD-F612-C5C3-9218-732AF1FAA5D2}"/>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9" name="Slide Number Placeholder 5">
            <a:extLst>
              <a:ext uri="{FF2B5EF4-FFF2-40B4-BE49-F238E27FC236}">
                <a16:creationId xmlns:a16="http://schemas.microsoft.com/office/drawing/2014/main" id="{53BBE82E-92D5-DA4D-A6CC-EB2436B8D6B6}"/>
              </a:ext>
            </a:extLst>
          </p:cNvPr>
          <p:cNvSpPr>
            <a:spLocks noGrp="1" noChangeArrowheads="1"/>
          </p:cNvSpPr>
          <p:nvPr>
            <p:ph type="sldNum" sz="quarter" idx="12"/>
          </p:nvPr>
        </p:nvSpPr>
        <p:spPr>
          <a:ln/>
        </p:spPr>
        <p:txBody>
          <a:bodyPr/>
          <a:lstStyle>
            <a:lvl1pPr>
              <a:defRPr/>
            </a:lvl1pPr>
          </a:lstStyle>
          <a:p>
            <a:pPr>
              <a:defRPr/>
            </a:pPr>
            <a:fld id="{3B12990C-9743-4FB6-9CD2-11E6144E1A74}" type="slidenum">
              <a:rPr lang="en-US" altLang="en-US"/>
              <a:pPr>
                <a:defRPr/>
              </a:pPr>
              <a:t>‹#›</a:t>
            </a:fld>
            <a:endParaRPr lang="en-US" altLang="en-US"/>
          </a:p>
        </p:txBody>
      </p:sp>
    </p:spTree>
    <p:extLst>
      <p:ext uri="{BB962C8B-B14F-4D97-AF65-F5344CB8AC3E}">
        <p14:creationId xmlns:p14="http://schemas.microsoft.com/office/powerpoint/2010/main" val="177159315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160CEEA3-D2BB-E125-E341-9D8C932AC3F8}"/>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4" name="Footer Placeholder 4">
            <a:extLst>
              <a:ext uri="{FF2B5EF4-FFF2-40B4-BE49-F238E27FC236}">
                <a16:creationId xmlns:a16="http://schemas.microsoft.com/office/drawing/2014/main" id="{4EC34E83-AB18-3573-4E01-B78803AA9F20}"/>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5" name="Slide Number Placeholder 5">
            <a:extLst>
              <a:ext uri="{FF2B5EF4-FFF2-40B4-BE49-F238E27FC236}">
                <a16:creationId xmlns:a16="http://schemas.microsoft.com/office/drawing/2014/main" id="{8C0FD65B-2946-AD8A-B534-139BCCFF44A1}"/>
              </a:ext>
            </a:extLst>
          </p:cNvPr>
          <p:cNvSpPr>
            <a:spLocks noGrp="1" noChangeArrowheads="1"/>
          </p:cNvSpPr>
          <p:nvPr>
            <p:ph type="sldNum" sz="quarter" idx="12"/>
          </p:nvPr>
        </p:nvSpPr>
        <p:spPr>
          <a:ln/>
        </p:spPr>
        <p:txBody>
          <a:bodyPr/>
          <a:lstStyle>
            <a:lvl1pPr>
              <a:defRPr/>
            </a:lvl1pPr>
          </a:lstStyle>
          <a:p>
            <a:pPr>
              <a:defRPr/>
            </a:pPr>
            <a:fld id="{84DED523-24A4-464D-851A-50193463114E}" type="slidenum">
              <a:rPr lang="en-US" altLang="en-US"/>
              <a:pPr>
                <a:defRPr/>
              </a:pPr>
              <a:t>‹#›</a:t>
            </a:fld>
            <a:endParaRPr lang="en-US" altLang="en-US"/>
          </a:p>
        </p:txBody>
      </p:sp>
    </p:spTree>
    <p:extLst>
      <p:ext uri="{BB962C8B-B14F-4D97-AF65-F5344CB8AC3E}">
        <p14:creationId xmlns:p14="http://schemas.microsoft.com/office/powerpoint/2010/main" val="2746159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9">
            <a:extLst>
              <a:ext uri="{FF2B5EF4-FFF2-40B4-BE49-F238E27FC236}">
                <a16:creationId xmlns:a16="http://schemas.microsoft.com/office/drawing/2014/main" id="{B88CCCC8-DFF4-CAFC-2941-A20264EC8D9F}"/>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21">
            <a:extLst>
              <a:ext uri="{FF2B5EF4-FFF2-40B4-BE49-F238E27FC236}">
                <a16:creationId xmlns:a16="http://schemas.microsoft.com/office/drawing/2014/main" id="{AB34B620-3554-10DB-B831-6203BB00D5EC}"/>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17">
            <a:extLst>
              <a:ext uri="{FF2B5EF4-FFF2-40B4-BE49-F238E27FC236}">
                <a16:creationId xmlns:a16="http://schemas.microsoft.com/office/drawing/2014/main" id="{CDAAB418-BCC4-FDF0-614E-0DAACA8DF542}"/>
              </a:ext>
            </a:extLst>
          </p:cNvPr>
          <p:cNvSpPr>
            <a:spLocks noGrp="1" noChangeArrowheads="1"/>
          </p:cNvSpPr>
          <p:nvPr>
            <p:ph type="sldNum" sz="quarter" idx="12"/>
          </p:nvPr>
        </p:nvSpPr>
        <p:spPr>
          <a:ln/>
        </p:spPr>
        <p:txBody>
          <a:bodyPr/>
          <a:lstStyle>
            <a:lvl1pPr>
              <a:defRPr/>
            </a:lvl1pPr>
          </a:lstStyle>
          <a:p>
            <a:pPr>
              <a:defRPr/>
            </a:pPr>
            <a:fld id="{D532DBCD-5427-4B11-A146-0788E4BF2A28}" type="slidenum">
              <a:rPr lang="en-US" altLang="en-US"/>
              <a:pPr>
                <a:defRPr/>
              </a:pPr>
              <a:t>‹#›</a:t>
            </a:fld>
            <a:endParaRPr lang="en-US" altLang="en-US"/>
          </a:p>
        </p:txBody>
      </p:sp>
    </p:spTree>
    <p:extLst>
      <p:ext uri="{BB962C8B-B14F-4D97-AF65-F5344CB8AC3E}">
        <p14:creationId xmlns:p14="http://schemas.microsoft.com/office/powerpoint/2010/main" val="21805952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8C2965B-53D3-E810-24E6-6B907634A397}"/>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3" name="Footer Placeholder 4">
            <a:extLst>
              <a:ext uri="{FF2B5EF4-FFF2-40B4-BE49-F238E27FC236}">
                <a16:creationId xmlns:a16="http://schemas.microsoft.com/office/drawing/2014/main" id="{968043B0-2CC9-98B8-5BE4-E95F3E150BED}"/>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4" name="Slide Number Placeholder 5">
            <a:extLst>
              <a:ext uri="{FF2B5EF4-FFF2-40B4-BE49-F238E27FC236}">
                <a16:creationId xmlns:a16="http://schemas.microsoft.com/office/drawing/2014/main" id="{A56B75EE-8ABE-24EF-DB91-7404DDCF9CF3}"/>
              </a:ext>
            </a:extLst>
          </p:cNvPr>
          <p:cNvSpPr>
            <a:spLocks noGrp="1" noChangeArrowheads="1"/>
          </p:cNvSpPr>
          <p:nvPr>
            <p:ph type="sldNum" sz="quarter" idx="12"/>
          </p:nvPr>
        </p:nvSpPr>
        <p:spPr>
          <a:ln/>
        </p:spPr>
        <p:txBody>
          <a:bodyPr/>
          <a:lstStyle>
            <a:lvl1pPr>
              <a:defRPr/>
            </a:lvl1pPr>
          </a:lstStyle>
          <a:p>
            <a:pPr>
              <a:defRPr/>
            </a:pPr>
            <a:fld id="{D269FFD9-36FA-4438-89A9-B462900F53C8}" type="slidenum">
              <a:rPr lang="en-US" altLang="en-US"/>
              <a:pPr>
                <a:defRPr/>
              </a:pPr>
              <a:t>‹#›</a:t>
            </a:fld>
            <a:endParaRPr lang="en-US" altLang="en-US"/>
          </a:p>
        </p:txBody>
      </p:sp>
    </p:spTree>
    <p:extLst>
      <p:ext uri="{BB962C8B-B14F-4D97-AF65-F5344CB8AC3E}">
        <p14:creationId xmlns:p14="http://schemas.microsoft.com/office/powerpoint/2010/main" val="94785740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45AF7E5C-2BEF-0513-5017-4458974C0996}"/>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4">
            <a:extLst>
              <a:ext uri="{FF2B5EF4-FFF2-40B4-BE49-F238E27FC236}">
                <a16:creationId xmlns:a16="http://schemas.microsoft.com/office/drawing/2014/main" id="{0E193B0F-5D16-8CA8-7BFE-5E989CFD7CA2}"/>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5">
            <a:extLst>
              <a:ext uri="{FF2B5EF4-FFF2-40B4-BE49-F238E27FC236}">
                <a16:creationId xmlns:a16="http://schemas.microsoft.com/office/drawing/2014/main" id="{D5905B92-7BF1-40C2-60D2-324CDFF069F9}"/>
              </a:ext>
            </a:extLst>
          </p:cNvPr>
          <p:cNvSpPr>
            <a:spLocks noGrp="1" noChangeArrowheads="1"/>
          </p:cNvSpPr>
          <p:nvPr>
            <p:ph type="sldNum" sz="quarter" idx="12"/>
          </p:nvPr>
        </p:nvSpPr>
        <p:spPr>
          <a:ln/>
        </p:spPr>
        <p:txBody>
          <a:bodyPr/>
          <a:lstStyle>
            <a:lvl1pPr>
              <a:defRPr/>
            </a:lvl1pPr>
          </a:lstStyle>
          <a:p>
            <a:pPr>
              <a:defRPr/>
            </a:pPr>
            <a:fld id="{FA0A1ACE-8988-4E4A-8D0D-0D8F4D574154}" type="slidenum">
              <a:rPr lang="en-US" altLang="en-US"/>
              <a:pPr>
                <a:defRPr/>
              </a:pPr>
              <a:t>‹#›</a:t>
            </a:fld>
            <a:endParaRPr lang="en-US" altLang="en-US"/>
          </a:p>
        </p:txBody>
      </p:sp>
    </p:spTree>
    <p:extLst>
      <p:ext uri="{BB962C8B-B14F-4D97-AF65-F5344CB8AC3E}">
        <p14:creationId xmlns:p14="http://schemas.microsoft.com/office/powerpoint/2010/main" val="32992209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36196C93-D0C3-26DC-B81C-9E50BA34FE20}"/>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4">
            <a:extLst>
              <a:ext uri="{FF2B5EF4-FFF2-40B4-BE49-F238E27FC236}">
                <a16:creationId xmlns:a16="http://schemas.microsoft.com/office/drawing/2014/main" id="{4C7DEA4A-5B78-2F45-8B79-1C326E151F11}"/>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5">
            <a:extLst>
              <a:ext uri="{FF2B5EF4-FFF2-40B4-BE49-F238E27FC236}">
                <a16:creationId xmlns:a16="http://schemas.microsoft.com/office/drawing/2014/main" id="{B251E4CE-53A3-CCF0-5B04-16EAE2923909}"/>
              </a:ext>
            </a:extLst>
          </p:cNvPr>
          <p:cNvSpPr>
            <a:spLocks noGrp="1" noChangeArrowheads="1"/>
          </p:cNvSpPr>
          <p:nvPr>
            <p:ph type="sldNum" sz="quarter" idx="12"/>
          </p:nvPr>
        </p:nvSpPr>
        <p:spPr>
          <a:ln/>
        </p:spPr>
        <p:txBody>
          <a:bodyPr/>
          <a:lstStyle>
            <a:lvl1pPr>
              <a:defRPr/>
            </a:lvl1pPr>
          </a:lstStyle>
          <a:p>
            <a:pPr>
              <a:defRPr/>
            </a:pPr>
            <a:fld id="{116C0693-C134-492C-83CA-D88AA68EC31C}" type="slidenum">
              <a:rPr lang="en-US" altLang="en-US"/>
              <a:pPr>
                <a:defRPr/>
              </a:pPr>
              <a:t>‹#›</a:t>
            </a:fld>
            <a:endParaRPr lang="en-US" altLang="en-US"/>
          </a:p>
        </p:txBody>
      </p:sp>
    </p:spTree>
    <p:extLst>
      <p:ext uri="{BB962C8B-B14F-4D97-AF65-F5344CB8AC3E}">
        <p14:creationId xmlns:p14="http://schemas.microsoft.com/office/powerpoint/2010/main" val="14255548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AA64EE8-F985-68BE-7588-B332FCA56E83}"/>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4">
            <a:extLst>
              <a:ext uri="{FF2B5EF4-FFF2-40B4-BE49-F238E27FC236}">
                <a16:creationId xmlns:a16="http://schemas.microsoft.com/office/drawing/2014/main" id="{9F95CD9C-AA08-4E4B-E793-4F8724A7EBB2}"/>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5">
            <a:extLst>
              <a:ext uri="{FF2B5EF4-FFF2-40B4-BE49-F238E27FC236}">
                <a16:creationId xmlns:a16="http://schemas.microsoft.com/office/drawing/2014/main" id="{0AE8D0BF-0D24-545C-0F97-E203F91BCD92}"/>
              </a:ext>
            </a:extLst>
          </p:cNvPr>
          <p:cNvSpPr>
            <a:spLocks noGrp="1" noChangeArrowheads="1"/>
          </p:cNvSpPr>
          <p:nvPr>
            <p:ph type="sldNum" sz="quarter" idx="12"/>
          </p:nvPr>
        </p:nvSpPr>
        <p:spPr>
          <a:ln/>
        </p:spPr>
        <p:txBody>
          <a:bodyPr/>
          <a:lstStyle>
            <a:lvl1pPr>
              <a:defRPr/>
            </a:lvl1pPr>
          </a:lstStyle>
          <a:p>
            <a:pPr>
              <a:defRPr/>
            </a:pPr>
            <a:fld id="{BE839311-3D7A-4828-99AD-C5B8EB307A16}" type="slidenum">
              <a:rPr lang="en-US" altLang="en-US"/>
              <a:pPr>
                <a:defRPr/>
              </a:pPr>
              <a:t>‹#›</a:t>
            </a:fld>
            <a:endParaRPr lang="en-US" altLang="en-US"/>
          </a:p>
        </p:txBody>
      </p:sp>
    </p:spTree>
    <p:extLst>
      <p:ext uri="{BB962C8B-B14F-4D97-AF65-F5344CB8AC3E}">
        <p14:creationId xmlns:p14="http://schemas.microsoft.com/office/powerpoint/2010/main" val="23690620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04850"/>
            <a:ext cx="2057400" cy="5619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704850"/>
            <a:ext cx="6019800" cy="5619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D6A3237-551D-DD42-D583-32E5B4C7483F}"/>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4">
            <a:extLst>
              <a:ext uri="{FF2B5EF4-FFF2-40B4-BE49-F238E27FC236}">
                <a16:creationId xmlns:a16="http://schemas.microsoft.com/office/drawing/2014/main" id="{509936CD-2339-696C-113F-C10F3FC82F6D}"/>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5">
            <a:extLst>
              <a:ext uri="{FF2B5EF4-FFF2-40B4-BE49-F238E27FC236}">
                <a16:creationId xmlns:a16="http://schemas.microsoft.com/office/drawing/2014/main" id="{95D8D2A4-5DEF-71C8-DDF2-F029170407CC}"/>
              </a:ext>
            </a:extLst>
          </p:cNvPr>
          <p:cNvSpPr>
            <a:spLocks noGrp="1" noChangeArrowheads="1"/>
          </p:cNvSpPr>
          <p:nvPr>
            <p:ph type="sldNum" sz="quarter" idx="12"/>
          </p:nvPr>
        </p:nvSpPr>
        <p:spPr>
          <a:ln/>
        </p:spPr>
        <p:txBody>
          <a:bodyPr/>
          <a:lstStyle>
            <a:lvl1pPr>
              <a:defRPr/>
            </a:lvl1pPr>
          </a:lstStyle>
          <a:p>
            <a:pPr>
              <a:defRPr/>
            </a:pPr>
            <a:fld id="{4B6E4311-3144-463C-921F-A29AB7FD3D2C}" type="slidenum">
              <a:rPr lang="en-US" altLang="en-US"/>
              <a:pPr>
                <a:defRPr/>
              </a:pPr>
              <a:t>‹#›</a:t>
            </a:fld>
            <a:endParaRPr lang="en-US" altLang="en-US"/>
          </a:p>
        </p:txBody>
      </p:sp>
    </p:spTree>
    <p:extLst>
      <p:ext uri="{BB962C8B-B14F-4D97-AF65-F5344CB8AC3E}">
        <p14:creationId xmlns:p14="http://schemas.microsoft.com/office/powerpoint/2010/main" val="419477970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4">
            <a:extLst>
              <a:ext uri="{FF2B5EF4-FFF2-40B4-BE49-F238E27FC236}">
                <a16:creationId xmlns:a16="http://schemas.microsoft.com/office/drawing/2014/main" id="{CC126D2E-0FE7-E8AB-D2DF-64363051B91D}"/>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0C089D58-EED9-B81D-46D9-ED4587074DF6}"/>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C8CE29F3-B98F-A2FB-416D-A4E1A72D4E2A}"/>
              </a:ext>
            </a:extLst>
          </p:cNvPr>
          <p:cNvSpPr>
            <a:spLocks noGrp="1" noChangeArrowheads="1"/>
          </p:cNvSpPr>
          <p:nvPr>
            <p:ph type="sldNum" sz="quarter" idx="12"/>
          </p:nvPr>
        </p:nvSpPr>
        <p:spPr>
          <a:ln/>
        </p:spPr>
        <p:txBody>
          <a:bodyPr/>
          <a:lstStyle>
            <a:lvl1pPr>
              <a:defRPr/>
            </a:lvl1pPr>
          </a:lstStyle>
          <a:p>
            <a:pPr>
              <a:defRPr/>
            </a:pPr>
            <a:fld id="{62D86A40-1E85-428B-B698-F45232D5823C}" type="slidenum">
              <a:rPr lang="en-US" altLang="en-US"/>
              <a:pPr>
                <a:defRPr/>
              </a:pPr>
              <a:t>‹#›</a:t>
            </a:fld>
            <a:endParaRPr lang="en-US" altLang="en-US"/>
          </a:p>
        </p:txBody>
      </p:sp>
    </p:spTree>
    <p:extLst>
      <p:ext uri="{BB962C8B-B14F-4D97-AF65-F5344CB8AC3E}">
        <p14:creationId xmlns:p14="http://schemas.microsoft.com/office/powerpoint/2010/main" val="13783395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486AD1F1-8908-BDD8-6DC6-319454678009}"/>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A235A35E-59DF-E242-5DE8-CADB678E228B}"/>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995869A8-119A-6B5E-A63A-00B1189D7E3C}"/>
              </a:ext>
            </a:extLst>
          </p:cNvPr>
          <p:cNvSpPr>
            <a:spLocks noGrp="1" noChangeArrowheads="1"/>
          </p:cNvSpPr>
          <p:nvPr>
            <p:ph type="sldNum" sz="quarter" idx="12"/>
          </p:nvPr>
        </p:nvSpPr>
        <p:spPr>
          <a:ln/>
        </p:spPr>
        <p:txBody>
          <a:bodyPr/>
          <a:lstStyle>
            <a:lvl1pPr>
              <a:defRPr/>
            </a:lvl1pPr>
          </a:lstStyle>
          <a:p>
            <a:pPr>
              <a:defRPr/>
            </a:pPr>
            <a:fld id="{B7D385F9-D541-4801-8060-051ADB70D8B7}" type="slidenum">
              <a:rPr lang="en-US" altLang="en-US"/>
              <a:pPr>
                <a:defRPr/>
              </a:pPr>
              <a:t>‹#›</a:t>
            </a:fld>
            <a:endParaRPr lang="en-US" altLang="en-US"/>
          </a:p>
        </p:txBody>
      </p:sp>
    </p:spTree>
    <p:extLst>
      <p:ext uri="{BB962C8B-B14F-4D97-AF65-F5344CB8AC3E}">
        <p14:creationId xmlns:p14="http://schemas.microsoft.com/office/powerpoint/2010/main" val="34632074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4">
            <a:extLst>
              <a:ext uri="{FF2B5EF4-FFF2-40B4-BE49-F238E27FC236}">
                <a16:creationId xmlns:a16="http://schemas.microsoft.com/office/drawing/2014/main" id="{18CF9FFD-DB9F-02E4-B6F7-3D49CD36BD15}"/>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1794BAF8-D5C3-151D-37D0-7D4F4A67C203}"/>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22B9D124-3A48-C719-57BD-4349F435563B}"/>
              </a:ext>
            </a:extLst>
          </p:cNvPr>
          <p:cNvSpPr>
            <a:spLocks noGrp="1" noChangeArrowheads="1"/>
          </p:cNvSpPr>
          <p:nvPr>
            <p:ph type="sldNum" sz="quarter" idx="12"/>
          </p:nvPr>
        </p:nvSpPr>
        <p:spPr>
          <a:ln/>
        </p:spPr>
        <p:txBody>
          <a:bodyPr/>
          <a:lstStyle>
            <a:lvl1pPr>
              <a:defRPr/>
            </a:lvl1pPr>
          </a:lstStyle>
          <a:p>
            <a:pPr>
              <a:defRPr/>
            </a:pPr>
            <a:fld id="{BAC79ACA-925E-4B13-B454-E6F192FC0014}" type="slidenum">
              <a:rPr lang="en-US" altLang="en-US"/>
              <a:pPr>
                <a:defRPr/>
              </a:pPr>
              <a:t>‹#›</a:t>
            </a:fld>
            <a:endParaRPr lang="en-US" altLang="en-US"/>
          </a:p>
        </p:txBody>
      </p:sp>
    </p:spTree>
    <p:extLst>
      <p:ext uri="{BB962C8B-B14F-4D97-AF65-F5344CB8AC3E}">
        <p14:creationId xmlns:p14="http://schemas.microsoft.com/office/powerpoint/2010/main" val="166238091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9CAFAA2-39C1-4742-BA1C-2E73DAB11D61}"/>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5">
            <a:extLst>
              <a:ext uri="{FF2B5EF4-FFF2-40B4-BE49-F238E27FC236}">
                <a16:creationId xmlns:a16="http://schemas.microsoft.com/office/drawing/2014/main" id="{D4B9D29B-A908-2C15-CA27-DC4736236913}"/>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6">
            <a:extLst>
              <a:ext uri="{FF2B5EF4-FFF2-40B4-BE49-F238E27FC236}">
                <a16:creationId xmlns:a16="http://schemas.microsoft.com/office/drawing/2014/main" id="{2AFD7B80-B34E-E02B-B71B-4B13127F30B5}"/>
              </a:ext>
            </a:extLst>
          </p:cNvPr>
          <p:cNvSpPr>
            <a:spLocks noGrp="1" noChangeArrowheads="1"/>
          </p:cNvSpPr>
          <p:nvPr>
            <p:ph type="sldNum" sz="quarter" idx="12"/>
          </p:nvPr>
        </p:nvSpPr>
        <p:spPr>
          <a:ln/>
        </p:spPr>
        <p:txBody>
          <a:bodyPr/>
          <a:lstStyle>
            <a:lvl1pPr>
              <a:defRPr/>
            </a:lvl1pPr>
          </a:lstStyle>
          <a:p>
            <a:pPr>
              <a:defRPr/>
            </a:pPr>
            <a:fld id="{E6059745-9206-4619-8385-7F3A0B451D4B}" type="slidenum">
              <a:rPr lang="en-US" altLang="en-US"/>
              <a:pPr>
                <a:defRPr/>
              </a:pPr>
              <a:t>‹#›</a:t>
            </a:fld>
            <a:endParaRPr lang="en-US" altLang="en-US"/>
          </a:p>
        </p:txBody>
      </p:sp>
    </p:spTree>
    <p:extLst>
      <p:ext uri="{BB962C8B-B14F-4D97-AF65-F5344CB8AC3E}">
        <p14:creationId xmlns:p14="http://schemas.microsoft.com/office/powerpoint/2010/main" val="41318287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4">
            <a:extLst>
              <a:ext uri="{FF2B5EF4-FFF2-40B4-BE49-F238E27FC236}">
                <a16:creationId xmlns:a16="http://schemas.microsoft.com/office/drawing/2014/main" id="{44B3BEB0-A002-CCC4-E776-D94FD45B5F4E}"/>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8" name="Footer Placeholder 5">
            <a:extLst>
              <a:ext uri="{FF2B5EF4-FFF2-40B4-BE49-F238E27FC236}">
                <a16:creationId xmlns:a16="http://schemas.microsoft.com/office/drawing/2014/main" id="{FA7DAED7-D85F-6957-02F8-D01EC2C77FF9}"/>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9" name="Slide Number Placeholder 6">
            <a:extLst>
              <a:ext uri="{FF2B5EF4-FFF2-40B4-BE49-F238E27FC236}">
                <a16:creationId xmlns:a16="http://schemas.microsoft.com/office/drawing/2014/main" id="{D62DCB79-EA0B-5C84-D95F-85C7140C6B4B}"/>
              </a:ext>
            </a:extLst>
          </p:cNvPr>
          <p:cNvSpPr>
            <a:spLocks noGrp="1" noChangeArrowheads="1"/>
          </p:cNvSpPr>
          <p:nvPr>
            <p:ph type="sldNum" sz="quarter" idx="12"/>
          </p:nvPr>
        </p:nvSpPr>
        <p:spPr>
          <a:ln/>
        </p:spPr>
        <p:txBody>
          <a:bodyPr/>
          <a:lstStyle>
            <a:lvl1pPr>
              <a:defRPr/>
            </a:lvl1pPr>
          </a:lstStyle>
          <a:p>
            <a:pPr>
              <a:defRPr/>
            </a:pPr>
            <a:fld id="{F5375E77-DB05-4A12-A4DC-04828FE9C78D}" type="slidenum">
              <a:rPr lang="en-US" altLang="en-US"/>
              <a:pPr>
                <a:defRPr/>
              </a:pPr>
              <a:t>‹#›</a:t>
            </a:fld>
            <a:endParaRPr lang="en-US" altLang="en-US"/>
          </a:p>
        </p:txBody>
      </p:sp>
    </p:spTree>
    <p:extLst>
      <p:ext uri="{BB962C8B-B14F-4D97-AF65-F5344CB8AC3E}">
        <p14:creationId xmlns:p14="http://schemas.microsoft.com/office/powerpoint/2010/main" val="3841353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9">
            <a:extLst>
              <a:ext uri="{FF2B5EF4-FFF2-40B4-BE49-F238E27FC236}">
                <a16:creationId xmlns:a16="http://schemas.microsoft.com/office/drawing/2014/main" id="{C0FB86DA-1865-82C8-A8D6-EA688180F1B0}"/>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8" name="Footer Placeholder 21">
            <a:extLst>
              <a:ext uri="{FF2B5EF4-FFF2-40B4-BE49-F238E27FC236}">
                <a16:creationId xmlns:a16="http://schemas.microsoft.com/office/drawing/2014/main" id="{42B64A73-2D25-1D4C-27D1-0374EB59C0AC}"/>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9" name="Slide Number Placeholder 17">
            <a:extLst>
              <a:ext uri="{FF2B5EF4-FFF2-40B4-BE49-F238E27FC236}">
                <a16:creationId xmlns:a16="http://schemas.microsoft.com/office/drawing/2014/main" id="{7AF1CB8B-1604-3B32-6B3C-A44524694EDE}"/>
              </a:ext>
            </a:extLst>
          </p:cNvPr>
          <p:cNvSpPr>
            <a:spLocks noGrp="1" noChangeArrowheads="1"/>
          </p:cNvSpPr>
          <p:nvPr>
            <p:ph type="sldNum" sz="quarter" idx="12"/>
          </p:nvPr>
        </p:nvSpPr>
        <p:spPr>
          <a:ln/>
        </p:spPr>
        <p:txBody>
          <a:bodyPr/>
          <a:lstStyle>
            <a:lvl1pPr>
              <a:defRPr/>
            </a:lvl1pPr>
          </a:lstStyle>
          <a:p>
            <a:pPr>
              <a:defRPr/>
            </a:pPr>
            <a:fld id="{8A4BC34C-9952-4E50-A122-47FF8C55E0D6}" type="slidenum">
              <a:rPr lang="en-US" altLang="en-US"/>
              <a:pPr>
                <a:defRPr/>
              </a:pPr>
              <a:t>‹#›</a:t>
            </a:fld>
            <a:endParaRPr lang="en-US" altLang="en-US"/>
          </a:p>
        </p:txBody>
      </p:sp>
    </p:spTree>
    <p:extLst>
      <p:ext uri="{BB962C8B-B14F-4D97-AF65-F5344CB8AC3E}">
        <p14:creationId xmlns:p14="http://schemas.microsoft.com/office/powerpoint/2010/main" val="308310232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4">
            <a:extLst>
              <a:ext uri="{FF2B5EF4-FFF2-40B4-BE49-F238E27FC236}">
                <a16:creationId xmlns:a16="http://schemas.microsoft.com/office/drawing/2014/main" id="{ABD551C5-DB2B-AC10-FCB0-212B6E4DAF22}"/>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4" name="Footer Placeholder 5">
            <a:extLst>
              <a:ext uri="{FF2B5EF4-FFF2-40B4-BE49-F238E27FC236}">
                <a16:creationId xmlns:a16="http://schemas.microsoft.com/office/drawing/2014/main" id="{849DF0FF-199D-F973-C37F-F893A6145C2C}"/>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5" name="Slide Number Placeholder 6">
            <a:extLst>
              <a:ext uri="{FF2B5EF4-FFF2-40B4-BE49-F238E27FC236}">
                <a16:creationId xmlns:a16="http://schemas.microsoft.com/office/drawing/2014/main" id="{65712A43-E3CB-7485-C1E4-7919BA086EB7}"/>
              </a:ext>
            </a:extLst>
          </p:cNvPr>
          <p:cNvSpPr>
            <a:spLocks noGrp="1" noChangeArrowheads="1"/>
          </p:cNvSpPr>
          <p:nvPr>
            <p:ph type="sldNum" sz="quarter" idx="12"/>
          </p:nvPr>
        </p:nvSpPr>
        <p:spPr>
          <a:ln/>
        </p:spPr>
        <p:txBody>
          <a:bodyPr/>
          <a:lstStyle>
            <a:lvl1pPr>
              <a:defRPr/>
            </a:lvl1pPr>
          </a:lstStyle>
          <a:p>
            <a:pPr>
              <a:defRPr/>
            </a:pPr>
            <a:fld id="{02754992-1B79-43B6-AAE8-3FBE2E715DA3}" type="slidenum">
              <a:rPr lang="en-US" altLang="en-US"/>
              <a:pPr>
                <a:defRPr/>
              </a:pPr>
              <a:t>‹#›</a:t>
            </a:fld>
            <a:endParaRPr lang="en-US" altLang="en-US"/>
          </a:p>
        </p:txBody>
      </p:sp>
    </p:spTree>
    <p:extLst>
      <p:ext uri="{BB962C8B-B14F-4D97-AF65-F5344CB8AC3E}">
        <p14:creationId xmlns:p14="http://schemas.microsoft.com/office/powerpoint/2010/main" val="37016646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0C12D1B8-87C0-FF8B-FD78-FC60D050FF48}"/>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3" name="Footer Placeholder 5">
            <a:extLst>
              <a:ext uri="{FF2B5EF4-FFF2-40B4-BE49-F238E27FC236}">
                <a16:creationId xmlns:a16="http://schemas.microsoft.com/office/drawing/2014/main" id="{563EA837-E8B5-BB21-5B67-37FE6B06CE2B}"/>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4" name="Slide Number Placeholder 6">
            <a:extLst>
              <a:ext uri="{FF2B5EF4-FFF2-40B4-BE49-F238E27FC236}">
                <a16:creationId xmlns:a16="http://schemas.microsoft.com/office/drawing/2014/main" id="{42997C41-C848-AD02-963E-C45D44E3B878}"/>
              </a:ext>
            </a:extLst>
          </p:cNvPr>
          <p:cNvSpPr>
            <a:spLocks noGrp="1" noChangeArrowheads="1"/>
          </p:cNvSpPr>
          <p:nvPr>
            <p:ph type="sldNum" sz="quarter" idx="12"/>
          </p:nvPr>
        </p:nvSpPr>
        <p:spPr>
          <a:ln/>
        </p:spPr>
        <p:txBody>
          <a:bodyPr/>
          <a:lstStyle>
            <a:lvl1pPr>
              <a:defRPr/>
            </a:lvl1pPr>
          </a:lstStyle>
          <a:p>
            <a:pPr>
              <a:defRPr/>
            </a:pPr>
            <a:fld id="{64902AF4-3D01-450B-8441-FDFB9DD6E65D}" type="slidenum">
              <a:rPr lang="en-US" altLang="en-US"/>
              <a:pPr>
                <a:defRPr/>
              </a:pPr>
              <a:t>‹#›</a:t>
            </a:fld>
            <a:endParaRPr lang="en-US" altLang="en-US"/>
          </a:p>
        </p:txBody>
      </p:sp>
    </p:spTree>
    <p:extLst>
      <p:ext uri="{BB962C8B-B14F-4D97-AF65-F5344CB8AC3E}">
        <p14:creationId xmlns:p14="http://schemas.microsoft.com/office/powerpoint/2010/main" val="15678085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64674C-BFED-3B34-1D00-4566F465193C}"/>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5">
            <a:extLst>
              <a:ext uri="{FF2B5EF4-FFF2-40B4-BE49-F238E27FC236}">
                <a16:creationId xmlns:a16="http://schemas.microsoft.com/office/drawing/2014/main" id="{B88E518C-4548-1307-9B70-444F684C1B84}"/>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6">
            <a:extLst>
              <a:ext uri="{FF2B5EF4-FFF2-40B4-BE49-F238E27FC236}">
                <a16:creationId xmlns:a16="http://schemas.microsoft.com/office/drawing/2014/main" id="{D9DAD620-EEC9-0BD8-20BA-49E2A95941BF}"/>
              </a:ext>
            </a:extLst>
          </p:cNvPr>
          <p:cNvSpPr>
            <a:spLocks noGrp="1" noChangeArrowheads="1"/>
          </p:cNvSpPr>
          <p:nvPr>
            <p:ph type="sldNum" sz="quarter" idx="12"/>
          </p:nvPr>
        </p:nvSpPr>
        <p:spPr>
          <a:ln/>
        </p:spPr>
        <p:txBody>
          <a:bodyPr/>
          <a:lstStyle>
            <a:lvl1pPr>
              <a:defRPr/>
            </a:lvl1pPr>
          </a:lstStyle>
          <a:p>
            <a:pPr>
              <a:defRPr/>
            </a:pPr>
            <a:fld id="{384D7625-D9DF-4078-B044-EC2DDCAE3C72}" type="slidenum">
              <a:rPr lang="en-US" altLang="en-US"/>
              <a:pPr>
                <a:defRPr/>
              </a:pPr>
              <a:t>‹#›</a:t>
            </a:fld>
            <a:endParaRPr lang="en-US" altLang="en-US"/>
          </a:p>
        </p:txBody>
      </p:sp>
    </p:spTree>
    <p:extLst>
      <p:ext uri="{BB962C8B-B14F-4D97-AF65-F5344CB8AC3E}">
        <p14:creationId xmlns:p14="http://schemas.microsoft.com/office/powerpoint/2010/main" val="22877424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E81281-0AFC-2DAB-7825-8C7520F7DC16}"/>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5">
            <a:extLst>
              <a:ext uri="{FF2B5EF4-FFF2-40B4-BE49-F238E27FC236}">
                <a16:creationId xmlns:a16="http://schemas.microsoft.com/office/drawing/2014/main" id="{EEFF03F9-98EF-4D2E-B7B6-D2F110F762CA}"/>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6">
            <a:extLst>
              <a:ext uri="{FF2B5EF4-FFF2-40B4-BE49-F238E27FC236}">
                <a16:creationId xmlns:a16="http://schemas.microsoft.com/office/drawing/2014/main" id="{3E61606E-FD38-A336-FC5A-51FB77BA3147}"/>
              </a:ext>
            </a:extLst>
          </p:cNvPr>
          <p:cNvSpPr>
            <a:spLocks noGrp="1" noChangeArrowheads="1"/>
          </p:cNvSpPr>
          <p:nvPr>
            <p:ph type="sldNum" sz="quarter" idx="12"/>
          </p:nvPr>
        </p:nvSpPr>
        <p:spPr>
          <a:ln/>
        </p:spPr>
        <p:txBody>
          <a:bodyPr/>
          <a:lstStyle>
            <a:lvl1pPr>
              <a:defRPr/>
            </a:lvl1pPr>
          </a:lstStyle>
          <a:p>
            <a:pPr>
              <a:defRPr/>
            </a:pPr>
            <a:fld id="{215AAA0B-955C-493F-AE08-43E17A58D184}" type="slidenum">
              <a:rPr lang="en-US" altLang="en-US"/>
              <a:pPr>
                <a:defRPr/>
              </a:pPr>
              <a:t>‹#›</a:t>
            </a:fld>
            <a:endParaRPr lang="en-US" altLang="en-US"/>
          </a:p>
        </p:txBody>
      </p:sp>
    </p:spTree>
    <p:extLst>
      <p:ext uri="{BB962C8B-B14F-4D97-AF65-F5344CB8AC3E}">
        <p14:creationId xmlns:p14="http://schemas.microsoft.com/office/powerpoint/2010/main" val="26376815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D54C04E1-7FC3-5E19-A1BD-7662B1691114}"/>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61FD26B2-43BD-4C38-8AB9-DF563CADEBDB}"/>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456C14B8-7161-1D07-4339-DAEDF26B99BF}"/>
              </a:ext>
            </a:extLst>
          </p:cNvPr>
          <p:cNvSpPr>
            <a:spLocks noGrp="1" noChangeArrowheads="1"/>
          </p:cNvSpPr>
          <p:nvPr>
            <p:ph type="sldNum" sz="quarter" idx="12"/>
          </p:nvPr>
        </p:nvSpPr>
        <p:spPr>
          <a:ln/>
        </p:spPr>
        <p:txBody>
          <a:bodyPr/>
          <a:lstStyle>
            <a:lvl1pPr>
              <a:defRPr/>
            </a:lvl1pPr>
          </a:lstStyle>
          <a:p>
            <a:pPr>
              <a:defRPr/>
            </a:pPr>
            <a:fld id="{58500B52-DFAE-44BD-A0A0-1F821A38158B}" type="slidenum">
              <a:rPr lang="en-US" altLang="en-US"/>
              <a:pPr>
                <a:defRPr/>
              </a:pPr>
              <a:t>‹#›</a:t>
            </a:fld>
            <a:endParaRPr lang="en-US" altLang="en-US"/>
          </a:p>
        </p:txBody>
      </p:sp>
    </p:spTree>
    <p:extLst>
      <p:ext uri="{BB962C8B-B14F-4D97-AF65-F5344CB8AC3E}">
        <p14:creationId xmlns:p14="http://schemas.microsoft.com/office/powerpoint/2010/main" val="102251051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04850"/>
            <a:ext cx="2057400" cy="5619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704850"/>
            <a:ext cx="6019800" cy="5619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264BC042-0624-3DAA-A47C-B931D555E0CF}"/>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8319B84C-A594-6107-224D-108D1217C3D1}"/>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90A98EF6-0381-D8B6-E764-02C933887121}"/>
              </a:ext>
            </a:extLst>
          </p:cNvPr>
          <p:cNvSpPr>
            <a:spLocks noGrp="1" noChangeArrowheads="1"/>
          </p:cNvSpPr>
          <p:nvPr>
            <p:ph type="sldNum" sz="quarter" idx="12"/>
          </p:nvPr>
        </p:nvSpPr>
        <p:spPr>
          <a:ln/>
        </p:spPr>
        <p:txBody>
          <a:bodyPr/>
          <a:lstStyle>
            <a:lvl1pPr>
              <a:defRPr/>
            </a:lvl1pPr>
          </a:lstStyle>
          <a:p>
            <a:pPr>
              <a:defRPr/>
            </a:pPr>
            <a:fld id="{D4DB0AF0-B1FC-4E15-80BA-7B57C06731FB}" type="slidenum">
              <a:rPr lang="en-US" altLang="en-US"/>
              <a:pPr>
                <a:defRPr/>
              </a:pPr>
              <a:t>‹#›</a:t>
            </a:fld>
            <a:endParaRPr lang="en-US" altLang="en-US"/>
          </a:p>
        </p:txBody>
      </p:sp>
    </p:spTree>
    <p:extLst>
      <p:ext uri="{BB962C8B-B14F-4D97-AF65-F5344CB8AC3E}">
        <p14:creationId xmlns:p14="http://schemas.microsoft.com/office/powerpoint/2010/main" val="21317639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4">
            <a:extLst>
              <a:ext uri="{FF2B5EF4-FFF2-40B4-BE49-F238E27FC236}">
                <a16:creationId xmlns:a16="http://schemas.microsoft.com/office/drawing/2014/main" id="{15EF75FC-F45C-5882-5065-83F032505319}"/>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5" name="Footer Placeholder 5">
            <a:extLst>
              <a:ext uri="{FF2B5EF4-FFF2-40B4-BE49-F238E27FC236}">
                <a16:creationId xmlns:a16="http://schemas.microsoft.com/office/drawing/2014/main" id="{910AA77A-5A5F-7FD3-83A5-F080B8E72583}"/>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Slide Number Placeholder 6">
            <a:extLst>
              <a:ext uri="{FF2B5EF4-FFF2-40B4-BE49-F238E27FC236}">
                <a16:creationId xmlns:a16="http://schemas.microsoft.com/office/drawing/2014/main" id="{38853A82-0670-EF1C-99DF-67476A9C0B41}"/>
              </a:ext>
            </a:extLst>
          </p:cNvPr>
          <p:cNvSpPr>
            <a:spLocks noGrp="1" noChangeArrowheads="1"/>
          </p:cNvSpPr>
          <p:nvPr>
            <p:ph type="sldNum" sz="quarter" idx="12"/>
          </p:nvPr>
        </p:nvSpPr>
        <p:spPr>
          <a:ln/>
        </p:spPr>
        <p:txBody>
          <a:bodyPr/>
          <a:lstStyle>
            <a:lvl1pPr>
              <a:defRPr/>
            </a:lvl1pPr>
          </a:lstStyle>
          <a:p>
            <a:pPr>
              <a:defRPr/>
            </a:pPr>
            <a:fld id="{27005D3E-B5DC-4B1C-ABF4-EC95F79F3279}" type="slidenum">
              <a:rPr lang="en-GB" altLang="en-US"/>
              <a:pPr>
                <a:defRPr/>
              </a:pPr>
              <a:t>‹#›</a:t>
            </a:fld>
            <a:endParaRPr lang="en-GB" altLang="en-US"/>
          </a:p>
        </p:txBody>
      </p:sp>
    </p:spTree>
    <p:extLst>
      <p:ext uri="{BB962C8B-B14F-4D97-AF65-F5344CB8AC3E}">
        <p14:creationId xmlns:p14="http://schemas.microsoft.com/office/powerpoint/2010/main" val="208628177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30C2D809-1228-ECA4-D0AF-D43F9F1A6EB3}"/>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5" name="Footer Placeholder 5">
            <a:extLst>
              <a:ext uri="{FF2B5EF4-FFF2-40B4-BE49-F238E27FC236}">
                <a16:creationId xmlns:a16="http://schemas.microsoft.com/office/drawing/2014/main" id="{F61F04D5-6FA5-E62D-0172-9D848062AF54}"/>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Slide Number Placeholder 6">
            <a:extLst>
              <a:ext uri="{FF2B5EF4-FFF2-40B4-BE49-F238E27FC236}">
                <a16:creationId xmlns:a16="http://schemas.microsoft.com/office/drawing/2014/main" id="{BB2C92C3-156C-505B-026E-20BF2710DB6E}"/>
              </a:ext>
            </a:extLst>
          </p:cNvPr>
          <p:cNvSpPr>
            <a:spLocks noGrp="1" noChangeArrowheads="1"/>
          </p:cNvSpPr>
          <p:nvPr>
            <p:ph type="sldNum" sz="quarter" idx="12"/>
          </p:nvPr>
        </p:nvSpPr>
        <p:spPr>
          <a:ln/>
        </p:spPr>
        <p:txBody>
          <a:bodyPr/>
          <a:lstStyle>
            <a:lvl1pPr>
              <a:defRPr/>
            </a:lvl1pPr>
          </a:lstStyle>
          <a:p>
            <a:pPr>
              <a:defRPr/>
            </a:pPr>
            <a:fld id="{1873CB24-7760-49BC-AF98-23C8E3C2740B}" type="slidenum">
              <a:rPr lang="en-GB" altLang="en-US"/>
              <a:pPr>
                <a:defRPr/>
              </a:pPr>
              <a:t>‹#›</a:t>
            </a:fld>
            <a:endParaRPr lang="en-GB" altLang="en-US"/>
          </a:p>
        </p:txBody>
      </p:sp>
    </p:spTree>
    <p:extLst>
      <p:ext uri="{BB962C8B-B14F-4D97-AF65-F5344CB8AC3E}">
        <p14:creationId xmlns:p14="http://schemas.microsoft.com/office/powerpoint/2010/main" val="267020333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4">
            <a:extLst>
              <a:ext uri="{FF2B5EF4-FFF2-40B4-BE49-F238E27FC236}">
                <a16:creationId xmlns:a16="http://schemas.microsoft.com/office/drawing/2014/main" id="{7CE9FC8C-1E99-ED19-D8AA-ADCFD796A746}"/>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5" name="Footer Placeholder 5">
            <a:extLst>
              <a:ext uri="{FF2B5EF4-FFF2-40B4-BE49-F238E27FC236}">
                <a16:creationId xmlns:a16="http://schemas.microsoft.com/office/drawing/2014/main" id="{F8A3E201-B491-F292-0A26-787813328309}"/>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Slide Number Placeholder 6">
            <a:extLst>
              <a:ext uri="{FF2B5EF4-FFF2-40B4-BE49-F238E27FC236}">
                <a16:creationId xmlns:a16="http://schemas.microsoft.com/office/drawing/2014/main" id="{F244D317-E354-7742-E895-27E3803B66D9}"/>
              </a:ext>
            </a:extLst>
          </p:cNvPr>
          <p:cNvSpPr>
            <a:spLocks noGrp="1" noChangeArrowheads="1"/>
          </p:cNvSpPr>
          <p:nvPr>
            <p:ph type="sldNum" sz="quarter" idx="12"/>
          </p:nvPr>
        </p:nvSpPr>
        <p:spPr>
          <a:ln/>
        </p:spPr>
        <p:txBody>
          <a:bodyPr/>
          <a:lstStyle>
            <a:lvl1pPr>
              <a:defRPr/>
            </a:lvl1pPr>
          </a:lstStyle>
          <a:p>
            <a:pPr>
              <a:defRPr/>
            </a:pPr>
            <a:fld id="{5F900F59-A9DA-40F1-8275-9911A7B13E7A}" type="slidenum">
              <a:rPr lang="en-GB" altLang="en-US"/>
              <a:pPr>
                <a:defRPr/>
              </a:pPr>
              <a:t>‹#›</a:t>
            </a:fld>
            <a:endParaRPr lang="en-GB" altLang="en-US"/>
          </a:p>
        </p:txBody>
      </p:sp>
    </p:spTree>
    <p:extLst>
      <p:ext uri="{BB962C8B-B14F-4D97-AF65-F5344CB8AC3E}">
        <p14:creationId xmlns:p14="http://schemas.microsoft.com/office/powerpoint/2010/main" val="25637799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3A59D031-F197-7A5A-D343-E2885BAB2652}"/>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6" name="Footer Placeholder 5">
            <a:extLst>
              <a:ext uri="{FF2B5EF4-FFF2-40B4-BE49-F238E27FC236}">
                <a16:creationId xmlns:a16="http://schemas.microsoft.com/office/drawing/2014/main" id="{C08235DF-C789-9734-E938-85BF7A462903}"/>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7" name="Slide Number Placeholder 6">
            <a:extLst>
              <a:ext uri="{FF2B5EF4-FFF2-40B4-BE49-F238E27FC236}">
                <a16:creationId xmlns:a16="http://schemas.microsoft.com/office/drawing/2014/main" id="{E54D01C2-0E5B-2B8E-18B4-D574FE359DAA}"/>
              </a:ext>
            </a:extLst>
          </p:cNvPr>
          <p:cNvSpPr>
            <a:spLocks noGrp="1" noChangeArrowheads="1"/>
          </p:cNvSpPr>
          <p:nvPr>
            <p:ph type="sldNum" sz="quarter" idx="12"/>
          </p:nvPr>
        </p:nvSpPr>
        <p:spPr>
          <a:ln/>
        </p:spPr>
        <p:txBody>
          <a:bodyPr/>
          <a:lstStyle>
            <a:lvl1pPr>
              <a:defRPr/>
            </a:lvl1pPr>
          </a:lstStyle>
          <a:p>
            <a:pPr>
              <a:defRPr/>
            </a:pPr>
            <a:fld id="{22CACAF0-CF67-441A-B925-DB823605A964}" type="slidenum">
              <a:rPr lang="en-GB" altLang="en-US"/>
              <a:pPr>
                <a:defRPr/>
              </a:pPr>
              <a:t>‹#›</a:t>
            </a:fld>
            <a:endParaRPr lang="en-GB" altLang="en-US"/>
          </a:p>
        </p:txBody>
      </p:sp>
    </p:spTree>
    <p:extLst>
      <p:ext uri="{BB962C8B-B14F-4D97-AF65-F5344CB8AC3E}">
        <p14:creationId xmlns:p14="http://schemas.microsoft.com/office/powerpoint/2010/main" val="661408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9">
            <a:extLst>
              <a:ext uri="{FF2B5EF4-FFF2-40B4-BE49-F238E27FC236}">
                <a16:creationId xmlns:a16="http://schemas.microsoft.com/office/drawing/2014/main" id="{8F7E4EAE-70C3-E498-374D-DEAF6FD077B1}"/>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4" name="Footer Placeholder 21">
            <a:extLst>
              <a:ext uri="{FF2B5EF4-FFF2-40B4-BE49-F238E27FC236}">
                <a16:creationId xmlns:a16="http://schemas.microsoft.com/office/drawing/2014/main" id="{102C99C8-7F61-AE86-FCD6-0523859B3BBC}"/>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5" name="Slide Number Placeholder 17">
            <a:extLst>
              <a:ext uri="{FF2B5EF4-FFF2-40B4-BE49-F238E27FC236}">
                <a16:creationId xmlns:a16="http://schemas.microsoft.com/office/drawing/2014/main" id="{7415A8D4-7673-698E-F294-C575D08E16DF}"/>
              </a:ext>
            </a:extLst>
          </p:cNvPr>
          <p:cNvSpPr>
            <a:spLocks noGrp="1" noChangeArrowheads="1"/>
          </p:cNvSpPr>
          <p:nvPr>
            <p:ph type="sldNum" sz="quarter" idx="12"/>
          </p:nvPr>
        </p:nvSpPr>
        <p:spPr>
          <a:ln/>
        </p:spPr>
        <p:txBody>
          <a:bodyPr/>
          <a:lstStyle>
            <a:lvl1pPr>
              <a:defRPr/>
            </a:lvl1pPr>
          </a:lstStyle>
          <a:p>
            <a:pPr>
              <a:defRPr/>
            </a:pPr>
            <a:fld id="{9F20FF38-0E6C-4AA8-8EF2-B696B3981911}" type="slidenum">
              <a:rPr lang="en-US" altLang="en-US"/>
              <a:pPr>
                <a:defRPr/>
              </a:pPr>
              <a:t>‹#›</a:t>
            </a:fld>
            <a:endParaRPr lang="en-US" altLang="en-US"/>
          </a:p>
        </p:txBody>
      </p:sp>
    </p:spTree>
    <p:extLst>
      <p:ext uri="{BB962C8B-B14F-4D97-AF65-F5344CB8AC3E}">
        <p14:creationId xmlns:p14="http://schemas.microsoft.com/office/powerpoint/2010/main" val="61301145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4">
            <a:extLst>
              <a:ext uri="{FF2B5EF4-FFF2-40B4-BE49-F238E27FC236}">
                <a16:creationId xmlns:a16="http://schemas.microsoft.com/office/drawing/2014/main" id="{F55D2318-7107-59D8-B128-F2479ACEB9D5}"/>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8" name="Footer Placeholder 5">
            <a:extLst>
              <a:ext uri="{FF2B5EF4-FFF2-40B4-BE49-F238E27FC236}">
                <a16:creationId xmlns:a16="http://schemas.microsoft.com/office/drawing/2014/main" id="{EBFB4782-0B28-A8E3-2017-5B272BB81BA3}"/>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9" name="Slide Number Placeholder 6">
            <a:extLst>
              <a:ext uri="{FF2B5EF4-FFF2-40B4-BE49-F238E27FC236}">
                <a16:creationId xmlns:a16="http://schemas.microsoft.com/office/drawing/2014/main" id="{FED2DD0D-537B-BEAF-91C3-419A6B0610CF}"/>
              </a:ext>
            </a:extLst>
          </p:cNvPr>
          <p:cNvSpPr>
            <a:spLocks noGrp="1" noChangeArrowheads="1"/>
          </p:cNvSpPr>
          <p:nvPr>
            <p:ph type="sldNum" sz="quarter" idx="12"/>
          </p:nvPr>
        </p:nvSpPr>
        <p:spPr>
          <a:ln/>
        </p:spPr>
        <p:txBody>
          <a:bodyPr/>
          <a:lstStyle>
            <a:lvl1pPr>
              <a:defRPr/>
            </a:lvl1pPr>
          </a:lstStyle>
          <a:p>
            <a:pPr>
              <a:defRPr/>
            </a:pPr>
            <a:fld id="{B8D02D14-3728-457B-81F1-39064E56F8FE}" type="slidenum">
              <a:rPr lang="en-GB" altLang="en-US"/>
              <a:pPr>
                <a:defRPr/>
              </a:pPr>
              <a:t>‹#›</a:t>
            </a:fld>
            <a:endParaRPr lang="en-GB" altLang="en-US"/>
          </a:p>
        </p:txBody>
      </p:sp>
    </p:spTree>
    <p:extLst>
      <p:ext uri="{BB962C8B-B14F-4D97-AF65-F5344CB8AC3E}">
        <p14:creationId xmlns:p14="http://schemas.microsoft.com/office/powerpoint/2010/main" val="44122447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4">
            <a:extLst>
              <a:ext uri="{FF2B5EF4-FFF2-40B4-BE49-F238E27FC236}">
                <a16:creationId xmlns:a16="http://schemas.microsoft.com/office/drawing/2014/main" id="{6DCFD784-C6CB-E23E-F769-EFAD7A58CF4E}"/>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4" name="Footer Placeholder 5">
            <a:extLst>
              <a:ext uri="{FF2B5EF4-FFF2-40B4-BE49-F238E27FC236}">
                <a16:creationId xmlns:a16="http://schemas.microsoft.com/office/drawing/2014/main" id="{79C72913-1F87-FE5B-3702-4FAF0D82D332}"/>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5" name="Slide Number Placeholder 6">
            <a:extLst>
              <a:ext uri="{FF2B5EF4-FFF2-40B4-BE49-F238E27FC236}">
                <a16:creationId xmlns:a16="http://schemas.microsoft.com/office/drawing/2014/main" id="{D7238C4E-A5E5-5814-89AF-8B33ABDC9FB5}"/>
              </a:ext>
            </a:extLst>
          </p:cNvPr>
          <p:cNvSpPr>
            <a:spLocks noGrp="1" noChangeArrowheads="1"/>
          </p:cNvSpPr>
          <p:nvPr>
            <p:ph type="sldNum" sz="quarter" idx="12"/>
          </p:nvPr>
        </p:nvSpPr>
        <p:spPr>
          <a:ln/>
        </p:spPr>
        <p:txBody>
          <a:bodyPr/>
          <a:lstStyle>
            <a:lvl1pPr>
              <a:defRPr/>
            </a:lvl1pPr>
          </a:lstStyle>
          <a:p>
            <a:pPr>
              <a:defRPr/>
            </a:pPr>
            <a:fld id="{55D7A493-B1AA-451D-BC9A-EA896BC17449}" type="slidenum">
              <a:rPr lang="en-GB" altLang="en-US"/>
              <a:pPr>
                <a:defRPr/>
              </a:pPr>
              <a:t>‹#›</a:t>
            </a:fld>
            <a:endParaRPr lang="en-GB" altLang="en-US"/>
          </a:p>
        </p:txBody>
      </p:sp>
    </p:spTree>
    <p:extLst>
      <p:ext uri="{BB962C8B-B14F-4D97-AF65-F5344CB8AC3E}">
        <p14:creationId xmlns:p14="http://schemas.microsoft.com/office/powerpoint/2010/main" val="185737570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BF5DB190-1562-55AB-AE45-A8A34FC55BDE}"/>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3" name="Footer Placeholder 5">
            <a:extLst>
              <a:ext uri="{FF2B5EF4-FFF2-40B4-BE49-F238E27FC236}">
                <a16:creationId xmlns:a16="http://schemas.microsoft.com/office/drawing/2014/main" id="{CF16482A-ED1B-456F-7BF3-C173B3579049}"/>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4" name="Slide Number Placeholder 6">
            <a:extLst>
              <a:ext uri="{FF2B5EF4-FFF2-40B4-BE49-F238E27FC236}">
                <a16:creationId xmlns:a16="http://schemas.microsoft.com/office/drawing/2014/main" id="{68B2600D-A6AE-0490-4F5D-2BE36E55188C}"/>
              </a:ext>
            </a:extLst>
          </p:cNvPr>
          <p:cNvSpPr>
            <a:spLocks noGrp="1" noChangeArrowheads="1"/>
          </p:cNvSpPr>
          <p:nvPr>
            <p:ph type="sldNum" sz="quarter" idx="12"/>
          </p:nvPr>
        </p:nvSpPr>
        <p:spPr>
          <a:ln/>
        </p:spPr>
        <p:txBody>
          <a:bodyPr/>
          <a:lstStyle>
            <a:lvl1pPr>
              <a:defRPr/>
            </a:lvl1pPr>
          </a:lstStyle>
          <a:p>
            <a:pPr>
              <a:defRPr/>
            </a:pPr>
            <a:fld id="{F2E4067E-0F47-472A-A03F-AB09DDAA7BF3}" type="slidenum">
              <a:rPr lang="en-GB" altLang="en-US"/>
              <a:pPr>
                <a:defRPr/>
              </a:pPr>
              <a:t>‹#›</a:t>
            </a:fld>
            <a:endParaRPr lang="en-GB" altLang="en-US"/>
          </a:p>
        </p:txBody>
      </p:sp>
    </p:spTree>
    <p:extLst>
      <p:ext uri="{BB962C8B-B14F-4D97-AF65-F5344CB8AC3E}">
        <p14:creationId xmlns:p14="http://schemas.microsoft.com/office/powerpoint/2010/main" val="409588095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ACA38C-456F-2472-339F-3FD44F9C11B5}"/>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6" name="Footer Placeholder 5">
            <a:extLst>
              <a:ext uri="{FF2B5EF4-FFF2-40B4-BE49-F238E27FC236}">
                <a16:creationId xmlns:a16="http://schemas.microsoft.com/office/drawing/2014/main" id="{DF4DD10A-2188-07B2-B49D-8FE020490A54}"/>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7" name="Slide Number Placeholder 6">
            <a:extLst>
              <a:ext uri="{FF2B5EF4-FFF2-40B4-BE49-F238E27FC236}">
                <a16:creationId xmlns:a16="http://schemas.microsoft.com/office/drawing/2014/main" id="{932B5DEC-405F-9955-DD77-5AA0BFFBEF59}"/>
              </a:ext>
            </a:extLst>
          </p:cNvPr>
          <p:cNvSpPr>
            <a:spLocks noGrp="1" noChangeArrowheads="1"/>
          </p:cNvSpPr>
          <p:nvPr>
            <p:ph type="sldNum" sz="quarter" idx="12"/>
          </p:nvPr>
        </p:nvSpPr>
        <p:spPr>
          <a:ln/>
        </p:spPr>
        <p:txBody>
          <a:bodyPr/>
          <a:lstStyle>
            <a:lvl1pPr>
              <a:defRPr/>
            </a:lvl1pPr>
          </a:lstStyle>
          <a:p>
            <a:pPr>
              <a:defRPr/>
            </a:pPr>
            <a:fld id="{C5C8A155-0283-4F90-B3AD-FA22A661FADB}" type="slidenum">
              <a:rPr lang="en-GB" altLang="en-US"/>
              <a:pPr>
                <a:defRPr/>
              </a:pPr>
              <a:t>‹#›</a:t>
            </a:fld>
            <a:endParaRPr lang="en-GB" altLang="en-US"/>
          </a:p>
        </p:txBody>
      </p:sp>
    </p:spTree>
    <p:extLst>
      <p:ext uri="{BB962C8B-B14F-4D97-AF65-F5344CB8AC3E}">
        <p14:creationId xmlns:p14="http://schemas.microsoft.com/office/powerpoint/2010/main" val="17716091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73EAAE3-7E97-FBB7-ADB4-FC40587BDDF5}"/>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6" name="Footer Placeholder 5">
            <a:extLst>
              <a:ext uri="{FF2B5EF4-FFF2-40B4-BE49-F238E27FC236}">
                <a16:creationId xmlns:a16="http://schemas.microsoft.com/office/drawing/2014/main" id="{F4938F15-7D90-71E4-AD2C-4AA337C0680C}"/>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7" name="Slide Number Placeholder 6">
            <a:extLst>
              <a:ext uri="{FF2B5EF4-FFF2-40B4-BE49-F238E27FC236}">
                <a16:creationId xmlns:a16="http://schemas.microsoft.com/office/drawing/2014/main" id="{3D89673B-3FBE-F7BC-6F7F-7062ADCFA9A7}"/>
              </a:ext>
            </a:extLst>
          </p:cNvPr>
          <p:cNvSpPr>
            <a:spLocks noGrp="1" noChangeArrowheads="1"/>
          </p:cNvSpPr>
          <p:nvPr>
            <p:ph type="sldNum" sz="quarter" idx="12"/>
          </p:nvPr>
        </p:nvSpPr>
        <p:spPr>
          <a:ln/>
        </p:spPr>
        <p:txBody>
          <a:bodyPr/>
          <a:lstStyle>
            <a:lvl1pPr>
              <a:defRPr/>
            </a:lvl1pPr>
          </a:lstStyle>
          <a:p>
            <a:pPr>
              <a:defRPr/>
            </a:pPr>
            <a:fld id="{FE19AF1C-2520-4949-A6B1-637B1AFFB1EA}" type="slidenum">
              <a:rPr lang="en-GB" altLang="en-US"/>
              <a:pPr>
                <a:defRPr/>
              </a:pPr>
              <a:t>‹#›</a:t>
            </a:fld>
            <a:endParaRPr lang="en-GB" altLang="en-US"/>
          </a:p>
        </p:txBody>
      </p:sp>
    </p:spTree>
    <p:extLst>
      <p:ext uri="{BB962C8B-B14F-4D97-AF65-F5344CB8AC3E}">
        <p14:creationId xmlns:p14="http://schemas.microsoft.com/office/powerpoint/2010/main" val="359553197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9F4181C1-2286-70A9-0965-B429F5395CB9}"/>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5" name="Footer Placeholder 5">
            <a:extLst>
              <a:ext uri="{FF2B5EF4-FFF2-40B4-BE49-F238E27FC236}">
                <a16:creationId xmlns:a16="http://schemas.microsoft.com/office/drawing/2014/main" id="{91C04276-5916-EEDB-BFC2-A85605CFCC03}"/>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Slide Number Placeholder 6">
            <a:extLst>
              <a:ext uri="{FF2B5EF4-FFF2-40B4-BE49-F238E27FC236}">
                <a16:creationId xmlns:a16="http://schemas.microsoft.com/office/drawing/2014/main" id="{076C5519-E6BE-054F-7FB7-F245D7D97EAB}"/>
              </a:ext>
            </a:extLst>
          </p:cNvPr>
          <p:cNvSpPr>
            <a:spLocks noGrp="1" noChangeArrowheads="1"/>
          </p:cNvSpPr>
          <p:nvPr>
            <p:ph type="sldNum" sz="quarter" idx="12"/>
          </p:nvPr>
        </p:nvSpPr>
        <p:spPr>
          <a:ln/>
        </p:spPr>
        <p:txBody>
          <a:bodyPr/>
          <a:lstStyle>
            <a:lvl1pPr>
              <a:defRPr/>
            </a:lvl1pPr>
          </a:lstStyle>
          <a:p>
            <a:pPr>
              <a:defRPr/>
            </a:pPr>
            <a:fld id="{9DF3A04F-916E-40DE-977D-DADDBE5B5AD5}" type="slidenum">
              <a:rPr lang="en-GB" altLang="en-US"/>
              <a:pPr>
                <a:defRPr/>
              </a:pPr>
              <a:t>‹#›</a:t>
            </a:fld>
            <a:endParaRPr lang="en-GB" altLang="en-US"/>
          </a:p>
        </p:txBody>
      </p:sp>
    </p:spTree>
    <p:extLst>
      <p:ext uri="{BB962C8B-B14F-4D97-AF65-F5344CB8AC3E}">
        <p14:creationId xmlns:p14="http://schemas.microsoft.com/office/powerpoint/2010/main" val="36146338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04850"/>
            <a:ext cx="2057400" cy="5619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704850"/>
            <a:ext cx="6019800" cy="5619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D4295948-3D2B-38CA-1F5A-C49D54707DBD}"/>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5" name="Footer Placeholder 5">
            <a:extLst>
              <a:ext uri="{FF2B5EF4-FFF2-40B4-BE49-F238E27FC236}">
                <a16:creationId xmlns:a16="http://schemas.microsoft.com/office/drawing/2014/main" id="{63E48C3A-B261-BE2C-ABB9-11775F3EE9B5}"/>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Slide Number Placeholder 6">
            <a:extLst>
              <a:ext uri="{FF2B5EF4-FFF2-40B4-BE49-F238E27FC236}">
                <a16:creationId xmlns:a16="http://schemas.microsoft.com/office/drawing/2014/main" id="{D9867A73-AB0A-8E55-78E5-6F715E8011FA}"/>
              </a:ext>
            </a:extLst>
          </p:cNvPr>
          <p:cNvSpPr>
            <a:spLocks noGrp="1" noChangeArrowheads="1"/>
          </p:cNvSpPr>
          <p:nvPr>
            <p:ph type="sldNum" sz="quarter" idx="12"/>
          </p:nvPr>
        </p:nvSpPr>
        <p:spPr>
          <a:ln/>
        </p:spPr>
        <p:txBody>
          <a:bodyPr/>
          <a:lstStyle>
            <a:lvl1pPr>
              <a:defRPr/>
            </a:lvl1pPr>
          </a:lstStyle>
          <a:p>
            <a:pPr>
              <a:defRPr/>
            </a:pPr>
            <a:fld id="{4092CF4D-AD70-459B-9D6B-3ACE96CCF4AB}" type="slidenum">
              <a:rPr lang="en-GB" altLang="en-US"/>
              <a:pPr>
                <a:defRPr/>
              </a:pPr>
              <a:t>‹#›</a:t>
            </a:fld>
            <a:endParaRPr lang="en-GB" altLang="en-US"/>
          </a:p>
        </p:txBody>
      </p:sp>
    </p:spTree>
    <p:extLst>
      <p:ext uri="{BB962C8B-B14F-4D97-AF65-F5344CB8AC3E}">
        <p14:creationId xmlns:p14="http://schemas.microsoft.com/office/powerpoint/2010/main" val="41818222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4">
            <a:extLst>
              <a:ext uri="{FF2B5EF4-FFF2-40B4-BE49-F238E27FC236}">
                <a16:creationId xmlns:a16="http://schemas.microsoft.com/office/drawing/2014/main" id="{DBB08F02-94A6-9420-E76F-A0B2FDD59B42}"/>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B2F4C6BD-E2C3-3B87-D7F4-E0F467CC21D2}"/>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E42B74F1-3665-CDED-B09F-EE8AE60C9A80}"/>
              </a:ext>
            </a:extLst>
          </p:cNvPr>
          <p:cNvSpPr>
            <a:spLocks noGrp="1" noChangeArrowheads="1"/>
          </p:cNvSpPr>
          <p:nvPr>
            <p:ph type="sldNum" sz="quarter" idx="12"/>
          </p:nvPr>
        </p:nvSpPr>
        <p:spPr>
          <a:ln/>
        </p:spPr>
        <p:txBody>
          <a:bodyPr/>
          <a:lstStyle>
            <a:lvl1pPr>
              <a:defRPr/>
            </a:lvl1pPr>
          </a:lstStyle>
          <a:p>
            <a:pPr>
              <a:defRPr/>
            </a:pPr>
            <a:fld id="{53D8F794-799A-43E6-9632-70D6823A8789}" type="slidenum">
              <a:rPr lang="en-US" altLang="en-US"/>
              <a:pPr>
                <a:defRPr/>
              </a:pPr>
              <a:t>‹#›</a:t>
            </a:fld>
            <a:endParaRPr lang="en-US" altLang="en-US"/>
          </a:p>
        </p:txBody>
      </p:sp>
    </p:spTree>
    <p:extLst>
      <p:ext uri="{BB962C8B-B14F-4D97-AF65-F5344CB8AC3E}">
        <p14:creationId xmlns:p14="http://schemas.microsoft.com/office/powerpoint/2010/main" val="253758785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B36E78FB-6751-D02E-3B1A-6765FAA5F059}"/>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FA69FFBE-6BA5-F151-BFE9-0C6A705CFDFB}"/>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6B18B037-AD47-AC83-D4AF-ED6D2CED91BE}"/>
              </a:ext>
            </a:extLst>
          </p:cNvPr>
          <p:cNvSpPr>
            <a:spLocks noGrp="1" noChangeArrowheads="1"/>
          </p:cNvSpPr>
          <p:nvPr>
            <p:ph type="sldNum" sz="quarter" idx="12"/>
          </p:nvPr>
        </p:nvSpPr>
        <p:spPr>
          <a:ln/>
        </p:spPr>
        <p:txBody>
          <a:bodyPr/>
          <a:lstStyle>
            <a:lvl1pPr>
              <a:defRPr/>
            </a:lvl1pPr>
          </a:lstStyle>
          <a:p>
            <a:pPr>
              <a:defRPr/>
            </a:pPr>
            <a:fld id="{9BA3D189-AA62-4EA1-8138-6109336DCC69}" type="slidenum">
              <a:rPr lang="en-US" altLang="en-US"/>
              <a:pPr>
                <a:defRPr/>
              </a:pPr>
              <a:t>‹#›</a:t>
            </a:fld>
            <a:endParaRPr lang="en-US" altLang="en-US"/>
          </a:p>
        </p:txBody>
      </p:sp>
    </p:spTree>
    <p:extLst>
      <p:ext uri="{BB962C8B-B14F-4D97-AF65-F5344CB8AC3E}">
        <p14:creationId xmlns:p14="http://schemas.microsoft.com/office/powerpoint/2010/main" val="296508195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4">
            <a:extLst>
              <a:ext uri="{FF2B5EF4-FFF2-40B4-BE49-F238E27FC236}">
                <a16:creationId xmlns:a16="http://schemas.microsoft.com/office/drawing/2014/main" id="{B49BD19A-C21C-0873-9B20-CE48C93D3C4B}"/>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DA90CE5A-F9E8-DC8D-DED8-0898775589AC}"/>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F53EC9B8-4347-5F69-1ECB-F8C21E46BD46}"/>
              </a:ext>
            </a:extLst>
          </p:cNvPr>
          <p:cNvSpPr>
            <a:spLocks noGrp="1" noChangeArrowheads="1"/>
          </p:cNvSpPr>
          <p:nvPr>
            <p:ph type="sldNum" sz="quarter" idx="12"/>
          </p:nvPr>
        </p:nvSpPr>
        <p:spPr>
          <a:ln/>
        </p:spPr>
        <p:txBody>
          <a:bodyPr/>
          <a:lstStyle>
            <a:lvl1pPr>
              <a:defRPr/>
            </a:lvl1pPr>
          </a:lstStyle>
          <a:p>
            <a:pPr>
              <a:defRPr/>
            </a:pPr>
            <a:fld id="{F9E9821D-651A-4E71-8D6C-8DA4FD78D7CB}" type="slidenum">
              <a:rPr lang="en-US" altLang="en-US"/>
              <a:pPr>
                <a:defRPr/>
              </a:pPr>
              <a:t>‹#›</a:t>
            </a:fld>
            <a:endParaRPr lang="en-US" altLang="en-US"/>
          </a:p>
        </p:txBody>
      </p:sp>
    </p:spTree>
    <p:extLst>
      <p:ext uri="{BB962C8B-B14F-4D97-AF65-F5344CB8AC3E}">
        <p14:creationId xmlns:p14="http://schemas.microsoft.com/office/powerpoint/2010/main" val="30474460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a:extLst>
              <a:ext uri="{FF2B5EF4-FFF2-40B4-BE49-F238E27FC236}">
                <a16:creationId xmlns:a16="http://schemas.microsoft.com/office/drawing/2014/main" id="{EABE52D4-6263-E4C2-83C0-C94A03BF16D5}"/>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3" name="Footer Placeholder 21">
            <a:extLst>
              <a:ext uri="{FF2B5EF4-FFF2-40B4-BE49-F238E27FC236}">
                <a16:creationId xmlns:a16="http://schemas.microsoft.com/office/drawing/2014/main" id="{1E0F0B28-5C8D-A91D-E78E-F222D80F95C3}"/>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4" name="Slide Number Placeholder 17">
            <a:extLst>
              <a:ext uri="{FF2B5EF4-FFF2-40B4-BE49-F238E27FC236}">
                <a16:creationId xmlns:a16="http://schemas.microsoft.com/office/drawing/2014/main" id="{95533316-C593-248D-20CF-DB9F3DA9EA94}"/>
              </a:ext>
            </a:extLst>
          </p:cNvPr>
          <p:cNvSpPr>
            <a:spLocks noGrp="1" noChangeArrowheads="1"/>
          </p:cNvSpPr>
          <p:nvPr>
            <p:ph type="sldNum" sz="quarter" idx="12"/>
          </p:nvPr>
        </p:nvSpPr>
        <p:spPr>
          <a:ln/>
        </p:spPr>
        <p:txBody>
          <a:bodyPr/>
          <a:lstStyle>
            <a:lvl1pPr>
              <a:defRPr/>
            </a:lvl1pPr>
          </a:lstStyle>
          <a:p>
            <a:pPr>
              <a:defRPr/>
            </a:pPr>
            <a:fld id="{5D169B47-9142-44DF-9AAE-86F5E204BF76}" type="slidenum">
              <a:rPr lang="en-US" altLang="en-US"/>
              <a:pPr>
                <a:defRPr/>
              </a:pPr>
              <a:t>‹#›</a:t>
            </a:fld>
            <a:endParaRPr lang="en-US" altLang="en-US"/>
          </a:p>
        </p:txBody>
      </p:sp>
    </p:spTree>
    <p:extLst>
      <p:ext uri="{BB962C8B-B14F-4D97-AF65-F5344CB8AC3E}">
        <p14:creationId xmlns:p14="http://schemas.microsoft.com/office/powerpoint/2010/main" val="216950524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8F84FDA-21FF-2077-D4C5-ACF1AD2DDA42}"/>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5">
            <a:extLst>
              <a:ext uri="{FF2B5EF4-FFF2-40B4-BE49-F238E27FC236}">
                <a16:creationId xmlns:a16="http://schemas.microsoft.com/office/drawing/2014/main" id="{CC1E8F18-C741-6968-3E7B-F1CE9F1588B4}"/>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6">
            <a:extLst>
              <a:ext uri="{FF2B5EF4-FFF2-40B4-BE49-F238E27FC236}">
                <a16:creationId xmlns:a16="http://schemas.microsoft.com/office/drawing/2014/main" id="{4BAF3709-1E40-D938-0EB6-7FDF0F92A089}"/>
              </a:ext>
            </a:extLst>
          </p:cNvPr>
          <p:cNvSpPr>
            <a:spLocks noGrp="1" noChangeArrowheads="1"/>
          </p:cNvSpPr>
          <p:nvPr>
            <p:ph type="sldNum" sz="quarter" idx="12"/>
          </p:nvPr>
        </p:nvSpPr>
        <p:spPr>
          <a:ln/>
        </p:spPr>
        <p:txBody>
          <a:bodyPr/>
          <a:lstStyle>
            <a:lvl1pPr>
              <a:defRPr/>
            </a:lvl1pPr>
          </a:lstStyle>
          <a:p>
            <a:pPr>
              <a:defRPr/>
            </a:pPr>
            <a:fld id="{C60764D2-8894-4E48-9D9F-B28501D4AB07}" type="slidenum">
              <a:rPr lang="en-US" altLang="en-US"/>
              <a:pPr>
                <a:defRPr/>
              </a:pPr>
              <a:t>‹#›</a:t>
            </a:fld>
            <a:endParaRPr lang="en-US" altLang="en-US"/>
          </a:p>
        </p:txBody>
      </p:sp>
    </p:spTree>
    <p:extLst>
      <p:ext uri="{BB962C8B-B14F-4D97-AF65-F5344CB8AC3E}">
        <p14:creationId xmlns:p14="http://schemas.microsoft.com/office/powerpoint/2010/main" val="262250820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4">
            <a:extLst>
              <a:ext uri="{FF2B5EF4-FFF2-40B4-BE49-F238E27FC236}">
                <a16:creationId xmlns:a16="http://schemas.microsoft.com/office/drawing/2014/main" id="{91141540-84C6-B4E7-2F3E-87766F81B751}"/>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8" name="Footer Placeholder 5">
            <a:extLst>
              <a:ext uri="{FF2B5EF4-FFF2-40B4-BE49-F238E27FC236}">
                <a16:creationId xmlns:a16="http://schemas.microsoft.com/office/drawing/2014/main" id="{1D678DCB-C368-AEB9-0CA7-635BE4E9C962}"/>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9" name="Slide Number Placeholder 6">
            <a:extLst>
              <a:ext uri="{FF2B5EF4-FFF2-40B4-BE49-F238E27FC236}">
                <a16:creationId xmlns:a16="http://schemas.microsoft.com/office/drawing/2014/main" id="{687DD6B8-99B3-5EEE-2B74-EFB899EA0BDB}"/>
              </a:ext>
            </a:extLst>
          </p:cNvPr>
          <p:cNvSpPr>
            <a:spLocks noGrp="1" noChangeArrowheads="1"/>
          </p:cNvSpPr>
          <p:nvPr>
            <p:ph type="sldNum" sz="quarter" idx="12"/>
          </p:nvPr>
        </p:nvSpPr>
        <p:spPr>
          <a:ln/>
        </p:spPr>
        <p:txBody>
          <a:bodyPr/>
          <a:lstStyle>
            <a:lvl1pPr>
              <a:defRPr/>
            </a:lvl1pPr>
          </a:lstStyle>
          <a:p>
            <a:pPr>
              <a:defRPr/>
            </a:pPr>
            <a:fld id="{7CDC44CD-9D99-4D98-9B07-5AAB25A9809E}" type="slidenum">
              <a:rPr lang="en-US" altLang="en-US"/>
              <a:pPr>
                <a:defRPr/>
              </a:pPr>
              <a:t>‹#›</a:t>
            </a:fld>
            <a:endParaRPr lang="en-US" altLang="en-US"/>
          </a:p>
        </p:txBody>
      </p:sp>
    </p:spTree>
    <p:extLst>
      <p:ext uri="{BB962C8B-B14F-4D97-AF65-F5344CB8AC3E}">
        <p14:creationId xmlns:p14="http://schemas.microsoft.com/office/powerpoint/2010/main" val="169023747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4">
            <a:extLst>
              <a:ext uri="{FF2B5EF4-FFF2-40B4-BE49-F238E27FC236}">
                <a16:creationId xmlns:a16="http://schemas.microsoft.com/office/drawing/2014/main" id="{E960BF52-C6DE-22E6-566F-EAB24320C85E}"/>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4" name="Footer Placeholder 5">
            <a:extLst>
              <a:ext uri="{FF2B5EF4-FFF2-40B4-BE49-F238E27FC236}">
                <a16:creationId xmlns:a16="http://schemas.microsoft.com/office/drawing/2014/main" id="{88538B63-24DB-7353-2D51-8A03AF8F9258}"/>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5" name="Slide Number Placeholder 6">
            <a:extLst>
              <a:ext uri="{FF2B5EF4-FFF2-40B4-BE49-F238E27FC236}">
                <a16:creationId xmlns:a16="http://schemas.microsoft.com/office/drawing/2014/main" id="{35724E87-8A88-CD55-DEDF-5A147986272A}"/>
              </a:ext>
            </a:extLst>
          </p:cNvPr>
          <p:cNvSpPr>
            <a:spLocks noGrp="1" noChangeArrowheads="1"/>
          </p:cNvSpPr>
          <p:nvPr>
            <p:ph type="sldNum" sz="quarter" idx="12"/>
          </p:nvPr>
        </p:nvSpPr>
        <p:spPr>
          <a:ln/>
        </p:spPr>
        <p:txBody>
          <a:bodyPr/>
          <a:lstStyle>
            <a:lvl1pPr>
              <a:defRPr/>
            </a:lvl1pPr>
          </a:lstStyle>
          <a:p>
            <a:pPr>
              <a:defRPr/>
            </a:pPr>
            <a:fld id="{BF6571B0-AF2F-4EF2-BDA2-555F4FE322CD}" type="slidenum">
              <a:rPr lang="en-US" altLang="en-US"/>
              <a:pPr>
                <a:defRPr/>
              </a:pPr>
              <a:t>‹#›</a:t>
            </a:fld>
            <a:endParaRPr lang="en-US" altLang="en-US"/>
          </a:p>
        </p:txBody>
      </p:sp>
    </p:spTree>
    <p:extLst>
      <p:ext uri="{BB962C8B-B14F-4D97-AF65-F5344CB8AC3E}">
        <p14:creationId xmlns:p14="http://schemas.microsoft.com/office/powerpoint/2010/main" val="390892684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3E01BFB9-A11D-C2F9-B6BD-DD9B255FD615}"/>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3" name="Footer Placeholder 5">
            <a:extLst>
              <a:ext uri="{FF2B5EF4-FFF2-40B4-BE49-F238E27FC236}">
                <a16:creationId xmlns:a16="http://schemas.microsoft.com/office/drawing/2014/main" id="{90C8BEED-A245-F734-1D45-0FD3F21767D1}"/>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4" name="Slide Number Placeholder 6">
            <a:extLst>
              <a:ext uri="{FF2B5EF4-FFF2-40B4-BE49-F238E27FC236}">
                <a16:creationId xmlns:a16="http://schemas.microsoft.com/office/drawing/2014/main" id="{1C65C305-139A-4B28-5286-66D2D03207A5}"/>
              </a:ext>
            </a:extLst>
          </p:cNvPr>
          <p:cNvSpPr>
            <a:spLocks noGrp="1" noChangeArrowheads="1"/>
          </p:cNvSpPr>
          <p:nvPr>
            <p:ph type="sldNum" sz="quarter" idx="12"/>
          </p:nvPr>
        </p:nvSpPr>
        <p:spPr>
          <a:ln/>
        </p:spPr>
        <p:txBody>
          <a:bodyPr/>
          <a:lstStyle>
            <a:lvl1pPr>
              <a:defRPr/>
            </a:lvl1pPr>
          </a:lstStyle>
          <a:p>
            <a:pPr>
              <a:defRPr/>
            </a:pPr>
            <a:fld id="{1FC92F1A-FC89-41E4-9711-5BF0596D784C}" type="slidenum">
              <a:rPr lang="en-US" altLang="en-US"/>
              <a:pPr>
                <a:defRPr/>
              </a:pPr>
              <a:t>‹#›</a:t>
            </a:fld>
            <a:endParaRPr lang="en-US" altLang="en-US"/>
          </a:p>
        </p:txBody>
      </p:sp>
    </p:spTree>
    <p:extLst>
      <p:ext uri="{BB962C8B-B14F-4D97-AF65-F5344CB8AC3E}">
        <p14:creationId xmlns:p14="http://schemas.microsoft.com/office/powerpoint/2010/main" val="246991177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9ED2588-9D61-0B63-A97D-21D5E4091EA9}"/>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5">
            <a:extLst>
              <a:ext uri="{FF2B5EF4-FFF2-40B4-BE49-F238E27FC236}">
                <a16:creationId xmlns:a16="http://schemas.microsoft.com/office/drawing/2014/main" id="{E9CA9A82-5FEA-98E8-9EA5-5E76DD53B66E}"/>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6">
            <a:extLst>
              <a:ext uri="{FF2B5EF4-FFF2-40B4-BE49-F238E27FC236}">
                <a16:creationId xmlns:a16="http://schemas.microsoft.com/office/drawing/2014/main" id="{639D4B4A-7020-4FF5-60D6-010475B9D3CB}"/>
              </a:ext>
            </a:extLst>
          </p:cNvPr>
          <p:cNvSpPr>
            <a:spLocks noGrp="1" noChangeArrowheads="1"/>
          </p:cNvSpPr>
          <p:nvPr>
            <p:ph type="sldNum" sz="quarter" idx="12"/>
          </p:nvPr>
        </p:nvSpPr>
        <p:spPr>
          <a:ln/>
        </p:spPr>
        <p:txBody>
          <a:bodyPr/>
          <a:lstStyle>
            <a:lvl1pPr>
              <a:defRPr/>
            </a:lvl1pPr>
          </a:lstStyle>
          <a:p>
            <a:pPr>
              <a:defRPr/>
            </a:pPr>
            <a:fld id="{D20AF49A-88A6-46C2-BFBD-6778548DBE79}" type="slidenum">
              <a:rPr lang="en-US" altLang="en-US"/>
              <a:pPr>
                <a:defRPr/>
              </a:pPr>
              <a:t>‹#›</a:t>
            </a:fld>
            <a:endParaRPr lang="en-US" altLang="en-US"/>
          </a:p>
        </p:txBody>
      </p:sp>
    </p:spTree>
    <p:extLst>
      <p:ext uri="{BB962C8B-B14F-4D97-AF65-F5344CB8AC3E}">
        <p14:creationId xmlns:p14="http://schemas.microsoft.com/office/powerpoint/2010/main" val="58939339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78FA60E-1B5F-D2A4-4A67-9007562C7F41}"/>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5">
            <a:extLst>
              <a:ext uri="{FF2B5EF4-FFF2-40B4-BE49-F238E27FC236}">
                <a16:creationId xmlns:a16="http://schemas.microsoft.com/office/drawing/2014/main" id="{D82AD3E2-2DC1-5881-3D53-2126AFC35137}"/>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6">
            <a:extLst>
              <a:ext uri="{FF2B5EF4-FFF2-40B4-BE49-F238E27FC236}">
                <a16:creationId xmlns:a16="http://schemas.microsoft.com/office/drawing/2014/main" id="{FBB3D5ED-8347-9F6B-3551-CCC06D2B682E}"/>
              </a:ext>
            </a:extLst>
          </p:cNvPr>
          <p:cNvSpPr>
            <a:spLocks noGrp="1" noChangeArrowheads="1"/>
          </p:cNvSpPr>
          <p:nvPr>
            <p:ph type="sldNum" sz="quarter" idx="12"/>
          </p:nvPr>
        </p:nvSpPr>
        <p:spPr>
          <a:ln/>
        </p:spPr>
        <p:txBody>
          <a:bodyPr/>
          <a:lstStyle>
            <a:lvl1pPr>
              <a:defRPr/>
            </a:lvl1pPr>
          </a:lstStyle>
          <a:p>
            <a:pPr>
              <a:defRPr/>
            </a:pPr>
            <a:fld id="{3CE585C0-F9EA-49EA-892A-2B620D7E468B}" type="slidenum">
              <a:rPr lang="en-US" altLang="en-US"/>
              <a:pPr>
                <a:defRPr/>
              </a:pPr>
              <a:t>‹#›</a:t>
            </a:fld>
            <a:endParaRPr lang="en-US" altLang="en-US"/>
          </a:p>
        </p:txBody>
      </p:sp>
    </p:spTree>
    <p:extLst>
      <p:ext uri="{BB962C8B-B14F-4D97-AF65-F5344CB8AC3E}">
        <p14:creationId xmlns:p14="http://schemas.microsoft.com/office/powerpoint/2010/main" val="262145235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CFC18AC2-3148-30E3-7C4D-AAD3B144D62E}"/>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583BE194-4E1D-04E8-AF95-94860445922C}"/>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DA5BC573-EE3E-3839-C4A7-ED5C280D81A8}"/>
              </a:ext>
            </a:extLst>
          </p:cNvPr>
          <p:cNvSpPr>
            <a:spLocks noGrp="1" noChangeArrowheads="1"/>
          </p:cNvSpPr>
          <p:nvPr>
            <p:ph type="sldNum" sz="quarter" idx="12"/>
          </p:nvPr>
        </p:nvSpPr>
        <p:spPr>
          <a:ln/>
        </p:spPr>
        <p:txBody>
          <a:bodyPr/>
          <a:lstStyle>
            <a:lvl1pPr>
              <a:defRPr/>
            </a:lvl1pPr>
          </a:lstStyle>
          <a:p>
            <a:pPr>
              <a:defRPr/>
            </a:pPr>
            <a:fld id="{D3A8FD48-AEC6-46E1-943C-62BCB88B5641}" type="slidenum">
              <a:rPr lang="en-US" altLang="en-US"/>
              <a:pPr>
                <a:defRPr/>
              </a:pPr>
              <a:t>‹#›</a:t>
            </a:fld>
            <a:endParaRPr lang="en-US" altLang="en-US"/>
          </a:p>
        </p:txBody>
      </p:sp>
    </p:spTree>
    <p:extLst>
      <p:ext uri="{BB962C8B-B14F-4D97-AF65-F5344CB8AC3E}">
        <p14:creationId xmlns:p14="http://schemas.microsoft.com/office/powerpoint/2010/main" val="250004949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04850"/>
            <a:ext cx="2057400" cy="5619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704850"/>
            <a:ext cx="6019800" cy="5619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FB914A41-CD77-5DEB-6A2C-7C3C20FC6FF0}"/>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5" name="Footer Placeholder 5">
            <a:extLst>
              <a:ext uri="{FF2B5EF4-FFF2-40B4-BE49-F238E27FC236}">
                <a16:creationId xmlns:a16="http://schemas.microsoft.com/office/drawing/2014/main" id="{35DF2D3F-0232-4E6A-E784-C5DA79E8B7CC}"/>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6" name="Slide Number Placeholder 6">
            <a:extLst>
              <a:ext uri="{FF2B5EF4-FFF2-40B4-BE49-F238E27FC236}">
                <a16:creationId xmlns:a16="http://schemas.microsoft.com/office/drawing/2014/main" id="{51518FAE-E241-138E-32B1-B96DA219AEE8}"/>
              </a:ext>
            </a:extLst>
          </p:cNvPr>
          <p:cNvSpPr>
            <a:spLocks noGrp="1" noChangeArrowheads="1"/>
          </p:cNvSpPr>
          <p:nvPr>
            <p:ph type="sldNum" sz="quarter" idx="12"/>
          </p:nvPr>
        </p:nvSpPr>
        <p:spPr>
          <a:ln/>
        </p:spPr>
        <p:txBody>
          <a:bodyPr/>
          <a:lstStyle>
            <a:lvl1pPr>
              <a:defRPr/>
            </a:lvl1pPr>
          </a:lstStyle>
          <a:p>
            <a:pPr>
              <a:defRPr/>
            </a:pPr>
            <a:fld id="{215700EA-DB62-483D-ADD3-BA647B5F3764}" type="slidenum">
              <a:rPr lang="en-US" altLang="en-US"/>
              <a:pPr>
                <a:defRPr/>
              </a:pPr>
              <a:t>‹#›</a:t>
            </a:fld>
            <a:endParaRPr lang="en-US" altLang="en-US"/>
          </a:p>
        </p:txBody>
      </p:sp>
    </p:spTree>
    <p:extLst>
      <p:ext uri="{BB962C8B-B14F-4D97-AF65-F5344CB8AC3E}">
        <p14:creationId xmlns:p14="http://schemas.microsoft.com/office/powerpoint/2010/main" val="120378237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4">
            <a:extLst>
              <a:ext uri="{FF2B5EF4-FFF2-40B4-BE49-F238E27FC236}">
                <a16:creationId xmlns:a16="http://schemas.microsoft.com/office/drawing/2014/main" id="{03100466-581F-06E5-F7CC-70EE551F601E}"/>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5" name="Footer Placeholder 5">
            <a:extLst>
              <a:ext uri="{FF2B5EF4-FFF2-40B4-BE49-F238E27FC236}">
                <a16:creationId xmlns:a16="http://schemas.microsoft.com/office/drawing/2014/main" id="{17B88D85-1C3D-5EDF-0F67-B6BB635BD596}"/>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Slide Number Placeholder 6">
            <a:extLst>
              <a:ext uri="{FF2B5EF4-FFF2-40B4-BE49-F238E27FC236}">
                <a16:creationId xmlns:a16="http://schemas.microsoft.com/office/drawing/2014/main" id="{D10A2660-9A18-D55B-8E27-6467B42AB1C1}"/>
              </a:ext>
            </a:extLst>
          </p:cNvPr>
          <p:cNvSpPr>
            <a:spLocks noGrp="1" noChangeArrowheads="1"/>
          </p:cNvSpPr>
          <p:nvPr>
            <p:ph type="sldNum" sz="quarter" idx="12"/>
          </p:nvPr>
        </p:nvSpPr>
        <p:spPr>
          <a:ln/>
        </p:spPr>
        <p:txBody>
          <a:bodyPr/>
          <a:lstStyle>
            <a:lvl1pPr>
              <a:defRPr/>
            </a:lvl1pPr>
          </a:lstStyle>
          <a:p>
            <a:pPr>
              <a:defRPr/>
            </a:pPr>
            <a:fld id="{82415C62-C75D-44CD-90E7-A5DB8AA15C61}" type="slidenum">
              <a:rPr lang="en-GB" altLang="en-US"/>
              <a:pPr>
                <a:defRPr/>
              </a:pPr>
              <a:t>‹#›</a:t>
            </a:fld>
            <a:endParaRPr lang="en-GB" altLang="en-US"/>
          </a:p>
        </p:txBody>
      </p:sp>
    </p:spTree>
    <p:extLst>
      <p:ext uri="{BB962C8B-B14F-4D97-AF65-F5344CB8AC3E}">
        <p14:creationId xmlns:p14="http://schemas.microsoft.com/office/powerpoint/2010/main" val="30588573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97F9C523-9206-AD78-61D8-80DAA7DEB976}"/>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5" name="Footer Placeholder 5">
            <a:extLst>
              <a:ext uri="{FF2B5EF4-FFF2-40B4-BE49-F238E27FC236}">
                <a16:creationId xmlns:a16="http://schemas.microsoft.com/office/drawing/2014/main" id="{7022E427-7C5F-01B1-018B-5E4D75A8B0E0}"/>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Slide Number Placeholder 6">
            <a:extLst>
              <a:ext uri="{FF2B5EF4-FFF2-40B4-BE49-F238E27FC236}">
                <a16:creationId xmlns:a16="http://schemas.microsoft.com/office/drawing/2014/main" id="{5D781044-5E96-8A16-FFB1-E55006992A6C}"/>
              </a:ext>
            </a:extLst>
          </p:cNvPr>
          <p:cNvSpPr>
            <a:spLocks noGrp="1" noChangeArrowheads="1"/>
          </p:cNvSpPr>
          <p:nvPr>
            <p:ph type="sldNum" sz="quarter" idx="12"/>
          </p:nvPr>
        </p:nvSpPr>
        <p:spPr>
          <a:ln/>
        </p:spPr>
        <p:txBody>
          <a:bodyPr/>
          <a:lstStyle>
            <a:lvl1pPr>
              <a:defRPr/>
            </a:lvl1pPr>
          </a:lstStyle>
          <a:p>
            <a:pPr>
              <a:defRPr/>
            </a:pPr>
            <a:fld id="{129351F0-6B19-4B01-909C-C6DD7A734FB3}" type="slidenum">
              <a:rPr lang="en-GB" altLang="en-US"/>
              <a:pPr>
                <a:defRPr/>
              </a:pPr>
              <a:t>‹#›</a:t>
            </a:fld>
            <a:endParaRPr lang="en-GB" altLang="en-US"/>
          </a:p>
        </p:txBody>
      </p:sp>
    </p:spTree>
    <p:extLst>
      <p:ext uri="{BB962C8B-B14F-4D97-AF65-F5344CB8AC3E}">
        <p14:creationId xmlns:p14="http://schemas.microsoft.com/office/powerpoint/2010/main" val="2643345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9">
            <a:extLst>
              <a:ext uri="{FF2B5EF4-FFF2-40B4-BE49-F238E27FC236}">
                <a16:creationId xmlns:a16="http://schemas.microsoft.com/office/drawing/2014/main" id="{ABF29A7A-5C25-3C85-82E3-A341A3AC5FA8}"/>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21">
            <a:extLst>
              <a:ext uri="{FF2B5EF4-FFF2-40B4-BE49-F238E27FC236}">
                <a16:creationId xmlns:a16="http://schemas.microsoft.com/office/drawing/2014/main" id="{3DF2A490-1439-08E3-BAD4-4A355EFD56D2}"/>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17">
            <a:extLst>
              <a:ext uri="{FF2B5EF4-FFF2-40B4-BE49-F238E27FC236}">
                <a16:creationId xmlns:a16="http://schemas.microsoft.com/office/drawing/2014/main" id="{135A26C6-DB2B-9B87-0EC1-88E030A05EB4}"/>
              </a:ext>
            </a:extLst>
          </p:cNvPr>
          <p:cNvSpPr>
            <a:spLocks noGrp="1" noChangeArrowheads="1"/>
          </p:cNvSpPr>
          <p:nvPr>
            <p:ph type="sldNum" sz="quarter" idx="12"/>
          </p:nvPr>
        </p:nvSpPr>
        <p:spPr>
          <a:ln/>
        </p:spPr>
        <p:txBody>
          <a:bodyPr/>
          <a:lstStyle>
            <a:lvl1pPr>
              <a:defRPr/>
            </a:lvl1pPr>
          </a:lstStyle>
          <a:p>
            <a:pPr>
              <a:defRPr/>
            </a:pPr>
            <a:fld id="{6DCEC368-A312-45BC-9203-2AC9CBD23113}" type="slidenum">
              <a:rPr lang="en-US" altLang="en-US"/>
              <a:pPr>
                <a:defRPr/>
              </a:pPr>
              <a:t>‹#›</a:t>
            </a:fld>
            <a:endParaRPr lang="en-US" altLang="en-US"/>
          </a:p>
        </p:txBody>
      </p:sp>
    </p:spTree>
    <p:extLst>
      <p:ext uri="{BB962C8B-B14F-4D97-AF65-F5344CB8AC3E}">
        <p14:creationId xmlns:p14="http://schemas.microsoft.com/office/powerpoint/2010/main" val="228216876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4">
            <a:extLst>
              <a:ext uri="{FF2B5EF4-FFF2-40B4-BE49-F238E27FC236}">
                <a16:creationId xmlns:a16="http://schemas.microsoft.com/office/drawing/2014/main" id="{E999759B-BEB1-E090-44C5-6AFDB2A09A94}"/>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5" name="Footer Placeholder 5">
            <a:extLst>
              <a:ext uri="{FF2B5EF4-FFF2-40B4-BE49-F238E27FC236}">
                <a16:creationId xmlns:a16="http://schemas.microsoft.com/office/drawing/2014/main" id="{A3222DED-A50D-ECB5-6135-F72CD69DC3D8}"/>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Slide Number Placeholder 6">
            <a:extLst>
              <a:ext uri="{FF2B5EF4-FFF2-40B4-BE49-F238E27FC236}">
                <a16:creationId xmlns:a16="http://schemas.microsoft.com/office/drawing/2014/main" id="{3B8FE97D-D35E-45F0-DB04-0F8C23BD54CD}"/>
              </a:ext>
            </a:extLst>
          </p:cNvPr>
          <p:cNvSpPr>
            <a:spLocks noGrp="1" noChangeArrowheads="1"/>
          </p:cNvSpPr>
          <p:nvPr>
            <p:ph type="sldNum" sz="quarter" idx="12"/>
          </p:nvPr>
        </p:nvSpPr>
        <p:spPr>
          <a:ln/>
        </p:spPr>
        <p:txBody>
          <a:bodyPr/>
          <a:lstStyle>
            <a:lvl1pPr>
              <a:defRPr/>
            </a:lvl1pPr>
          </a:lstStyle>
          <a:p>
            <a:pPr>
              <a:defRPr/>
            </a:pPr>
            <a:fld id="{32399736-DB42-4D98-B4F0-C6834CBBD62E}" type="slidenum">
              <a:rPr lang="en-GB" altLang="en-US"/>
              <a:pPr>
                <a:defRPr/>
              </a:pPr>
              <a:t>‹#›</a:t>
            </a:fld>
            <a:endParaRPr lang="en-GB" altLang="en-US"/>
          </a:p>
        </p:txBody>
      </p:sp>
    </p:spTree>
    <p:extLst>
      <p:ext uri="{BB962C8B-B14F-4D97-AF65-F5344CB8AC3E}">
        <p14:creationId xmlns:p14="http://schemas.microsoft.com/office/powerpoint/2010/main" val="142183930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35163"/>
            <a:ext cx="4038600" cy="4389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6309B10-A747-7B4E-818E-144567D719B3}"/>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6" name="Footer Placeholder 5">
            <a:extLst>
              <a:ext uri="{FF2B5EF4-FFF2-40B4-BE49-F238E27FC236}">
                <a16:creationId xmlns:a16="http://schemas.microsoft.com/office/drawing/2014/main" id="{BCAF8629-00FA-1820-C4A7-42BA40C2AFF6}"/>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7" name="Slide Number Placeholder 6">
            <a:extLst>
              <a:ext uri="{FF2B5EF4-FFF2-40B4-BE49-F238E27FC236}">
                <a16:creationId xmlns:a16="http://schemas.microsoft.com/office/drawing/2014/main" id="{D7359AB0-DA67-89D6-310B-4AF58924AE3D}"/>
              </a:ext>
            </a:extLst>
          </p:cNvPr>
          <p:cNvSpPr>
            <a:spLocks noGrp="1" noChangeArrowheads="1"/>
          </p:cNvSpPr>
          <p:nvPr>
            <p:ph type="sldNum" sz="quarter" idx="12"/>
          </p:nvPr>
        </p:nvSpPr>
        <p:spPr>
          <a:ln/>
        </p:spPr>
        <p:txBody>
          <a:bodyPr/>
          <a:lstStyle>
            <a:lvl1pPr>
              <a:defRPr/>
            </a:lvl1pPr>
          </a:lstStyle>
          <a:p>
            <a:pPr>
              <a:defRPr/>
            </a:pPr>
            <a:fld id="{D243AE41-DA7E-4AD9-AB81-93E8970A0DA1}" type="slidenum">
              <a:rPr lang="en-GB" altLang="en-US"/>
              <a:pPr>
                <a:defRPr/>
              </a:pPr>
              <a:t>‹#›</a:t>
            </a:fld>
            <a:endParaRPr lang="en-GB" altLang="en-US"/>
          </a:p>
        </p:txBody>
      </p:sp>
    </p:spTree>
    <p:extLst>
      <p:ext uri="{BB962C8B-B14F-4D97-AF65-F5344CB8AC3E}">
        <p14:creationId xmlns:p14="http://schemas.microsoft.com/office/powerpoint/2010/main" val="92443341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4">
            <a:extLst>
              <a:ext uri="{FF2B5EF4-FFF2-40B4-BE49-F238E27FC236}">
                <a16:creationId xmlns:a16="http://schemas.microsoft.com/office/drawing/2014/main" id="{5A94975C-4768-E833-92AD-A22B131C47A7}"/>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8" name="Footer Placeholder 5">
            <a:extLst>
              <a:ext uri="{FF2B5EF4-FFF2-40B4-BE49-F238E27FC236}">
                <a16:creationId xmlns:a16="http://schemas.microsoft.com/office/drawing/2014/main" id="{B5074735-1A34-C719-A117-AA24C95CF5C8}"/>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9" name="Slide Number Placeholder 6">
            <a:extLst>
              <a:ext uri="{FF2B5EF4-FFF2-40B4-BE49-F238E27FC236}">
                <a16:creationId xmlns:a16="http://schemas.microsoft.com/office/drawing/2014/main" id="{0009267F-BE22-8857-EC34-534489AA23BA}"/>
              </a:ext>
            </a:extLst>
          </p:cNvPr>
          <p:cNvSpPr>
            <a:spLocks noGrp="1" noChangeArrowheads="1"/>
          </p:cNvSpPr>
          <p:nvPr>
            <p:ph type="sldNum" sz="quarter" idx="12"/>
          </p:nvPr>
        </p:nvSpPr>
        <p:spPr>
          <a:ln/>
        </p:spPr>
        <p:txBody>
          <a:bodyPr/>
          <a:lstStyle>
            <a:lvl1pPr>
              <a:defRPr/>
            </a:lvl1pPr>
          </a:lstStyle>
          <a:p>
            <a:pPr>
              <a:defRPr/>
            </a:pPr>
            <a:fld id="{CBB9DE46-FFE0-4170-A12B-647598EA6F1C}" type="slidenum">
              <a:rPr lang="en-GB" altLang="en-US"/>
              <a:pPr>
                <a:defRPr/>
              </a:pPr>
              <a:t>‹#›</a:t>
            </a:fld>
            <a:endParaRPr lang="en-GB" altLang="en-US"/>
          </a:p>
        </p:txBody>
      </p:sp>
    </p:spTree>
    <p:extLst>
      <p:ext uri="{BB962C8B-B14F-4D97-AF65-F5344CB8AC3E}">
        <p14:creationId xmlns:p14="http://schemas.microsoft.com/office/powerpoint/2010/main" val="416844767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4">
            <a:extLst>
              <a:ext uri="{FF2B5EF4-FFF2-40B4-BE49-F238E27FC236}">
                <a16:creationId xmlns:a16="http://schemas.microsoft.com/office/drawing/2014/main" id="{FC33E701-8FF0-8528-64AE-BBBA43B36218}"/>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4" name="Footer Placeholder 5">
            <a:extLst>
              <a:ext uri="{FF2B5EF4-FFF2-40B4-BE49-F238E27FC236}">
                <a16:creationId xmlns:a16="http://schemas.microsoft.com/office/drawing/2014/main" id="{248AB68F-A366-B915-B6A2-27B3076BA628}"/>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5" name="Slide Number Placeholder 6">
            <a:extLst>
              <a:ext uri="{FF2B5EF4-FFF2-40B4-BE49-F238E27FC236}">
                <a16:creationId xmlns:a16="http://schemas.microsoft.com/office/drawing/2014/main" id="{10D22D94-6058-44CE-2280-2B34D8445172}"/>
              </a:ext>
            </a:extLst>
          </p:cNvPr>
          <p:cNvSpPr>
            <a:spLocks noGrp="1" noChangeArrowheads="1"/>
          </p:cNvSpPr>
          <p:nvPr>
            <p:ph type="sldNum" sz="quarter" idx="12"/>
          </p:nvPr>
        </p:nvSpPr>
        <p:spPr>
          <a:ln/>
        </p:spPr>
        <p:txBody>
          <a:bodyPr/>
          <a:lstStyle>
            <a:lvl1pPr>
              <a:defRPr/>
            </a:lvl1pPr>
          </a:lstStyle>
          <a:p>
            <a:pPr>
              <a:defRPr/>
            </a:pPr>
            <a:fld id="{78D0AE3E-4A38-4CCB-856E-77A4658C35AF}" type="slidenum">
              <a:rPr lang="en-GB" altLang="en-US"/>
              <a:pPr>
                <a:defRPr/>
              </a:pPr>
              <a:t>‹#›</a:t>
            </a:fld>
            <a:endParaRPr lang="en-GB" altLang="en-US"/>
          </a:p>
        </p:txBody>
      </p:sp>
    </p:spTree>
    <p:extLst>
      <p:ext uri="{BB962C8B-B14F-4D97-AF65-F5344CB8AC3E}">
        <p14:creationId xmlns:p14="http://schemas.microsoft.com/office/powerpoint/2010/main" val="327633106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EE7D2DDA-100F-DF7B-ED0E-AF713F27EC16}"/>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3" name="Footer Placeholder 5">
            <a:extLst>
              <a:ext uri="{FF2B5EF4-FFF2-40B4-BE49-F238E27FC236}">
                <a16:creationId xmlns:a16="http://schemas.microsoft.com/office/drawing/2014/main" id="{EC5ACE4A-8C1E-F771-90B0-66DE7E842BF0}"/>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4" name="Slide Number Placeholder 6">
            <a:extLst>
              <a:ext uri="{FF2B5EF4-FFF2-40B4-BE49-F238E27FC236}">
                <a16:creationId xmlns:a16="http://schemas.microsoft.com/office/drawing/2014/main" id="{BB9F3113-E988-C738-9FF3-AC6092307614}"/>
              </a:ext>
            </a:extLst>
          </p:cNvPr>
          <p:cNvSpPr>
            <a:spLocks noGrp="1" noChangeArrowheads="1"/>
          </p:cNvSpPr>
          <p:nvPr>
            <p:ph type="sldNum" sz="quarter" idx="12"/>
          </p:nvPr>
        </p:nvSpPr>
        <p:spPr>
          <a:ln/>
        </p:spPr>
        <p:txBody>
          <a:bodyPr/>
          <a:lstStyle>
            <a:lvl1pPr>
              <a:defRPr/>
            </a:lvl1pPr>
          </a:lstStyle>
          <a:p>
            <a:pPr>
              <a:defRPr/>
            </a:pPr>
            <a:fld id="{D4C9EE35-7561-4CA8-BCB1-4D138944FFB2}" type="slidenum">
              <a:rPr lang="en-GB" altLang="en-US"/>
              <a:pPr>
                <a:defRPr/>
              </a:pPr>
              <a:t>‹#›</a:t>
            </a:fld>
            <a:endParaRPr lang="en-GB" altLang="en-US"/>
          </a:p>
        </p:txBody>
      </p:sp>
    </p:spTree>
    <p:extLst>
      <p:ext uri="{BB962C8B-B14F-4D97-AF65-F5344CB8AC3E}">
        <p14:creationId xmlns:p14="http://schemas.microsoft.com/office/powerpoint/2010/main" val="360302072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A35769-8EB8-B2B6-3CB0-92DA2CCE9982}"/>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6" name="Footer Placeholder 5">
            <a:extLst>
              <a:ext uri="{FF2B5EF4-FFF2-40B4-BE49-F238E27FC236}">
                <a16:creationId xmlns:a16="http://schemas.microsoft.com/office/drawing/2014/main" id="{C06EAB34-025C-834B-B68F-F7247D24779D}"/>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7" name="Slide Number Placeholder 6">
            <a:extLst>
              <a:ext uri="{FF2B5EF4-FFF2-40B4-BE49-F238E27FC236}">
                <a16:creationId xmlns:a16="http://schemas.microsoft.com/office/drawing/2014/main" id="{7C5F3D67-D7C3-AB45-638C-EF851D2D9CF6}"/>
              </a:ext>
            </a:extLst>
          </p:cNvPr>
          <p:cNvSpPr>
            <a:spLocks noGrp="1" noChangeArrowheads="1"/>
          </p:cNvSpPr>
          <p:nvPr>
            <p:ph type="sldNum" sz="quarter" idx="12"/>
          </p:nvPr>
        </p:nvSpPr>
        <p:spPr>
          <a:ln/>
        </p:spPr>
        <p:txBody>
          <a:bodyPr/>
          <a:lstStyle>
            <a:lvl1pPr>
              <a:defRPr/>
            </a:lvl1pPr>
          </a:lstStyle>
          <a:p>
            <a:pPr>
              <a:defRPr/>
            </a:pPr>
            <a:fld id="{70FF5F7F-6855-4396-91F0-DD3F18CD2E17}" type="slidenum">
              <a:rPr lang="en-GB" altLang="en-US"/>
              <a:pPr>
                <a:defRPr/>
              </a:pPr>
              <a:t>‹#›</a:t>
            </a:fld>
            <a:endParaRPr lang="en-GB" altLang="en-US"/>
          </a:p>
        </p:txBody>
      </p:sp>
    </p:spTree>
    <p:extLst>
      <p:ext uri="{BB962C8B-B14F-4D97-AF65-F5344CB8AC3E}">
        <p14:creationId xmlns:p14="http://schemas.microsoft.com/office/powerpoint/2010/main" val="239541528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02BFAC-66D0-D1D8-878A-B7FC5914D9E9}"/>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6" name="Footer Placeholder 5">
            <a:extLst>
              <a:ext uri="{FF2B5EF4-FFF2-40B4-BE49-F238E27FC236}">
                <a16:creationId xmlns:a16="http://schemas.microsoft.com/office/drawing/2014/main" id="{10966398-CF5F-6274-275C-C2C10099FAA8}"/>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7" name="Slide Number Placeholder 6">
            <a:extLst>
              <a:ext uri="{FF2B5EF4-FFF2-40B4-BE49-F238E27FC236}">
                <a16:creationId xmlns:a16="http://schemas.microsoft.com/office/drawing/2014/main" id="{ABB3A259-895C-3337-A594-F93CDC233217}"/>
              </a:ext>
            </a:extLst>
          </p:cNvPr>
          <p:cNvSpPr>
            <a:spLocks noGrp="1" noChangeArrowheads="1"/>
          </p:cNvSpPr>
          <p:nvPr>
            <p:ph type="sldNum" sz="quarter" idx="12"/>
          </p:nvPr>
        </p:nvSpPr>
        <p:spPr>
          <a:ln/>
        </p:spPr>
        <p:txBody>
          <a:bodyPr/>
          <a:lstStyle>
            <a:lvl1pPr>
              <a:defRPr/>
            </a:lvl1pPr>
          </a:lstStyle>
          <a:p>
            <a:pPr>
              <a:defRPr/>
            </a:pPr>
            <a:fld id="{2D042843-08F8-49D9-8B00-745E89359A8A}" type="slidenum">
              <a:rPr lang="en-GB" altLang="en-US"/>
              <a:pPr>
                <a:defRPr/>
              </a:pPr>
              <a:t>‹#›</a:t>
            </a:fld>
            <a:endParaRPr lang="en-GB" altLang="en-US"/>
          </a:p>
        </p:txBody>
      </p:sp>
    </p:spTree>
    <p:extLst>
      <p:ext uri="{BB962C8B-B14F-4D97-AF65-F5344CB8AC3E}">
        <p14:creationId xmlns:p14="http://schemas.microsoft.com/office/powerpoint/2010/main" val="371993588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658013D2-A422-0D08-9795-D8584748941C}"/>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5" name="Footer Placeholder 5">
            <a:extLst>
              <a:ext uri="{FF2B5EF4-FFF2-40B4-BE49-F238E27FC236}">
                <a16:creationId xmlns:a16="http://schemas.microsoft.com/office/drawing/2014/main" id="{8B1A1242-F4E0-03E8-621D-367C0C20E78F}"/>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Slide Number Placeholder 6">
            <a:extLst>
              <a:ext uri="{FF2B5EF4-FFF2-40B4-BE49-F238E27FC236}">
                <a16:creationId xmlns:a16="http://schemas.microsoft.com/office/drawing/2014/main" id="{6CA71CD2-A209-03BC-D6FB-BBF89C19AD97}"/>
              </a:ext>
            </a:extLst>
          </p:cNvPr>
          <p:cNvSpPr>
            <a:spLocks noGrp="1" noChangeArrowheads="1"/>
          </p:cNvSpPr>
          <p:nvPr>
            <p:ph type="sldNum" sz="quarter" idx="12"/>
          </p:nvPr>
        </p:nvSpPr>
        <p:spPr>
          <a:ln/>
        </p:spPr>
        <p:txBody>
          <a:bodyPr/>
          <a:lstStyle>
            <a:lvl1pPr>
              <a:defRPr/>
            </a:lvl1pPr>
          </a:lstStyle>
          <a:p>
            <a:pPr>
              <a:defRPr/>
            </a:pPr>
            <a:fld id="{656EBF3D-E1C2-45FE-8FBB-4BC3BAB8EC9F}" type="slidenum">
              <a:rPr lang="en-GB" altLang="en-US"/>
              <a:pPr>
                <a:defRPr/>
              </a:pPr>
              <a:t>‹#›</a:t>
            </a:fld>
            <a:endParaRPr lang="en-GB" altLang="en-US"/>
          </a:p>
        </p:txBody>
      </p:sp>
    </p:spTree>
    <p:extLst>
      <p:ext uri="{BB962C8B-B14F-4D97-AF65-F5344CB8AC3E}">
        <p14:creationId xmlns:p14="http://schemas.microsoft.com/office/powerpoint/2010/main" val="48403171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04850"/>
            <a:ext cx="2057400" cy="56197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704850"/>
            <a:ext cx="6019800" cy="5619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4">
            <a:extLst>
              <a:ext uri="{FF2B5EF4-FFF2-40B4-BE49-F238E27FC236}">
                <a16:creationId xmlns:a16="http://schemas.microsoft.com/office/drawing/2014/main" id="{73283615-953E-2503-A34D-52CF9DFD5B46}"/>
              </a:ext>
            </a:extLst>
          </p:cNvPr>
          <p:cNvSpPr>
            <a:spLocks noGrp="1" noChangeArrowheads="1"/>
          </p:cNvSpPr>
          <p:nvPr>
            <p:ph type="dt" sz="half" idx="10"/>
          </p:nvPr>
        </p:nvSpPr>
        <p:spPr>
          <a:ln/>
        </p:spPr>
        <p:txBody>
          <a:bodyPr/>
          <a:lstStyle>
            <a:lvl1pPr>
              <a:defRPr/>
            </a:lvl1pPr>
          </a:lstStyle>
          <a:p>
            <a:pPr>
              <a:defRPr/>
            </a:pPr>
            <a:endParaRPr lang="en-GB" altLang="en-US"/>
          </a:p>
        </p:txBody>
      </p:sp>
      <p:sp>
        <p:nvSpPr>
          <p:cNvPr id="5" name="Footer Placeholder 5">
            <a:extLst>
              <a:ext uri="{FF2B5EF4-FFF2-40B4-BE49-F238E27FC236}">
                <a16:creationId xmlns:a16="http://schemas.microsoft.com/office/drawing/2014/main" id="{34D07856-70C2-D4CF-AA67-100FC8586FFC}"/>
              </a:ext>
            </a:extLst>
          </p:cNvPr>
          <p:cNvSpPr>
            <a:spLocks noGrp="1" noChangeArrowheads="1"/>
          </p:cNvSpPr>
          <p:nvPr>
            <p:ph type="ftr" sz="quarter" idx="11"/>
          </p:nvPr>
        </p:nvSpPr>
        <p:spPr>
          <a:ln/>
        </p:spPr>
        <p:txBody>
          <a:bodyPr/>
          <a:lstStyle>
            <a:lvl1pPr>
              <a:defRPr/>
            </a:lvl1pPr>
          </a:lstStyle>
          <a:p>
            <a:pPr>
              <a:defRPr/>
            </a:pPr>
            <a:endParaRPr lang="en-GB" altLang="en-US"/>
          </a:p>
        </p:txBody>
      </p:sp>
      <p:sp>
        <p:nvSpPr>
          <p:cNvPr id="6" name="Slide Number Placeholder 6">
            <a:extLst>
              <a:ext uri="{FF2B5EF4-FFF2-40B4-BE49-F238E27FC236}">
                <a16:creationId xmlns:a16="http://schemas.microsoft.com/office/drawing/2014/main" id="{26EBEA5B-2628-7A79-9951-79F0CF332DAA}"/>
              </a:ext>
            </a:extLst>
          </p:cNvPr>
          <p:cNvSpPr>
            <a:spLocks noGrp="1" noChangeArrowheads="1"/>
          </p:cNvSpPr>
          <p:nvPr>
            <p:ph type="sldNum" sz="quarter" idx="12"/>
          </p:nvPr>
        </p:nvSpPr>
        <p:spPr>
          <a:ln/>
        </p:spPr>
        <p:txBody>
          <a:bodyPr/>
          <a:lstStyle>
            <a:lvl1pPr>
              <a:defRPr/>
            </a:lvl1pPr>
          </a:lstStyle>
          <a:p>
            <a:pPr>
              <a:defRPr/>
            </a:pPr>
            <a:fld id="{7E493330-FEDE-4B0C-A1AF-0863D7E5A914}" type="slidenum">
              <a:rPr lang="en-GB" altLang="en-US"/>
              <a:pPr>
                <a:defRPr/>
              </a:pPr>
              <a:t>‹#›</a:t>
            </a:fld>
            <a:endParaRPr lang="en-GB" altLang="en-US"/>
          </a:p>
        </p:txBody>
      </p:sp>
    </p:spTree>
    <p:extLst>
      <p:ext uri="{BB962C8B-B14F-4D97-AF65-F5344CB8AC3E}">
        <p14:creationId xmlns:p14="http://schemas.microsoft.com/office/powerpoint/2010/main" val="1312127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9">
            <a:extLst>
              <a:ext uri="{FF2B5EF4-FFF2-40B4-BE49-F238E27FC236}">
                <a16:creationId xmlns:a16="http://schemas.microsoft.com/office/drawing/2014/main" id="{A38D2C11-BC0D-337D-2AB9-CC500EC5AE8E}"/>
              </a:ext>
            </a:extLst>
          </p:cNvPr>
          <p:cNvSpPr>
            <a:spLocks noGrp="1" noChangeArrowheads="1"/>
          </p:cNvSpPr>
          <p:nvPr>
            <p:ph type="dt" sz="half" idx="10"/>
          </p:nvPr>
        </p:nvSpPr>
        <p:spPr>
          <a:ln/>
        </p:spPr>
        <p:txBody>
          <a:bodyPr/>
          <a:lstStyle>
            <a:lvl1pPr>
              <a:defRPr/>
            </a:lvl1pPr>
          </a:lstStyle>
          <a:p>
            <a:pPr>
              <a:defRPr/>
            </a:pPr>
            <a:endParaRPr lang="sr-Latn-CS" altLang="en-US"/>
          </a:p>
        </p:txBody>
      </p:sp>
      <p:sp>
        <p:nvSpPr>
          <p:cNvPr id="6" name="Footer Placeholder 21">
            <a:extLst>
              <a:ext uri="{FF2B5EF4-FFF2-40B4-BE49-F238E27FC236}">
                <a16:creationId xmlns:a16="http://schemas.microsoft.com/office/drawing/2014/main" id="{35129F32-916F-152F-F2F4-797D8398E533}"/>
              </a:ext>
            </a:extLst>
          </p:cNvPr>
          <p:cNvSpPr>
            <a:spLocks noGrp="1" noChangeArrowheads="1"/>
          </p:cNvSpPr>
          <p:nvPr>
            <p:ph type="ftr" sz="quarter" idx="11"/>
          </p:nvPr>
        </p:nvSpPr>
        <p:spPr>
          <a:ln/>
        </p:spPr>
        <p:txBody>
          <a:bodyPr/>
          <a:lstStyle>
            <a:lvl1pPr>
              <a:defRPr/>
            </a:lvl1pPr>
          </a:lstStyle>
          <a:p>
            <a:pPr>
              <a:defRPr/>
            </a:pPr>
            <a:endParaRPr lang="sr-Latn-CS" altLang="en-US"/>
          </a:p>
        </p:txBody>
      </p:sp>
      <p:sp>
        <p:nvSpPr>
          <p:cNvPr id="7" name="Slide Number Placeholder 17">
            <a:extLst>
              <a:ext uri="{FF2B5EF4-FFF2-40B4-BE49-F238E27FC236}">
                <a16:creationId xmlns:a16="http://schemas.microsoft.com/office/drawing/2014/main" id="{D93E76E8-FCA2-3BBD-8D06-D059E54788C3}"/>
              </a:ext>
            </a:extLst>
          </p:cNvPr>
          <p:cNvSpPr>
            <a:spLocks noGrp="1" noChangeArrowheads="1"/>
          </p:cNvSpPr>
          <p:nvPr>
            <p:ph type="sldNum" sz="quarter" idx="12"/>
          </p:nvPr>
        </p:nvSpPr>
        <p:spPr>
          <a:ln/>
        </p:spPr>
        <p:txBody>
          <a:bodyPr/>
          <a:lstStyle>
            <a:lvl1pPr>
              <a:defRPr/>
            </a:lvl1pPr>
          </a:lstStyle>
          <a:p>
            <a:pPr>
              <a:defRPr/>
            </a:pPr>
            <a:fld id="{1FBE0644-9DC2-4CDE-B7A4-91BB1D07D506}" type="slidenum">
              <a:rPr lang="en-US" altLang="en-US"/>
              <a:pPr>
                <a:defRPr/>
              </a:pPr>
              <a:t>‹#›</a:t>
            </a:fld>
            <a:endParaRPr lang="en-US" altLang="en-US"/>
          </a:p>
        </p:txBody>
      </p:sp>
    </p:spTree>
    <p:extLst>
      <p:ext uri="{BB962C8B-B14F-4D97-AF65-F5344CB8AC3E}">
        <p14:creationId xmlns:p14="http://schemas.microsoft.com/office/powerpoint/2010/main" val="1077589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3.pn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5.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3.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2.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Freeform 6">
            <a:extLst>
              <a:ext uri="{FF2B5EF4-FFF2-40B4-BE49-F238E27FC236}">
                <a16:creationId xmlns:a16="http://schemas.microsoft.com/office/drawing/2014/main" id="{3CD8B1C6-A8CA-FDAE-CCD2-5248E04526C1}"/>
              </a:ext>
            </a:extLst>
          </p:cNvPr>
          <p:cNvSpPr>
            <a:spLocks noChangeArrowheads="1"/>
          </p:cNvSpPr>
          <p:nvPr/>
        </p:nvSpPr>
        <p:spPr bwMode="auto">
          <a:xfrm>
            <a:off x="-7938" y="-6350"/>
            <a:ext cx="9161463" cy="1039813"/>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7C121E">
                  <a:alpha val="45000"/>
                </a:srgbClr>
              </a:gs>
              <a:gs pos="100000">
                <a:srgbClr val="005588">
                  <a:alpha val="54999"/>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sp>
        <p:nvSpPr>
          <p:cNvPr id="1027" name="Freeform 7">
            <a:extLst>
              <a:ext uri="{FF2B5EF4-FFF2-40B4-BE49-F238E27FC236}">
                <a16:creationId xmlns:a16="http://schemas.microsoft.com/office/drawing/2014/main" id="{0B3B17B7-AF78-894B-48B6-765B03DA5109}"/>
              </a:ext>
            </a:extLst>
          </p:cNvPr>
          <p:cNvSpPr>
            <a:spLocks noChangeArrowheads="1"/>
          </p:cNvSpPr>
          <p:nvPr/>
        </p:nvSpPr>
        <p:spPr bwMode="auto">
          <a:xfrm>
            <a:off x="4381500" y="-6350"/>
            <a:ext cx="4762500" cy="636588"/>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64164">
                  <a:alpha val="29999"/>
                </a:srgbClr>
              </a:gs>
              <a:gs pos="80000">
                <a:srgbClr val="A00E1E">
                  <a:alpha val="42000"/>
                </a:srgbClr>
              </a:gs>
              <a:gs pos="100000">
                <a:srgbClr val="A00E1E">
                  <a:alpha val="45000"/>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sp>
        <p:nvSpPr>
          <p:cNvPr id="1030" name="Title Placeholder 8">
            <a:extLst>
              <a:ext uri="{FF2B5EF4-FFF2-40B4-BE49-F238E27FC236}">
                <a16:creationId xmlns:a16="http://schemas.microsoft.com/office/drawing/2014/main" id="{B669EAC7-4AAA-8989-CC5B-35CC894CFE9B}"/>
              </a:ext>
            </a:extLst>
          </p:cNvPr>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1031" name="Text Placeholder 29">
            <a:extLst>
              <a:ext uri="{FF2B5EF4-FFF2-40B4-BE49-F238E27FC236}">
                <a16:creationId xmlns:a16="http://schemas.microsoft.com/office/drawing/2014/main" id="{3540D534-E3DC-3DA7-89DD-7F579B097B77}"/>
              </a:ext>
            </a:extLst>
          </p:cNvPr>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 name="Date Placeholder 9">
            <a:extLst>
              <a:ext uri="{FF2B5EF4-FFF2-40B4-BE49-F238E27FC236}">
                <a16:creationId xmlns:a16="http://schemas.microsoft.com/office/drawing/2014/main" id="{2F3DDD25-8B64-4403-6DEF-6CC745CC7839}"/>
              </a:ext>
            </a:extLst>
          </p:cNvPr>
          <p:cNvSpPr>
            <a:spLocks noGrp="1" noChangeArrowheads="1"/>
          </p:cNvSpPr>
          <p:nvPr>
            <p:ph type="dt" sz="half" idx="2"/>
          </p:nvPr>
        </p:nvSpPr>
        <p:spPr bwMode="auto">
          <a:xfrm>
            <a:off x="457200" y="6356350"/>
            <a:ext cx="2133600" cy="365125"/>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2F2F2F"/>
                </a:solidFill>
              </a:defRPr>
            </a:lvl1pPr>
          </a:lstStyle>
          <a:p>
            <a:pPr>
              <a:defRPr/>
            </a:pPr>
            <a:endParaRPr lang="sr-Latn-CS" altLang="en-US"/>
          </a:p>
        </p:txBody>
      </p:sp>
      <p:sp>
        <p:nvSpPr>
          <p:cNvPr id="3" name="Footer Placeholder 21">
            <a:extLst>
              <a:ext uri="{FF2B5EF4-FFF2-40B4-BE49-F238E27FC236}">
                <a16:creationId xmlns:a16="http://schemas.microsoft.com/office/drawing/2014/main" id="{D6D48CDD-85DB-EB16-1F6A-FD8D81D30A5B}"/>
              </a:ext>
            </a:extLst>
          </p:cNvPr>
          <p:cNvSpPr>
            <a:spLocks noGrp="1" noChangeArrowheads="1"/>
          </p:cNvSpPr>
          <p:nvPr>
            <p:ph type="ftr" sz="quarter" idx="3"/>
          </p:nvPr>
        </p:nvSpPr>
        <p:spPr bwMode="auto">
          <a:xfrm>
            <a:off x="2667000" y="6356350"/>
            <a:ext cx="3352800" cy="365125"/>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2F2F2F"/>
                </a:solidFill>
              </a:defRPr>
            </a:lvl1pPr>
          </a:lstStyle>
          <a:p>
            <a:pPr>
              <a:defRPr/>
            </a:pPr>
            <a:endParaRPr lang="sr-Latn-CS" altLang="en-US"/>
          </a:p>
        </p:txBody>
      </p:sp>
      <p:sp>
        <p:nvSpPr>
          <p:cNvPr id="1032" name="Slide Number Placeholder 17">
            <a:extLst>
              <a:ext uri="{FF2B5EF4-FFF2-40B4-BE49-F238E27FC236}">
                <a16:creationId xmlns:a16="http://schemas.microsoft.com/office/drawing/2014/main" id="{66604C10-9032-AA74-8D5B-B1AA17FA42BA}"/>
              </a:ext>
            </a:extLst>
          </p:cNvPr>
          <p:cNvSpPr>
            <a:spLocks noGrp="1" noChangeArrowheads="1"/>
          </p:cNvSpPr>
          <p:nvPr>
            <p:ph type="sldNum" sz="quarter" idx="4"/>
          </p:nvPr>
        </p:nvSpPr>
        <p:spPr bwMode="auto">
          <a:xfrm>
            <a:off x="7924800" y="6356350"/>
            <a:ext cx="762000" cy="365125"/>
          </a:xfrm>
          <a:prstGeom prst="rect">
            <a:avLst/>
          </a:prstGeom>
          <a:noFill/>
          <a:ln>
            <a:noFill/>
          </a:ln>
        </p:spPr>
        <p:txBody>
          <a:bodyPr vert="horz" wrap="square" lIns="0" tIns="0" rIns="0" bIns="0" numCol="1" anchor="b" anchorCtr="0" compatLnSpc="1">
            <a:prstTxWarp prst="textNoShape">
              <a:avLst/>
            </a:prstTxWarp>
          </a:bodyPr>
          <a:lstStyle>
            <a:lvl1pPr algn="r" eaLnBrk="1" hangingPunct="1">
              <a:buFont typeface="Arial" panose="020B0604020202020204" pitchFamily="34" charset="0"/>
              <a:buNone/>
              <a:defRPr sz="1200">
                <a:solidFill>
                  <a:srgbClr val="2F2F2F"/>
                </a:solidFill>
              </a:defRPr>
            </a:lvl1pPr>
          </a:lstStyle>
          <a:p>
            <a:pPr>
              <a:defRPr/>
            </a:pPr>
            <a:fld id="{35A9431C-03A1-4C5C-8767-B7F0081F6194}" type="slidenum">
              <a:rPr lang="en-US" altLang="en-US"/>
              <a:pPr>
                <a:defRPr/>
              </a:pPr>
              <a:t>‹#›</a:t>
            </a:fld>
            <a:endParaRPr lang="en-US" altLang="en-US"/>
          </a:p>
        </p:txBody>
      </p:sp>
      <p:grpSp>
        <p:nvGrpSpPr>
          <p:cNvPr id="1035" name="Group 1">
            <a:extLst>
              <a:ext uri="{FF2B5EF4-FFF2-40B4-BE49-F238E27FC236}">
                <a16:creationId xmlns:a16="http://schemas.microsoft.com/office/drawing/2014/main" id="{E5D5DDE8-3CA8-CBCB-EFA5-40487E9205EC}"/>
              </a:ext>
            </a:extLst>
          </p:cNvPr>
          <p:cNvGrpSpPr>
            <a:grpSpLocks/>
          </p:cNvGrpSpPr>
          <p:nvPr/>
        </p:nvGrpSpPr>
        <p:grpSpPr bwMode="auto">
          <a:xfrm>
            <a:off x="-17463" y="203200"/>
            <a:ext cx="9178926" cy="647700"/>
            <a:chOff x="0" y="0"/>
            <a:chExt cx="9180548" cy="649224"/>
          </a:xfrm>
        </p:grpSpPr>
        <p:grpSp>
          <p:nvGrpSpPr>
            <p:cNvPr id="1036" name="Freeform 11">
              <a:extLst>
                <a:ext uri="{FF2B5EF4-FFF2-40B4-BE49-F238E27FC236}">
                  <a16:creationId xmlns:a16="http://schemas.microsoft.com/office/drawing/2014/main" id="{1F02FF3E-0BEC-22C7-E4E5-5A2C3F754464}"/>
                </a:ext>
              </a:extLst>
            </p:cNvPr>
            <p:cNvGrpSpPr>
              <a:grpSpLocks/>
            </p:cNvGrpSpPr>
            <p:nvPr/>
          </p:nvGrpSpPr>
          <p:grpSpPr bwMode="auto">
            <a:xfrm>
              <a:off x="12954" y="-228119"/>
              <a:ext cx="9137939" cy="1050979"/>
              <a:chOff x="0" y="0"/>
              <a:chExt cx="9137904" cy="1048512"/>
            </a:xfrm>
          </p:grpSpPr>
          <p:pic>
            <p:nvPicPr>
              <p:cNvPr id="1040" name="Freeform 11">
                <a:extLst>
                  <a:ext uri="{FF2B5EF4-FFF2-40B4-BE49-F238E27FC236}">
                    <a16:creationId xmlns:a16="http://schemas.microsoft.com/office/drawing/2014/main" id="{0453B79F-4E1D-1E75-2799-54A589776713}"/>
                  </a:ext>
                </a:extLst>
              </p:cNvPr>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37904" cy="10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12">
                <a:extLst>
                  <a:ext uri="{FF2B5EF4-FFF2-40B4-BE49-F238E27FC236}">
                    <a16:creationId xmlns:a16="http://schemas.microsoft.com/office/drawing/2014/main" id="{5207E231-F607-530A-3B63-286751F450DD}"/>
                  </a:ext>
                </a:extLst>
              </p:cNvPr>
              <p:cNvSpPr txBox="1">
                <a:spLocks noChangeArrowheads="1"/>
              </p:cNvSpPr>
              <p:nvPr/>
            </p:nvSpPr>
            <p:spPr bwMode="auto">
              <a:xfrm rot="21435692">
                <a:off x="-24068" y="446659"/>
                <a:ext cx="0" cy="0"/>
              </a:xfrm>
              <a:prstGeom prst="rect">
                <a:avLst/>
              </a:prstGeom>
              <a:no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buFont typeface="Arial" panose="020B0604020202020204" pitchFamily="34" charset="0"/>
                  <a:buNone/>
                  <a:defRPr/>
                </a:pPr>
                <a:endParaRPr lang="sr-Latn-CS" altLang="en-US"/>
              </a:p>
            </p:txBody>
          </p:sp>
        </p:grpSp>
        <p:grpSp>
          <p:nvGrpSpPr>
            <p:cNvPr id="1037" name="Freeform 12">
              <a:extLst>
                <a:ext uri="{FF2B5EF4-FFF2-40B4-BE49-F238E27FC236}">
                  <a16:creationId xmlns:a16="http://schemas.microsoft.com/office/drawing/2014/main" id="{BAD59B4D-20F8-D8D6-DEC2-BADE3E37A1A3}"/>
                </a:ext>
              </a:extLst>
            </p:cNvPr>
            <p:cNvGrpSpPr>
              <a:grpSpLocks/>
            </p:cNvGrpSpPr>
            <p:nvPr/>
          </p:nvGrpSpPr>
          <p:grpSpPr bwMode="auto">
            <a:xfrm>
              <a:off x="12954" y="-154795"/>
              <a:ext cx="9156227" cy="910441"/>
              <a:chOff x="0" y="0"/>
              <a:chExt cx="9156192" cy="908304"/>
            </a:xfrm>
          </p:grpSpPr>
          <p:pic>
            <p:nvPicPr>
              <p:cNvPr id="1038" name="Freeform 12">
                <a:extLst>
                  <a:ext uri="{FF2B5EF4-FFF2-40B4-BE49-F238E27FC236}">
                    <a16:creationId xmlns:a16="http://schemas.microsoft.com/office/drawing/2014/main" id="{E35418BD-541C-F9AD-4710-DE734E1DD4A5}"/>
                  </a:ext>
                </a:extLst>
              </p:cNvPr>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56192" cy="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9" name="Text Box 15">
                <a:extLst>
                  <a:ext uri="{FF2B5EF4-FFF2-40B4-BE49-F238E27FC236}">
                    <a16:creationId xmlns:a16="http://schemas.microsoft.com/office/drawing/2014/main" id="{990BB55E-6628-B7AA-A27B-AEAC4704BA6E}"/>
                  </a:ext>
                </a:extLst>
              </p:cNvPr>
              <p:cNvSpPr txBox="1">
                <a:spLocks noChangeArrowheads="1"/>
              </p:cNvSpPr>
              <p:nvPr/>
            </p:nvSpPr>
            <p:spPr bwMode="auto">
              <a:xfrm rot="21435692">
                <a:off x="-16130" y="448120"/>
                <a:ext cx="0" cy="0"/>
              </a:xfrm>
              <a:prstGeom prst="rect">
                <a:avLst/>
              </a:prstGeom>
              <a:no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buFont typeface="Arial" panose="020B0604020202020204" pitchFamily="34" charset="0"/>
                  <a:buNone/>
                  <a:defRPr/>
                </a:pPr>
                <a:endParaRPr lang="sr-Latn-CS" altLang="en-US"/>
              </a:p>
            </p:txBody>
          </p:sp>
        </p:grpSp>
      </p:grpSp>
    </p:spTree>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 id="2147483962" r:id="rId8"/>
    <p:sldLayoutId id="2147483963" r:id="rId9"/>
    <p:sldLayoutId id="2147483964" r:id="rId10"/>
    <p:sldLayoutId id="2147483965"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Freeform 6">
            <a:extLst>
              <a:ext uri="{FF2B5EF4-FFF2-40B4-BE49-F238E27FC236}">
                <a16:creationId xmlns:a16="http://schemas.microsoft.com/office/drawing/2014/main" id="{A17AC5B8-86A3-1DA4-59C3-18693D75135A}"/>
              </a:ext>
            </a:extLst>
          </p:cNvPr>
          <p:cNvSpPr>
            <a:spLocks noChangeArrowheads="1"/>
          </p:cNvSpPr>
          <p:nvPr/>
        </p:nvSpPr>
        <p:spPr bwMode="auto">
          <a:xfrm>
            <a:off x="-7938" y="-6350"/>
            <a:ext cx="9161463" cy="1039813"/>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7C121E">
                  <a:alpha val="45000"/>
                </a:srgbClr>
              </a:gs>
              <a:gs pos="100000">
                <a:srgbClr val="005588">
                  <a:alpha val="54999"/>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sp>
        <p:nvSpPr>
          <p:cNvPr id="2051" name="Freeform 7">
            <a:extLst>
              <a:ext uri="{FF2B5EF4-FFF2-40B4-BE49-F238E27FC236}">
                <a16:creationId xmlns:a16="http://schemas.microsoft.com/office/drawing/2014/main" id="{839226EC-3103-3C0A-B687-9278F81258B2}"/>
              </a:ext>
            </a:extLst>
          </p:cNvPr>
          <p:cNvSpPr>
            <a:spLocks noChangeArrowheads="1"/>
          </p:cNvSpPr>
          <p:nvPr/>
        </p:nvSpPr>
        <p:spPr bwMode="auto">
          <a:xfrm>
            <a:off x="4381500" y="-6350"/>
            <a:ext cx="4762500" cy="636588"/>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64164">
                  <a:alpha val="29999"/>
                </a:srgbClr>
              </a:gs>
              <a:gs pos="80000">
                <a:srgbClr val="A00E1E">
                  <a:alpha val="42000"/>
                </a:srgbClr>
              </a:gs>
              <a:gs pos="100000">
                <a:srgbClr val="A00E1E">
                  <a:alpha val="45000"/>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sp>
        <p:nvSpPr>
          <p:cNvPr id="2054" name="Title Placeholder 8">
            <a:extLst>
              <a:ext uri="{FF2B5EF4-FFF2-40B4-BE49-F238E27FC236}">
                <a16:creationId xmlns:a16="http://schemas.microsoft.com/office/drawing/2014/main" id="{B16B7CF1-8D7A-25C6-688D-B75A70B24C6E}"/>
              </a:ext>
            </a:extLst>
          </p:cNvPr>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2055" name="Text Placeholder 29">
            <a:extLst>
              <a:ext uri="{FF2B5EF4-FFF2-40B4-BE49-F238E27FC236}">
                <a16:creationId xmlns:a16="http://schemas.microsoft.com/office/drawing/2014/main" id="{4E8D289E-5B0D-89D2-34D4-8996CF873BD6}"/>
              </a:ext>
            </a:extLst>
          </p:cNvPr>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 name="Date Placeholder 9">
            <a:extLst>
              <a:ext uri="{FF2B5EF4-FFF2-40B4-BE49-F238E27FC236}">
                <a16:creationId xmlns:a16="http://schemas.microsoft.com/office/drawing/2014/main" id="{5DE37291-E7EA-73EE-C2CF-3E4C5BB7DAE1}"/>
              </a:ext>
            </a:extLst>
          </p:cNvPr>
          <p:cNvSpPr>
            <a:spLocks noGrp="1" noChangeArrowheads="1"/>
          </p:cNvSpPr>
          <p:nvPr>
            <p:ph type="dt" sz="half" idx="2"/>
          </p:nvPr>
        </p:nvSpPr>
        <p:spPr bwMode="auto">
          <a:xfrm>
            <a:off x="457200" y="6356350"/>
            <a:ext cx="2133600" cy="365125"/>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2F2F2F"/>
                </a:solidFill>
              </a:defRPr>
            </a:lvl1pPr>
          </a:lstStyle>
          <a:p>
            <a:pPr>
              <a:defRPr/>
            </a:pPr>
            <a:endParaRPr lang="sr-Latn-CS" altLang="en-US"/>
          </a:p>
        </p:txBody>
      </p:sp>
      <p:sp>
        <p:nvSpPr>
          <p:cNvPr id="3" name="Footer Placeholder 21">
            <a:extLst>
              <a:ext uri="{FF2B5EF4-FFF2-40B4-BE49-F238E27FC236}">
                <a16:creationId xmlns:a16="http://schemas.microsoft.com/office/drawing/2014/main" id="{C930EB08-16E0-76B7-BA34-D26F2E59D589}"/>
              </a:ext>
            </a:extLst>
          </p:cNvPr>
          <p:cNvSpPr>
            <a:spLocks noGrp="1" noChangeArrowheads="1"/>
          </p:cNvSpPr>
          <p:nvPr>
            <p:ph type="ftr" sz="quarter" idx="3"/>
          </p:nvPr>
        </p:nvSpPr>
        <p:spPr bwMode="auto">
          <a:xfrm>
            <a:off x="2667000" y="6356350"/>
            <a:ext cx="3352800" cy="365125"/>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2F2F2F"/>
                </a:solidFill>
              </a:defRPr>
            </a:lvl1pPr>
          </a:lstStyle>
          <a:p>
            <a:pPr>
              <a:defRPr/>
            </a:pPr>
            <a:endParaRPr lang="sr-Latn-CS" altLang="en-US"/>
          </a:p>
        </p:txBody>
      </p:sp>
      <p:sp>
        <p:nvSpPr>
          <p:cNvPr id="2056" name="Slide Number Placeholder 17">
            <a:extLst>
              <a:ext uri="{FF2B5EF4-FFF2-40B4-BE49-F238E27FC236}">
                <a16:creationId xmlns:a16="http://schemas.microsoft.com/office/drawing/2014/main" id="{5178A251-2867-AEA0-C081-8042F214A3A9}"/>
              </a:ext>
            </a:extLst>
          </p:cNvPr>
          <p:cNvSpPr>
            <a:spLocks noGrp="1" noChangeArrowheads="1"/>
          </p:cNvSpPr>
          <p:nvPr>
            <p:ph type="sldNum" sz="quarter" idx="4"/>
          </p:nvPr>
        </p:nvSpPr>
        <p:spPr bwMode="auto">
          <a:xfrm>
            <a:off x="7924800" y="6356350"/>
            <a:ext cx="762000" cy="365125"/>
          </a:xfrm>
          <a:prstGeom prst="rect">
            <a:avLst/>
          </a:prstGeom>
          <a:noFill/>
          <a:ln>
            <a:noFill/>
          </a:ln>
        </p:spPr>
        <p:txBody>
          <a:bodyPr vert="horz" wrap="square" lIns="0" tIns="0" rIns="0" bIns="0" numCol="1" anchor="b" anchorCtr="0" compatLnSpc="1">
            <a:prstTxWarp prst="textNoShape">
              <a:avLst/>
            </a:prstTxWarp>
          </a:bodyPr>
          <a:lstStyle>
            <a:lvl1pPr algn="r" eaLnBrk="1" hangingPunct="1">
              <a:buFont typeface="Arial" panose="020B0604020202020204" pitchFamily="34" charset="0"/>
              <a:buNone/>
              <a:defRPr sz="1200">
                <a:solidFill>
                  <a:srgbClr val="2F2F2F"/>
                </a:solidFill>
              </a:defRPr>
            </a:lvl1pPr>
          </a:lstStyle>
          <a:p>
            <a:pPr>
              <a:defRPr/>
            </a:pPr>
            <a:fld id="{18F4B3C3-AC6D-4401-9EB8-69C66A0B538D}" type="slidenum">
              <a:rPr lang="en-US" altLang="en-US"/>
              <a:pPr>
                <a:defRPr/>
              </a:pPr>
              <a:t>‹#›</a:t>
            </a:fld>
            <a:endParaRPr lang="en-US" altLang="en-US"/>
          </a:p>
        </p:txBody>
      </p:sp>
      <p:grpSp>
        <p:nvGrpSpPr>
          <p:cNvPr id="2059" name="Group 1">
            <a:extLst>
              <a:ext uri="{FF2B5EF4-FFF2-40B4-BE49-F238E27FC236}">
                <a16:creationId xmlns:a16="http://schemas.microsoft.com/office/drawing/2014/main" id="{08D0251F-C8A3-39BC-9422-D2E4AC0D648F}"/>
              </a:ext>
            </a:extLst>
          </p:cNvPr>
          <p:cNvGrpSpPr>
            <a:grpSpLocks/>
          </p:cNvGrpSpPr>
          <p:nvPr/>
        </p:nvGrpSpPr>
        <p:grpSpPr bwMode="auto">
          <a:xfrm>
            <a:off x="-17463" y="203200"/>
            <a:ext cx="9178926" cy="647700"/>
            <a:chOff x="0" y="0"/>
            <a:chExt cx="9180548" cy="649224"/>
          </a:xfrm>
        </p:grpSpPr>
        <p:grpSp>
          <p:nvGrpSpPr>
            <p:cNvPr id="2060" name="Freeform 11">
              <a:extLst>
                <a:ext uri="{FF2B5EF4-FFF2-40B4-BE49-F238E27FC236}">
                  <a16:creationId xmlns:a16="http://schemas.microsoft.com/office/drawing/2014/main" id="{FA8C7E07-C7E5-AF00-6541-10333F4100BF}"/>
                </a:ext>
              </a:extLst>
            </p:cNvPr>
            <p:cNvGrpSpPr>
              <a:grpSpLocks/>
            </p:cNvGrpSpPr>
            <p:nvPr/>
          </p:nvGrpSpPr>
          <p:grpSpPr bwMode="auto">
            <a:xfrm>
              <a:off x="12954" y="-228119"/>
              <a:ext cx="9137939" cy="1050979"/>
              <a:chOff x="0" y="0"/>
              <a:chExt cx="9137904" cy="1048512"/>
            </a:xfrm>
          </p:grpSpPr>
          <p:pic>
            <p:nvPicPr>
              <p:cNvPr id="2064" name="Freeform 11">
                <a:extLst>
                  <a:ext uri="{FF2B5EF4-FFF2-40B4-BE49-F238E27FC236}">
                    <a16:creationId xmlns:a16="http://schemas.microsoft.com/office/drawing/2014/main" id="{EC9F1CF6-896E-F957-3791-F52BEAAA3EE7}"/>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37904" cy="10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12">
                <a:extLst>
                  <a:ext uri="{FF2B5EF4-FFF2-40B4-BE49-F238E27FC236}">
                    <a16:creationId xmlns:a16="http://schemas.microsoft.com/office/drawing/2014/main" id="{D3F01A5F-3E5E-102D-B2CA-933C62A58B40}"/>
                  </a:ext>
                </a:extLst>
              </p:cNvPr>
              <p:cNvSpPr txBox="1">
                <a:spLocks noChangeArrowheads="1"/>
              </p:cNvSpPr>
              <p:nvPr/>
            </p:nvSpPr>
            <p:spPr bwMode="auto">
              <a:xfrm rot="21435692">
                <a:off x="-24068" y="446659"/>
                <a:ext cx="0" cy="0"/>
              </a:xfrm>
              <a:prstGeom prst="rect">
                <a:avLst/>
              </a:prstGeom>
              <a:no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buFont typeface="Arial" panose="020B0604020202020204" pitchFamily="34" charset="0"/>
                  <a:buNone/>
                  <a:defRPr/>
                </a:pPr>
                <a:endParaRPr lang="sr-Latn-CS" altLang="en-US"/>
              </a:p>
            </p:txBody>
          </p:sp>
        </p:grpSp>
        <p:grpSp>
          <p:nvGrpSpPr>
            <p:cNvPr id="2061" name="Freeform 12">
              <a:extLst>
                <a:ext uri="{FF2B5EF4-FFF2-40B4-BE49-F238E27FC236}">
                  <a16:creationId xmlns:a16="http://schemas.microsoft.com/office/drawing/2014/main" id="{6081B515-30BD-A2F6-5685-C658ACB48993}"/>
                </a:ext>
              </a:extLst>
            </p:cNvPr>
            <p:cNvGrpSpPr>
              <a:grpSpLocks/>
            </p:cNvGrpSpPr>
            <p:nvPr/>
          </p:nvGrpSpPr>
          <p:grpSpPr bwMode="auto">
            <a:xfrm>
              <a:off x="12954" y="-154795"/>
              <a:ext cx="9156227" cy="910441"/>
              <a:chOff x="0" y="0"/>
              <a:chExt cx="9156192" cy="908304"/>
            </a:xfrm>
          </p:grpSpPr>
          <p:pic>
            <p:nvPicPr>
              <p:cNvPr id="2062" name="Freeform 12">
                <a:extLst>
                  <a:ext uri="{FF2B5EF4-FFF2-40B4-BE49-F238E27FC236}">
                    <a16:creationId xmlns:a16="http://schemas.microsoft.com/office/drawing/2014/main" id="{2CBE8A1F-7592-C478-42D9-62BF53BE43A0}"/>
                  </a:ext>
                </a:extLst>
              </p:cNvPr>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56192" cy="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3" name="Text Box 15">
                <a:extLst>
                  <a:ext uri="{FF2B5EF4-FFF2-40B4-BE49-F238E27FC236}">
                    <a16:creationId xmlns:a16="http://schemas.microsoft.com/office/drawing/2014/main" id="{117847FF-7E30-EC2B-83F5-DF12F3A8D8D7}"/>
                  </a:ext>
                </a:extLst>
              </p:cNvPr>
              <p:cNvSpPr txBox="1">
                <a:spLocks noChangeArrowheads="1"/>
              </p:cNvSpPr>
              <p:nvPr/>
            </p:nvSpPr>
            <p:spPr bwMode="auto">
              <a:xfrm rot="21435692">
                <a:off x="-16130" y="448120"/>
                <a:ext cx="0" cy="0"/>
              </a:xfrm>
              <a:prstGeom prst="rect">
                <a:avLst/>
              </a:prstGeom>
              <a:no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buFont typeface="Arial" panose="020B0604020202020204" pitchFamily="34" charset="0"/>
                  <a:buNone/>
                  <a:defRPr/>
                </a:pPr>
                <a:endParaRPr lang="sr-Latn-CS" altLang="en-US"/>
              </a:p>
            </p:txBody>
          </p:sp>
        </p:grpSp>
      </p:grpSp>
    </p:spTree>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Freeform 6">
            <a:extLst>
              <a:ext uri="{FF2B5EF4-FFF2-40B4-BE49-F238E27FC236}">
                <a16:creationId xmlns:a16="http://schemas.microsoft.com/office/drawing/2014/main" id="{A849EBC3-955D-EE2C-4AC6-A09F11A004C5}"/>
              </a:ext>
            </a:extLst>
          </p:cNvPr>
          <p:cNvSpPr>
            <a:spLocks noChangeArrowheads="1"/>
          </p:cNvSpPr>
          <p:nvPr/>
        </p:nvSpPr>
        <p:spPr bwMode="auto">
          <a:xfrm>
            <a:off x="-7938" y="-6350"/>
            <a:ext cx="9161463" cy="1039813"/>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7C121E">
                  <a:alpha val="45000"/>
                </a:srgbClr>
              </a:gs>
              <a:gs pos="100000">
                <a:srgbClr val="005588">
                  <a:alpha val="54999"/>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sp>
        <p:nvSpPr>
          <p:cNvPr id="3075" name="Freeform 7">
            <a:extLst>
              <a:ext uri="{FF2B5EF4-FFF2-40B4-BE49-F238E27FC236}">
                <a16:creationId xmlns:a16="http://schemas.microsoft.com/office/drawing/2014/main" id="{7CB512CD-09E7-B6EF-75D5-B683CBF19883}"/>
              </a:ext>
            </a:extLst>
          </p:cNvPr>
          <p:cNvSpPr>
            <a:spLocks noChangeArrowheads="1"/>
          </p:cNvSpPr>
          <p:nvPr/>
        </p:nvSpPr>
        <p:spPr bwMode="auto">
          <a:xfrm>
            <a:off x="4381500" y="-6350"/>
            <a:ext cx="4762500" cy="636588"/>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64164">
                  <a:alpha val="29999"/>
                </a:srgbClr>
              </a:gs>
              <a:gs pos="80000">
                <a:srgbClr val="A00E1E">
                  <a:alpha val="42000"/>
                </a:srgbClr>
              </a:gs>
              <a:gs pos="100000">
                <a:srgbClr val="A00E1E">
                  <a:alpha val="45000"/>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grpSp>
        <p:nvGrpSpPr>
          <p:cNvPr id="3078" name="Group 1">
            <a:extLst>
              <a:ext uri="{FF2B5EF4-FFF2-40B4-BE49-F238E27FC236}">
                <a16:creationId xmlns:a16="http://schemas.microsoft.com/office/drawing/2014/main" id="{B0B126B3-CDED-64E8-B3A7-DC3335EE372E}"/>
              </a:ext>
            </a:extLst>
          </p:cNvPr>
          <p:cNvGrpSpPr>
            <a:grpSpLocks/>
          </p:cNvGrpSpPr>
          <p:nvPr/>
        </p:nvGrpSpPr>
        <p:grpSpPr bwMode="auto">
          <a:xfrm>
            <a:off x="-17463" y="203200"/>
            <a:ext cx="9178926" cy="647700"/>
            <a:chOff x="0" y="0"/>
            <a:chExt cx="9180548" cy="649224"/>
          </a:xfrm>
        </p:grpSpPr>
        <p:grpSp>
          <p:nvGrpSpPr>
            <p:cNvPr id="3084" name="Freeform 11">
              <a:extLst>
                <a:ext uri="{FF2B5EF4-FFF2-40B4-BE49-F238E27FC236}">
                  <a16:creationId xmlns:a16="http://schemas.microsoft.com/office/drawing/2014/main" id="{72C56875-F919-270A-14E8-B94162EB2B79}"/>
                </a:ext>
              </a:extLst>
            </p:cNvPr>
            <p:cNvGrpSpPr>
              <a:grpSpLocks/>
            </p:cNvGrpSpPr>
            <p:nvPr/>
          </p:nvGrpSpPr>
          <p:grpSpPr bwMode="auto">
            <a:xfrm>
              <a:off x="12954" y="-228119"/>
              <a:ext cx="9137939" cy="1050979"/>
              <a:chOff x="0" y="0"/>
              <a:chExt cx="9137904" cy="1048512"/>
            </a:xfrm>
          </p:grpSpPr>
          <p:pic>
            <p:nvPicPr>
              <p:cNvPr id="3088" name="Freeform 11">
                <a:extLst>
                  <a:ext uri="{FF2B5EF4-FFF2-40B4-BE49-F238E27FC236}">
                    <a16:creationId xmlns:a16="http://schemas.microsoft.com/office/drawing/2014/main" id="{88438F32-112A-7BA4-A2D2-5FE40926DA2C}"/>
                  </a:ext>
                </a:extLst>
              </p:cNvPr>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37904" cy="10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7">
                <a:extLst>
                  <a:ext uri="{FF2B5EF4-FFF2-40B4-BE49-F238E27FC236}">
                    <a16:creationId xmlns:a16="http://schemas.microsoft.com/office/drawing/2014/main" id="{4BB43A62-37FD-76CF-5286-DBE05606B2D4}"/>
                  </a:ext>
                </a:extLst>
              </p:cNvPr>
              <p:cNvSpPr txBox="1">
                <a:spLocks noChangeArrowheads="1"/>
              </p:cNvSpPr>
              <p:nvPr/>
            </p:nvSpPr>
            <p:spPr bwMode="auto">
              <a:xfrm rot="21435692">
                <a:off x="-24068" y="446659"/>
                <a:ext cx="0" cy="0"/>
              </a:xfrm>
              <a:prstGeom prst="rect">
                <a:avLst/>
              </a:prstGeom>
              <a:no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buFont typeface="Arial" panose="020B0604020202020204" pitchFamily="34" charset="0"/>
                  <a:buNone/>
                  <a:defRPr/>
                </a:pPr>
                <a:endParaRPr lang="sr-Latn-CS" altLang="en-US"/>
              </a:p>
            </p:txBody>
          </p:sp>
        </p:grpSp>
        <p:grpSp>
          <p:nvGrpSpPr>
            <p:cNvPr id="3" name="Freeform 12">
              <a:extLst>
                <a:ext uri="{FF2B5EF4-FFF2-40B4-BE49-F238E27FC236}">
                  <a16:creationId xmlns:a16="http://schemas.microsoft.com/office/drawing/2014/main" id="{1DE6E884-CA79-83C9-4381-0C653922762A}"/>
                </a:ext>
              </a:extLst>
            </p:cNvPr>
            <p:cNvGrpSpPr>
              <a:grpSpLocks/>
            </p:cNvGrpSpPr>
            <p:nvPr/>
          </p:nvGrpSpPr>
          <p:grpSpPr bwMode="auto">
            <a:xfrm>
              <a:off x="12954" y="-154795"/>
              <a:ext cx="9156227" cy="910441"/>
              <a:chOff x="0" y="0"/>
              <a:chExt cx="9156192" cy="908304"/>
            </a:xfrm>
          </p:grpSpPr>
          <p:pic>
            <p:nvPicPr>
              <p:cNvPr id="4" name="Freeform 12">
                <a:extLst>
                  <a:ext uri="{FF2B5EF4-FFF2-40B4-BE49-F238E27FC236}">
                    <a16:creationId xmlns:a16="http://schemas.microsoft.com/office/drawing/2014/main" id="{69042A46-6EDB-866F-BF88-9FA83B391813}"/>
                  </a:ext>
                </a:extLst>
              </p:cNvPr>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56192" cy="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 name="Text Box 10">
                <a:extLst>
                  <a:ext uri="{FF2B5EF4-FFF2-40B4-BE49-F238E27FC236}">
                    <a16:creationId xmlns:a16="http://schemas.microsoft.com/office/drawing/2014/main" id="{8195755B-9CD7-426E-C2B5-B191B60D3735}"/>
                  </a:ext>
                </a:extLst>
              </p:cNvPr>
              <p:cNvSpPr txBox="1">
                <a:spLocks noChangeArrowheads="1"/>
              </p:cNvSpPr>
              <p:nvPr/>
            </p:nvSpPr>
            <p:spPr bwMode="auto">
              <a:xfrm rot="21435692">
                <a:off x="-16130" y="448120"/>
                <a:ext cx="0" cy="0"/>
              </a:xfrm>
              <a:prstGeom prst="rect">
                <a:avLst/>
              </a:prstGeom>
              <a:no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buFont typeface="Arial" panose="020B0604020202020204" pitchFamily="34" charset="0"/>
                  <a:buNone/>
                  <a:defRPr/>
                </a:pPr>
                <a:endParaRPr lang="sr-Latn-CS" altLang="en-US"/>
              </a:p>
            </p:txBody>
          </p:sp>
        </p:grpSp>
      </p:grpSp>
      <p:sp>
        <p:nvSpPr>
          <p:cNvPr id="3079" name="Title Placeholder 8">
            <a:extLst>
              <a:ext uri="{FF2B5EF4-FFF2-40B4-BE49-F238E27FC236}">
                <a16:creationId xmlns:a16="http://schemas.microsoft.com/office/drawing/2014/main" id="{B59DE7E1-B0BA-CCE3-B222-51D04D3E109F}"/>
              </a:ext>
            </a:extLst>
          </p:cNvPr>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3080" name="Text Placeholder 29">
            <a:extLst>
              <a:ext uri="{FF2B5EF4-FFF2-40B4-BE49-F238E27FC236}">
                <a16:creationId xmlns:a16="http://schemas.microsoft.com/office/drawing/2014/main" id="{67DDC949-31A0-C2BF-3399-DE29EFC3052E}"/>
              </a:ext>
            </a:extLst>
          </p:cNvPr>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085" name="Date Placeholder 29">
            <a:extLst>
              <a:ext uri="{FF2B5EF4-FFF2-40B4-BE49-F238E27FC236}">
                <a16:creationId xmlns:a16="http://schemas.microsoft.com/office/drawing/2014/main" id="{708D1A13-9058-2F32-C46A-49E3DEF55C97}"/>
              </a:ext>
            </a:extLst>
          </p:cNvPr>
          <p:cNvSpPr>
            <a:spLocks noGrp="1" noChangeArrowheads="1"/>
          </p:cNvSpPr>
          <p:nvPr>
            <p:ph type="dt" sz="half" idx="2"/>
          </p:nvPr>
        </p:nvSpPr>
        <p:spPr bwMode="auto">
          <a:xfrm>
            <a:off x="457200" y="6356350"/>
            <a:ext cx="2133600" cy="365125"/>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D9D4C7"/>
                </a:solidFill>
              </a:defRPr>
            </a:lvl1pPr>
          </a:lstStyle>
          <a:p>
            <a:pPr>
              <a:defRPr/>
            </a:pPr>
            <a:endParaRPr lang="sr-Latn-CS" altLang="en-US"/>
          </a:p>
        </p:txBody>
      </p:sp>
      <p:sp>
        <p:nvSpPr>
          <p:cNvPr id="3086" name="Footer Placeholder 18">
            <a:extLst>
              <a:ext uri="{FF2B5EF4-FFF2-40B4-BE49-F238E27FC236}">
                <a16:creationId xmlns:a16="http://schemas.microsoft.com/office/drawing/2014/main" id="{B79516ED-FC71-A03E-88CE-CCEF537E820F}"/>
              </a:ext>
            </a:extLst>
          </p:cNvPr>
          <p:cNvSpPr>
            <a:spLocks noGrp="1" noChangeArrowheads="1"/>
          </p:cNvSpPr>
          <p:nvPr>
            <p:ph type="ftr" sz="quarter" idx="3"/>
          </p:nvPr>
        </p:nvSpPr>
        <p:spPr bwMode="auto">
          <a:xfrm>
            <a:off x="2667000" y="6356350"/>
            <a:ext cx="3352800" cy="365125"/>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D9D4C7"/>
                </a:solidFill>
              </a:defRPr>
            </a:lvl1pPr>
          </a:lstStyle>
          <a:p>
            <a:pPr>
              <a:defRPr/>
            </a:pPr>
            <a:endParaRPr lang="sr-Latn-CS" altLang="en-US"/>
          </a:p>
        </p:txBody>
      </p:sp>
      <p:sp>
        <p:nvSpPr>
          <p:cNvPr id="3087" name="Slide Number Placeholder 26">
            <a:extLst>
              <a:ext uri="{FF2B5EF4-FFF2-40B4-BE49-F238E27FC236}">
                <a16:creationId xmlns:a16="http://schemas.microsoft.com/office/drawing/2014/main" id="{BA3C12E0-284F-2246-F2B3-08E591435899}"/>
              </a:ext>
            </a:extLst>
          </p:cNvPr>
          <p:cNvSpPr>
            <a:spLocks noGrp="1" noChangeArrowheads="1"/>
          </p:cNvSpPr>
          <p:nvPr>
            <p:ph type="sldNum" sz="quarter" idx="4"/>
          </p:nvPr>
        </p:nvSpPr>
        <p:spPr bwMode="auto">
          <a:xfrm>
            <a:off x="7924800" y="6356350"/>
            <a:ext cx="762000" cy="365125"/>
          </a:xfrm>
          <a:prstGeom prst="rect">
            <a:avLst/>
          </a:prstGeom>
          <a:noFill/>
          <a:ln>
            <a:noFill/>
          </a:ln>
        </p:spPr>
        <p:txBody>
          <a:bodyPr vert="horz" wrap="square" lIns="0" tIns="0" rIns="0" bIns="0" numCol="1" anchor="b" anchorCtr="0" compatLnSpc="1">
            <a:prstTxWarp prst="textNoShape">
              <a:avLst/>
            </a:prstTxWarp>
          </a:bodyPr>
          <a:lstStyle>
            <a:lvl1pPr algn="r" eaLnBrk="1" hangingPunct="1">
              <a:buFont typeface="Arial" panose="020B0604020202020204" pitchFamily="34" charset="0"/>
              <a:buNone/>
              <a:defRPr sz="1200">
                <a:solidFill>
                  <a:srgbClr val="D9D4C7"/>
                </a:solidFill>
              </a:defRPr>
            </a:lvl1pPr>
          </a:lstStyle>
          <a:p>
            <a:pPr>
              <a:defRPr/>
            </a:pPr>
            <a:fld id="{F37D396F-15CC-46DB-A709-DAE8A13EC3DF}"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Freeform 6">
            <a:extLst>
              <a:ext uri="{FF2B5EF4-FFF2-40B4-BE49-F238E27FC236}">
                <a16:creationId xmlns:a16="http://schemas.microsoft.com/office/drawing/2014/main" id="{88A10CD6-02A9-04D6-D55A-262F0ED9E248}"/>
              </a:ext>
            </a:extLst>
          </p:cNvPr>
          <p:cNvSpPr>
            <a:spLocks noChangeArrowheads="1"/>
          </p:cNvSpPr>
          <p:nvPr/>
        </p:nvSpPr>
        <p:spPr bwMode="auto">
          <a:xfrm>
            <a:off x="-7938" y="-6350"/>
            <a:ext cx="9161463" cy="1039813"/>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7C121E">
                  <a:alpha val="45000"/>
                </a:srgbClr>
              </a:gs>
              <a:gs pos="100000">
                <a:srgbClr val="005588">
                  <a:alpha val="54999"/>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sp>
        <p:nvSpPr>
          <p:cNvPr id="4099" name="Freeform 7">
            <a:extLst>
              <a:ext uri="{FF2B5EF4-FFF2-40B4-BE49-F238E27FC236}">
                <a16:creationId xmlns:a16="http://schemas.microsoft.com/office/drawing/2014/main" id="{E3DC68C8-84D6-62A5-6ED9-8A9CA764BFDA}"/>
              </a:ext>
            </a:extLst>
          </p:cNvPr>
          <p:cNvSpPr>
            <a:spLocks noChangeArrowheads="1"/>
          </p:cNvSpPr>
          <p:nvPr/>
        </p:nvSpPr>
        <p:spPr bwMode="auto">
          <a:xfrm>
            <a:off x="4381500" y="-6350"/>
            <a:ext cx="4762500" cy="636588"/>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64164">
                  <a:alpha val="29999"/>
                </a:srgbClr>
              </a:gs>
              <a:gs pos="80000">
                <a:srgbClr val="A00E1E">
                  <a:alpha val="42000"/>
                </a:srgbClr>
              </a:gs>
              <a:gs pos="100000">
                <a:srgbClr val="A00E1E">
                  <a:alpha val="45000"/>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grpSp>
        <p:nvGrpSpPr>
          <p:cNvPr id="4102" name="Group 1">
            <a:extLst>
              <a:ext uri="{FF2B5EF4-FFF2-40B4-BE49-F238E27FC236}">
                <a16:creationId xmlns:a16="http://schemas.microsoft.com/office/drawing/2014/main" id="{F31B282E-B7C3-3E77-19F4-28F8EB9990B5}"/>
              </a:ext>
            </a:extLst>
          </p:cNvPr>
          <p:cNvGrpSpPr>
            <a:grpSpLocks/>
          </p:cNvGrpSpPr>
          <p:nvPr/>
        </p:nvGrpSpPr>
        <p:grpSpPr bwMode="auto">
          <a:xfrm>
            <a:off x="-17463" y="203200"/>
            <a:ext cx="9178926" cy="647700"/>
            <a:chOff x="0" y="0"/>
            <a:chExt cx="9180548" cy="649224"/>
          </a:xfrm>
        </p:grpSpPr>
        <p:grpSp>
          <p:nvGrpSpPr>
            <p:cNvPr id="4108" name="Freeform 11">
              <a:extLst>
                <a:ext uri="{FF2B5EF4-FFF2-40B4-BE49-F238E27FC236}">
                  <a16:creationId xmlns:a16="http://schemas.microsoft.com/office/drawing/2014/main" id="{10E74C8C-661D-049A-5E41-121B9C3D5CD5}"/>
                </a:ext>
              </a:extLst>
            </p:cNvPr>
            <p:cNvGrpSpPr>
              <a:grpSpLocks/>
            </p:cNvGrpSpPr>
            <p:nvPr/>
          </p:nvGrpSpPr>
          <p:grpSpPr bwMode="auto">
            <a:xfrm>
              <a:off x="12954" y="-228119"/>
              <a:ext cx="9137939" cy="1050979"/>
              <a:chOff x="0" y="0"/>
              <a:chExt cx="9137904" cy="1048512"/>
            </a:xfrm>
          </p:grpSpPr>
          <p:pic>
            <p:nvPicPr>
              <p:cNvPr id="4112" name="Freeform 11">
                <a:extLst>
                  <a:ext uri="{FF2B5EF4-FFF2-40B4-BE49-F238E27FC236}">
                    <a16:creationId xmlns:a16="http://schemas.microsoft.com/office/drawing/2014/main" id="{D0238AC7-E382-EAF6-D462-060DE5339C06}"/>
                  </a:ext>
                </a:extLst>
              </p:cNvPr>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37904" cy="10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7">
                <a:extLst>
                  <a:ext uri="{FF2B5EF4-FFF2-40B4-BE49-F238E27FC236}">
                    <a16:creationId xmlns:a16="http://schemas.microsoft.com/office/drawing/2014/main" id="{370F3551-5D57-1D14-B454-9AFE9D1D414E}"/>
                  </a:ext>
                </a:extLst>
              </p:cNvPr>
              <p:cNvSpPr txBox="1">
                <a:spLocks noChangeArrowheads="1"/>
              </p:cNvSpPr>
              <p:nvPr/>
            </p:nvSpPr>
            <p:spPr bwMode="auto">
              <a:xfrm rot="21435692">
                <a:off x="-24068" y="446659"/>
                <a:ext cx="0" cy="0"/>
              </a:xfrm>
              <a:prstGeom prst="rect">
                <a:avLst/>
              </a:prstGeom>
              <a:no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buFont typeface="Arial" panose="020B0604020202020204" pitchFamily="34" charset="0"/>
                  <a:buNone/>
                  <a:defRPr/>
                </a:pPr>
                <a:endParaRPr lang="sr-Latn-CS" altLang="en-US"/>
              </a:p>
            </p:txBody>
          </p:sp>
        </p:grpSp>
        <p:grpSp>
          <p:nvGrpSpPr>
            <p:cNvPr id="3" name="Freeform 12">
              <a:extLst>
                <a:ext uri="{FF2B5EF4-FFF2-40B4-BE49-F238E27FC236}">
                  <a16:creationId xmlns:a16="http://schemas.microsoft.com/office/drawing/2014/main" id="{CCE6B761-D9F1-C369-84EB-1A789739BE0B}"/>
                </a:ext>
              </a:extLst>
            </p:cNvPr>
            <p:cNvGrpSpPr>
              <a:grpSpLocks/>
            </p:cNvGrpSpPr>
            <p:nvPr/>
          </p:nvGrpSpPr>
          <p:grpSpPr bwMode="auto">
            <a:xfrm>
              <a:off x="12954" y="-154795"/>
              <a:ext cx="9156227" cy="910441"/>
              <a:chOff x="0" y="0"/>
              <a:chExt cx="9156192" cy="908304"/>
            </a:xfrm>
          </p:grpSpPr>
          <p:pic>
            <p:nvPicPr>
              <p:cNvPr id="4" name="Freeform 12">
                <a:extLst>
                  <a:ext uri="{FF2B5EF4-FFF2-40B4-BE49-F238E27FC236}">
                    <a16:creationId xmlns:a16="http://schemas.microsoft.com/office/drawing/2014/main" id="{E62BB099-7CA7-3D34-DAC3-48D6C965186C}"/>
                  </a:ext>
                </a:extLst>
              </p:cNvPr>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56192" cy="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 name="Text Box 10">
                <a:extLst>
                  <a:ext uri="{FF2B5EF4-FFF2-40B4-BE49-F238E27FC236}">
                    <a16:creationId xmlns:a16="http://schemas.microsoft.com/office/drawing/2014/main" id="{C667E792-E722-45B4-FEFA-E3960A32121F}"/>
                  </a:ext>
                </a:extLst>
              </p:cNvPr>
              <p:cNvSpPr txBox="1">
                <a:spLocks noChangeArrowheads="1"/>
              </p:cNvSpPr>
              <p:nvPr/>
            </p:nvSpPr>
            <p:spPr bwMode="auto">
              <a:xfrm rot="21435692">
                <a:off x="-16130" y="448120"/>
                <a:ext cx="0" cy="0"/>
              </a:xfrm>
              <a:prstGeom prst="rect">
                <a:avLst/>
              </a:prstGeom>
              <a:no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buFont typeface="Arial" panose="020B0604020202020204" pitchFamily="34" charset="0"/>
                  <a:buNone/>
                  <a:defRPr/>
                </a:pPr>
                <a:endParaRPr lang="sr-Latn-CS" altLang="en-US"/>
              </a:p>
            </p:txBody>
          </p:sp>
        </p:grpSp>
      </p:grpSp>
      <p:sp>
        <p:nvSpPr>
          <p:cNvPr id="4103" name="Title Placeholder 8">
            <a:extLst>
              <a:ext uri="{FF2B5EF4-FFF2-40B4-BE49-F238E27FC236}">
                <a16:creationId xmlns:a16="http://schemas.microsoft.com/office/drawing/2014/main" id="{BA5E82D1-36FB-3479-7758-7BFCC6C96F4A}"/>
              </a:ext>
            </a:extLst>
          </p:cNvPr>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4104" name="Text Placeholder 29">
            <a:extLst>
              <a:ext uri="{FF2B5EF4-FFF2-40B4-BE49-F238E27FC236}">
                <a16:creationId xmlns:a16="http://schemas.microsoft.com/office/drawing/2014/main" id="{3F836E98-AC2C-FBD1-E016-7459DBFBFD68}"/>
              </a:ext>
            </a:extLst>
          </p:cNvPr>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109" name="Date Placeholder 3">
            <a:extLst>
              <a:ext uri="{FF2B5EF4-FFF2-40B4-BE49-F238E27FC236}">
                <a16:creationId xmlns:a16="http://schemas.microsoft.com/office/drawing/2014/main" id="{069513A5-A0C0-E85D-887A-E1E4B47FDFAD}"/>
              </a:ext>
            </a:extLst>
          </p:cNvPr>
          <p:cNvSpPr>
            <a:spLocks noGrp="1" noChangeArrowheads="1"/>
          </p:cNvSpPr>
          <p:nvPr>
            <p:ph type="dt" sz="half" idx="2"/>
          </p:nvPr>
        </p:nvSpPr>
        <p:spPr bwMode="auto">
          <a:xfrm>
            <a:off x="457200" y="6356350"/>
            <a:ext cx="2133600" cy="365125"/>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D9D4C7"/>
                </a:solidFill>
              </a:defRPr>
            </a:lvl1pPr>
          </a:lstStyle>
          <a:p>
            <a:pPr>
              <a:defRPr/>
            </a:pPr>
            <a:endParaRPr lang="sr-Latn-CS" altLang="en-US"/>
          </a:p>
        </p:txBody>
      </p:sp>
      <p:sp>
        <p:nvSpPr>
          <p:cNvPr id="4110" name="Footer Placeholder 4">
            <a:extLst>
              <a:ext uri="{FF2B5EF4-FFF2-40B4-BE49-F238E27FC236}">
                <a16:creationId xmlns:a16="http://schemas.microsoft.com/office/drawing/2014/main" id="{D2AAC160-A82E-BD9A-EC8D-EA88A46B638A}"/>
              </a:ext>
            </a:extLst>
          </p:cNvPr>
          <p:cNvSpPr>
            <a:spLocks noGrp="1" noChangeArrowheads="1"/>
          </p:cNvSpPr>
          <p:nvPr>
            <p:ph type="ftr" sz="quarter" idx="3"/>
          </p:nvPr>
        </p:nvSpPr>
        <p:spPr bwMode="auto">
          <a:xfrm>
            <a:off x="2667000" y="6356350"/>
            <a:ext cx="3352800" cy="365125"/>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D9D4C7"/>
                </a:solidFill>
              </a:defRPr>
            </a:lvl1pPr>
          </a:lstStyle>
          <a:p>
            <a:pPr>
              <a:defRPr/>
            </a:pPr>
            <a:endParaRPr lang="sr-Latn-CS" altLang="en-US"/>
          </a:p>
        </p:txBody>
      </p:sp>
      <p:sp>
        <p:nvSpPr>
          <p:cNvPr id="4111" name="Slide Number Placeholder 5">
            <a:extLst>
              <a:ext uri="{FF2B5EF4-FFF2-40B4-BE49-F238E27FC236}">
                <a16:creationId xmlns:a16="http://schemas.microsoft.com/office/drawing/2014/main" id="{E150FB02-3F6E-7682-59FE-36B86EC786A3}"/>
              </a:ext>
            </a:extLst>
          </p:cNvPr>
          <p:cNvSpPr>
            <a:spLocks noGrp="1" noChangeArrowheads="1"/>
          </p:cNvSpPr>
          <p:nvPr>
            <p:ph type="sldNum" sz="quarter" idx="4"/>
          </p:nvPr>
        </p:nvSpPr>
        <p:spPr bwMode="auto">
          <a:xfrm>
            <a:off x="7924800" y="6356350"/>
            <a:ext cx="762000" cy="365125"/>
          </a:xfrm>
          <a:prstGeom prst="rect">
            <a:avLst/>
          </a:prstGeom>
          <a:noFill/>
          <a:ln>
            <a:noFill/>
          </a:ln>
        </p:spPr>
        <p:txBody>
          <a:bodyPr vert="horz" wrap="square" lIns="0" tIns="0" rIns="0" bIns="0" numCol="1" anchor="b" anchorCtr="0" compatLnSpc="1">
            <a:prstTxWarp prst="textNoShape">
              <a:avLst/>
            </a:prstTxWarp>
          </a:bodyPr>
          <a:lstStyle>
            <a:lvl1pPr algn="r" eaLnBrk="1" hangingPunct="1">
              <a:buFont typeface="Arial" panose="020B0604020202020204" pitchFamily="34" charset="0"/>
              <a:buNone/>
              <a:defRPr sz="1200">
                <a:solidFill>
                  <a:srgbClr val="D9D4C7"/>
                </a:solidFill>
              </a:defRPr>
            </a:lvl1pPr>
          </a:lstStyle>
          <a:p>
            <a:pPr>
              <a:defRPr/>
            </a:pPr>
            <a:fld id="{FBD3D0EF-8E42-4882-98CC-A8F76A6F5E8F}"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988" r:id="rId1"/>
    <p:sldLayoutId id="2147483989" r:id="rId2"/>
    <p:sldLayoutId id="2147483990" r:id="rId3"/>
    <p:sldLayoutId id="2147483991" r:id="rId4"/>
    <p:sldLayoutId id="2147483992" r:id="rId5"/>
    <p:sldLayoutId id="2147483993" r:id="rId6"/>
    <p:sldLayoutId id="2147483994" r:id="rId7"/>
    <p:sldLayoutId id="2147483995" r:id="rId8"/>
    <p:sldLayoutId id="2147483996" r:id="rId9"/>
    <p:sldLayoutId id="2147483997" r:id="rId10"/>
    <p:sldLayoutId id="2147483998"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Snip and Round Single Corner Rectangle 13">
            <a:extLst>
              <a:ext uri="{FF2B5EF4-FFF2-40B4-BE49-F238E27FC236}">
                <a16:creationId xmlns:a16="http://schemas.microsoft.com/office/drawing/2014/main" id="{63A4B62D-A716-B48D-CC53-6B8822EFF93E}"/>
              </a:ext>
            </a:extLst>
          </p:cNvPr>
          <p:cNvSpPr>
            <a:spLocks noChangeArrowheads="1"/>
          </p:cNvSpPr>
          <p:nvPr/>
        </p:nvSpPr>
        <p:spPr bwMode="auto">
          <a:xfrm rot="420000" flipV="1">
            <a:off x="3165475" y="1108075"/>
            <a:ext cx="5257800" cy="4114800"/>
          </a:xfrm>
          <a:custGeom>
            <a:avLst/>
            <a:gdLst>
              <a:gd name="T0" fmla="*/ 5257800 w 5257800"/>
              <a:gd name="T1" fmla="*/ 2057400 h 4114800"/>
              <a:gd name="T2" fmla="*/ 2628900 w 5257800"/>
              <a:gd name="T3" fmla="*/ 4114800 h 4114800"/>
              <a:gd name="T4" fmla="*/ 0 w 5257800"/>
              <a:gd name="T5" fmla="*/ 2057400 h 4114800"/>
              <a:gd name="T6" fmla="*/ 2628900 w 5257800"/>
              <a:gd name="T7" fmla="*/ 0 h 4114800"/>
              <a:gd name="T8" fmla="*/ 0 60000 65536"/>
              <a:gd name="T9" fmla="*/ 5898240 60000 65536"/>
              <a:gd name="T10" fmla="*/ 11796480 60000 65536"/>
              <a:gd name="T11" fmla="*/ 17694720 60000 65536"/>
              <a:gd name="T12" fmla="*/ 0 w 5257800"/>
              <a:gd name="T13" fmla="*/ 0 h 4114800"/>
              <a:gd name="T14" fmla="*/ 5182785 w 5257800"/>
              <a:gd name="T15" fmla="*/ 4114800 h 4114800"/>
            </a:gdLst>
            <a:ahLst/>
            <a:cxnLst>
              <a:cxn ang="T8">
                <a:pos x="T0" y="T1"/>
              </a:cxn>
              <a:cxn ang="T9">
                <a:pos x="T2" y="T3"/>
              </a:cxn>
              <a:cxn ang="T10">
                <a:pos x="T4" y="T5"/>
              </a:cxn>
              <a:cxn ang="T11">
                <a:pos x="T6" y="T7"/>
              </a:cxn>
            </a:cxnLst>
            <a:rect l="T12" t="T13" r="T14" b="T15"/>
            <a:pathLst>
              <a:path w="5257800" h="4114800">
                <a:moveTo>
                  <a:pt x="0" y="0"/>
                </a:moveTo>
                <a:lnTo>
                  <a:pt x="5107774" y="0"/>
                </a:lnTo>
                <a:lnTo>
                  <a:pt x="5257800" y="150026"/>
                </a:lnTo>
                <a:lnTo>
                  <a:pt x="5257800" y="4114800"/>
                </a:lnTo>
                <a:lnTo>
                  <a:pt x="0" y="4114800"/>
                </a:lnTo>
                <a:lnTo>
                  <a:pt x="0" y="0"/>
                </a:lnTo>
                <a:close/>
              </a:path>
            </a:pathLst>
          </a:custGeom>
          <a:solidFill>
            <a:srgbClr val="FFFFFF"/>
          </a:solidFill>
          <a:ln w="3175" cap="rnd" cmpd="sng">
            <a:solidFill>
              <a:srgbClr val="C0C0C0"/>
            </a:solidFill>
            <a:miter lim="800000"/>
            <a:headEnd/>
            <a:tailEnd/>
          </a:ln>
          <a:effectLst>
            <a:outerShdw dist="38500" dir="7500041" sx="98500" sy="100079" kx="99984" algn="tl" rotWithShape="0">
              <a:srgbClr val="000000">
                <a:alpha val="25000"/>
              </a:srgbClr>
            </a:outerShdw>
          </a:effec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lgn="ctr" eaLnBrk="1" hangingPunct="1">
              <a:buFont typeface="Arial" panose="020B0604020202020204" pitchFamily="34" charset="0"/>
              <a:buNone/>
              <a:defRPr/>
            </a:pPr>
            <a:endParaRPr lang="en-US">
              <a:solidFill>
                <a:srgbClr val="FFFFFF"/>
              </a:solidFill>
              <a:latin typeface="Constantia" panose="02030602050306030303" pitchFamily="18" charset="0"/>
            </a:endParaRPr>
          </a:p>
        </p:txBody>
      </p:sp>
      <p:sp>
        <p:nvSpPr>
          <p:cNvPr id="5123" name="Right Triangle 14">
            <a:extLst>
              <a:ext uri="{FF2B5EF4-FFF2-40B4-BE49-F238E27FC236}">
                <a16:creationId xmlns:a16="http://schemas.microsoft.com/office/drawing/2014/main" id="{4B680869-1A4B-71B2-32F6-C3E13F2D25FB}"/>
              </a:ext>
            </a:extLst>
          </p:cNvPr>
          <p:cNvSpPr>
            <a:spLocks noChangeArrowheads="1"/>
          </p:cNvSpPr>
          <p:nvPr/>
        </p:nvSpPr>
        <p:spPr bwMode="auto">
          <a:xfrm rot="420000" flipV="1">
            <a:off x="8004175" y="5359400"/>
            <a:ext cx="155575" cy="155575"/>
          </a:xfrm>
          <a:prstGeom prst="rtTriangle">
            <a:avLst/>
          </a:prstGeom>
          <a:solidFill>
            <a:srgbClr val="FFFFFF"/>
          </a:solidFill>
          <a:ln w="12700" cmpd="sng">
            <a:solidFill>
              <a:srgbClr val="FFFFFF"/>
            </a:solidFill>
            <a:miter lim="800000"/>
            <a:headEnd/>
            <a:tailEnd/>
          </a:ln>
          <a:effectLst>
            <a:outerShdw dist="6350" dir="12899787" algn="ctr" rotWithShape="0">
              <a:srgbClr val="000000">
                <a:alpha val="45999"/>
              </a:srgbClr>
            </a:outerShdw>
          </a:effec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lgn="ctr" eaLnBrk="1" hangingPunct="1">
              <a:buFont typeface="Arial" panose="020B0604020202020204" pitchFamily="34" charset="0"/>
              <a:buNone/>
              <a:defRPr/>
            </a:pPr>
            <a:endParaRPr lang="sr-Latn-CS" altLang="en-US">
              <a:solidFill>
                <a:srgbClr val="FFFFFF"/>
              </a:solidFill>
              <a:latin typeface="Constantia" panose="02030602050306030303" pitchFamily="18" charset="0"/>
            </a:endParaRPr>
          </a:p>
        </p:txBody>
      </p:sp>
      <p:sp>
        <p:nvSpPr>
          <p:cNvPr id="5124" name="Freeform 15">
            <a:extLst>
              <a:ext uri="{FF2B5EF4-FFF2-40B4-BE49-F238E27FC236}">
                <a16:creationId xmlns:a16="http://schemas.microsoft.com/office/drawing/2014/main" id="{07BC1123-F397-F825-E3AB-1A41570243E0}"/>
              </a:ext>
            </a:extLst>
          </p:cNvPr>
          <p:cNvSpPr>
            <a:spLocks noChangeArrowheads="1"/>
          </p:cNvSpPr>
          <p:nvPr/>
        </p:nvSpPr>
        <p:spPr bwMode="auto">
          <a:xfrm flipV="1">
            <a:off x="-7938" y="5816600"/>
            <a:ext cx="9161463" cy="1041400"/>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7C121E">
                  <a:alpha val="45000"/>
                </a:srgbClr>
              </a:gs>
              <a:gs pos="100000">
                <a:srgbClr val="005588">
                  <a:alpha val="54999"/>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sp>
        <p:nvSpPr>
          <p:cNvPr id="5125" name="Freeform 16">
            <a:extLst>
              <a:ext uri="{FF2B5EF4-FFF2-40B4-BE49-F238E27FC236}">
                <a16:creationId xmlns:a16="http://schemas.microsoft.com/office/drawing/2014/main" id="{81914F01-A5E8-E133-3EAE-81949FE93537}"/>
              </a:ext>
            </a:extLst>
          </p:cNvPr>
          <p:cNvSpPr>
            <a:spLocks noChangeArrowheads="1"/>
          </p:cNvSpPr>
          <p:nvPr/>
        </p:nvSpPr>
        <p:spPr bwMode="auto">
          <a:xfrm flipV="1">
            <a:off x="4381500" y="6219825"/>
            <a:ext cx="4762500" cy="638175"/>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64164">
                  <a:alpha val="29999"/>
                </a:srgbClr>
              </a:gs>
              <a:gs pos="80000">
                <a:srgbClr val="A00E1E">
                  <a:alpha val="42000"/>
                </a:srgbClr>
              </a:gs>
              <a:gs pos="100000">
                <a:srgbClr val="A00E1E">
                  <a:alpha val="45000"/>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sp>
        <p:nvSpPr>
          <p:cNvPr id="5128" name="Title Placeholder 8">
            <a:extLst>
              <a:ext uri="{FF2B5EF4-FFF2-40B4-BE49-F238E27FC236}">
                <a16:creationId xmlns:a16="http://schemas.microsoft.com/office/drawing/2014/main" id="{2EAF744B-EB86-FDF0-8E94-BAE54E134343}"/>
              </a:ext>
            </a:extLst>
          </p:cNvPr>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5129" name="Text Placeholder 29">
            <a:extLst>
              <a:ext uri="{FF2B5EF4-FFF2-40B4-BE49-F238E27FC236}">
                <a16:creationId xmlns:a16="http://schemas.microsoft.com/office/drawing/2014/main" id="{B986D54C-E44E-7A8B-6BF2-1C523C33EA8B}"/>
              </a:ext>
            </a:extLst>
          </p:cNvPr>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 name="Date Placeholder 4">
            <a:extLst>
              <a:ext uri="{FF2B5EF4-FFF2-40B4-BE49-F238E27FC236}">
                <a16:creationId xmlns:a16="http://schemas.microsoft.com/office/drawing/2014/main" id="{E3947515-7657-A2BA-7191-3B07B116CFBD}"/>
              </a:ext>
            </a:extLst>
          </p:cNvPr>
          <p:cNvSpPr>
            <a:spLocks noGrp="1" noChangeArrowheads="1"/>
          </p:cNvSpPr>
          <p:nvPr>
            <p:ph type="dt" sz="half" idx="2"/>
          </p:nvPr>
        </p:nvSpPr>
        <p:spPr bwMode="auto">
          <a:xfrm>
            <a:off x="457200" y="6356350"/>
            <a:ext cx="2133600" cy="365125"/>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2F2F2F"/>
                </a:solidFill>
              </a:defRPr>
            </a:lvl1pPr>
          </a:lstStyle>
          <a:p>
            <a:pPr>
              <a:defRPr/>
            </a:pPr>
            <a:endParaRPr lang="sr-Latn-CS" altLang="en-US"/>
          </a:p>
        </p:txBody>
      </p:sp>
      <p:sp>
        <p:nvSpPr>
          <p:cNvPr id="3" name="Footer Placeholder 5">
            <a:extLst>
              <a:ext uri="{FF2B5EF4-FFF2-40B4-BE49-F238E27FC236}">
                <a16:creationId xmlns:a16="http://schemas.microsoft.com/office/drawing/2014/main" id="{3DEDE4B4-2DC2-25F2-825D-1A90886E6BA0}"/>
              </a:ext>
            </a:extLst>
          </p:cNvPr>
          <p:cNvSpPr>
            <a:spLocks noGrp="1" noChangeArrowheads="1"/>
          </p:cNvSpPr>
          <p:nvPr>
            <p:ph type="ftr" sz="quarter" idx="3"/>
          </p:nvPr>
        </p:nvSpPr>
        <p:spPr bwMode="auto">
          <a:xfrm>
            <a:off x="2667000" y="6356350"/>
            <a:ext cx="3352800" cy="365125"/>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2F2F2F"/>
                </a:solidFill>
              </a:defRPr>
            </a:lvl1pPr>
          </a:lstStyle>
          <a:p>
            <a:pPr>
              <a:defRPr/>
            </a:pPr>
            <a:endParaRPr lang="sr-Latn-CS" altLang="en-US"/>
          </a:p>
        </p:txBody>
      </p:sp>
      <p:sp>
        <p:nvSpPr>
          <p:cNvPr id="5130" name="Slide Number Placeholder 6">
            <a:extLst>
              <a:ext uri="{FF2B5EF4-FFF2-40B4-BE49-F238E27FC236}">
                <a16:creationId xmlns:a16="http://schemas.microsoft.com/office/drawing/2014/main" id="{6899C0EA-E809-ABC2-7C75-4F07862AFD23}"/>
              </a:ext>
            </a:extLst>
          </p:cNvPr>
          <p:cNvSpPr>
            <a:spLocks noGrp="1" noChangeArrowheads="1"/>
          </p:cNvSpPr>
          <p:nvPr>
            <p:ph type="sldNum" sz="quarter" idx="4"/>
          </p:nvPr>
        </p:nvSpPr>
        <p:spPr bwMode="auto">
          <a:xfrm>
            <a:off x="8077200" y="6356350"/>
            <a:ext cx="609600" cy="365125"/>
          </a:xfrm>
          <a:prstGeom prst="rect">
            <a:avLst/>
          </a:prstGeom>
          <a:noFill/>
          <a:ln>
            <a:noFill/>
          </a:ln>
        </p:spPr>
        <p:txBody>
          <a:bodyPr vert="horz" wrap="square" lIns="0" tIns="0" rIns="0" bIns="0" numCol="1" anchor="b" anchorCtr="0" compatLnSpc="1">
            <a:prstTxWarp prst="textNoShape">
              <a:avLst/>
            </a:prstTxWarp>
          </a:bodyPr>
          <a:lstStyle>
            <a:lvl1pPr algn="r" eaLnBrk="1" hangingPunct="1">
              <a:buFont typeface="Arial" panose="020B0604020202020204" pitchFamily="34" charset="0"/>
              <a:buNone/>
              <a:defRPr sz="1200">
                <a:solidFill>
                  <a:srgbClr val="2F2F2F"/>
                </a:solidFill>
              </a:defRPr>
            </a:lvl1pPr>
          </a:lstStyle>
          <a:p>
            <a:pPr>
              <a:defRPr/>
            </a:pPr>
            <a:fld id="{595A9072-EC93-48E0-BAF5-304763E8517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Freeform 6">
            <a:extLst>
              <a:ext uri="{FF2B5EF4-FFF2-40B4-BE49-F238E27FC236}">
                <a16:creationId xmlns:a16="http://schemas.microsoft.com/office/drawing/2014/main" id="{CA7A41C3-4CB2-6489-557C-76440CDC04BB}"/>
              </a:ext>
            </a:extLst>
          </p:cNvPr>
          <p:cNvSpPr>
            <a:spLocks noChangeArrowheads="1"/>
          </p:cNvSpPr>
          <p:nvPr/>
        </p:nvSpPr>
        <p:spPr bwMode="auto">
          <a:xfrm>
            <a:off x="-7938" y="-6350"/>
            <a:ext cx="9161463" cy="1039813"/>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7C121E">
                  <a:alpha val="45000"/>
                </a:srgbClr>
              </a:gs>
              <a:gs pos="100000">
                <a:srgbClr val="005588">
                  <a:alpha val="54999"/>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sp>
        <p:nvSpPr>
          <p:cNvPr id="6147" name="Freeform 7">
            <a:extLst>
              <a:ext uri="{FF2B5EF4-FFF2-40B4-BE49-F238E27FC236}">
                <a16:creationId xmlns:a16="http://schemas.microsoft.com/office/drawing/2014/main" id="{EB860875-14BB-865D-7AF2-5999CA37646F}"/>
              </a:ext>
            </a:extLst>
          </p:cNvPr>
          <p:cNvSpPr>
            <a:spLocks noChangeArrowheads="1"/>
          </p:cNvSpPr>
          <p:nvPr/>
        </p:nvSpPr>
        <p:spPr bwMode="auto">
          <a:xfrm>
            <a:off x="4381500" y="-6350"/>
            <a:ext cx="4762500" cy="636588"/>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64164">
                  <a:alpha val="29999"/>
                </a:srgbClr>
              </a:gs>
              <a:gs pos="80000">
                <a:srgbClr val="A00E1E">
                  <a:alpha val="42000"/>
                </a:srgbClr>
              </a:gs>
              <a:gs pos="100000">
                <a:srgbClr val="A00E1E">
                  <a:alpha val="45000"/>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grpSp>
        <p:nvGrpSpPr>
          <p:cNvPr id="6150" name="Group 1">
            <a:extLst>
              <a:ext uri="{FF2B5EF4-FFF2-40B4-BE49-F238E27FC236}">
                <a16:creationId xmlns:a16="http://schemas.microsoft.com/office/drawing/2014/main" id="{758BB38C-1B4F-343F-3F1C-B1744AD647B0}"/>
              </a:ext>
            </a:extLst>
          </p:cNvPr>
          <p:cNvGrpSpPr>
            <a:grpSpLocks/>
          </p:cNvGrpSpPr>
          <p:nvPr/>
        </p:nvGrpSpPr>
        <p:grpSpPr bwMode="auto">
          <a:xfrm>
            <a:off x="-17463" y="203200"/>
            <a:ext cx="9178926" cy="647700"/>
            <a:chOff x="0" y="0"/>
            <a:chExt cx="9180548" cy="649224"/>
          </a:xfrm>
        </p:grpSpPr>
        <p:grpSp>
          <p:nvGrpSpPr>
            <p:cNvPr id="6156" name="Freeform 11">
              <a:extLst>
                <a:ext uri="{FF2B5EF4-FFF2-40B4-BE49-F238E27FC236}">
                  <a16:creationId xmlns:a16="http://schemas.microsoft.com/office/drawing/2014/main" id="{04C4374C-7048-BB82-233E-2A37900B02D7}"/>
                </a:ext>
              </a:extLst>
            </p:cNvPr>
            <p:cNvGrpSpPr>
              <a:grpSpLocks/>
            </p:cNvGrpSpPr>
            <p:nvPr/>
          </p:nvGrpSpPr>
          <p:grpSpPr bwMode="auto">
            <a:xfrm>
              <a:off x="12954" y="-228119"/>
              <a:ext cx="9137939" cy="1050979"/>
              <a:chOff x="0" y="0"/>
              <a:chExt cx="9137904" cy="1048512"/>
            </a:xfrm>
          </p:grpSpPr>
          <p:pic>
            <p:nvPicPr>
              <p:cNvPr id="6160" name="Freeform 11">
                <a:extLst>
                  <a:ext uri="{FF2B5EF4-FFF2-40B4-BE49-F238E27FC236}">
                    <a16:creationId xmlns:a16="http://schemas.microsoft.com/office/drawing/2014/main" id="{BA2E4315-B973-83B5-13C7-E9607AE78963}"/>
                  </a:ext>
                </a:extLst>
              </p:cNvPr>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37904" cy="10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7">
                <a:extLst>
                  <a:ext uri="{FF2B5EF4-FFF2-40B4-BE49-F238E27FC236}">
                    <a16:creationId xmlns:a16="http://schemas.microsoft.com/office/drawing/2014/main" id="{FC6F9BFA-031F-562C-5C52-82C6ABD8E210}"/>
                  </a:ext>
                </a:extLst>
              </p:cNvPr>
              <p:cNvSpPr txBox="1">
                <a:spLocks noChangeArrowheads="1"/>
              </p:cNvSpPr>
              <p:nvPr/>
            </p:nvSpPr>
            <p:spPr bwMode="auto">
              <a:xfrm rot="21435692">
                <a:off x="-24068" y="446659"/>
                <a:ext cx="0" cy="0"/>
              </a:xfrm>
              <a:prstGeom prst="rect">
                <a:avLst/>
              </a:prstGeom>
              <a:no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buFont typeface="Arial" panose="020B0604020202020204" pitchFamily="34" charset="0"/>
                  <a:buNone/>
                  <a:defRPr/>
                </a:pPr>
                <a:endParaRPr lang="sr-Latn-CS" altLang="en-US"/>
              </a:p>
            </p:txBody>
          </p:sp>
        </p:grpSp>
        <p:grpSp>
          <p:nvGrpSpPr>
            <p:cNvPr id="3" name="Freeform 12">
              <a:extLst>
                <a:ext uri="{FF2B5EF4-FFF2-40B4-BE49-F238E27FC236}">
                  <a16:creationId xmlns:a16="http://schemas.microsoft.com/office/drawing/2014/main" id="{5CDF7454-28D6-A8A4-25EF-AD13E2A5BE14}"/>
                </a:ext>
              </a:extLst>
            </p:cNvPr>
            <p:cNvGrpSpPr>
              <a:grpSpLocks/>
            </p:cNvGrpSpPr>
            <p:nvPr/>
          </p:nvGrpSpPr>
          <p:grpSpPr bwMode="auto">
            <a:xfrm>
              <a:off x="12954" y="-154795"/>
              <a:ext cx="9156227" cy="910441"/>
              <a:chOff x="0" y="0"/>
              <a:chExt cx="9156192" cy="908304"/>
            </a:xfrm>
          </p:grpSpPr>
          <p:pic>
            <p:nvPicPr>
              <p:cNvPr id="4" name="Freeform 12">
                <a:extLst>
                  <a:ext uri="{FF2B5EF4-FFF2-40B4-BE49-F238E27FC236}">
                    <a16:creationId xmlns:a16="http://schemas.microsoft.com/office/drawing/2014/main" id="{64D4147A-A894-D2A7-4AE6-72A73CB474A8}"/>
                  </a:ext>
                </a:extLst>
              </p:cNvPr>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9156192" cy="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4" name="Text Box 10">
                <a:extLst>
                  <a:ext uri="{FF2B5EF4-FFF2-40B4-BE49-F238E27FC236}">
                    <a16:creationId xmlns:a16="http://schemas.microsoft.com/office/drawing/2014/main" id="{0E33A00E-0301-9349-F81F-B7D412A597B8}"/>
                  </a:ext>
                </a:extLst>
              </p:cNvPr>
              <p:cNvSpPr txBox="1">
                <a:spLocks noChangeArrowheads="1"/>
              </p:cNvSpPr>
              <p:nvPr/>
            </p:nvSpPr>
            <p:spPr bwMode="auto">
              <a:xfrm rot="21435692">
                <a:off x="-16130" y="448120"/>
                <a:ext cx="0" cy="0"/>
              </a:xfrm>
              <a:prstGeom prst="rect">
                <a:avLst/>
              </a:prstGeom>
              <a:no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buFont typeface="Arial" panose="020B0604020202020204" pitchFamily="34" charset="0"/>
                  <a:buNone/>
                  <a:defRPr/>
                </a:pPr>
                <a:endParaRPr lang="sr-Latn-CS" altLang="en-US"/>
              </a:p>
            </p:txBody>
          </p:sp>
        </p:grpSp>
      </p:grpSp>
      <p:sp>
        <p:nvSpPr>
          <p:cNvPr id="6151" name="Title Placeholder 8">
            <a:extLst>
              <a:ext uri="{FF2B5EF4-FFF2-40B4-BE49-F238E27FC236}">
                <a16:creationId xmlns:a16="http://schemas.microsoft.com/office/drawing/2014/main" id="{9F28816D-7E39-BFC5-A062-5789EE25C9D8}"/>
              </a:ext>
            </a:extLst>
          </p:cNvPr>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6152" name="Text Placeholder 29">
            <a:extLst>
              <a:ext uri="{FF2B5EF4-FFF2-40B4-BE49-F238E27FC236}">
                <a16:creationId xmlns:a16="http://schemas.microsoft.com/office/drawing/2014/main" id="{D7B733DF-E82C-933E-652A-DA97677DEF34}"/>
              </a:ext>
            </a:extLst>
          </p:cNvPr>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157" name="Date Placeholder 4">
            <a:extLst>
              <a:ext uri="{FF2B5EF4-FFF2-40B4-BE49-F238E27FC236}">
                <a16:creationId xmlns:a16="http://schemas.microsoft.com/office/drawing/2014/main" id="{3AD6791A-8DC3-3462-84BC-61E7FC1D3A07}"/>
              </a:ext>
            </a:extLst>
          </p:cNvPr>
          <p:cNvSpPr>
            <a:spLocks noGrp="1" noChangeArrowheads="1"/>
          </p:cNvSpPr>
          <p:nvPr>
            <p:ph type="dt" sz="half" idx="2"/>
          </p:nvPr>
        </p:nvSpPr>
        <p:spPr bwMode="auto">
          <a:xfrm>
            <a:off x="685800" y="6248400"/>
            <a:ext cx="1905000" cy="457200"/>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2F2F2F"/>
                </a:solidFill>
              </a:defRPr>
            </a:lvl1pPr>
          </a:lstStyle>
          <a:p>
            <a:pPr>
              <a:defRPr/>
            </a:pPr>
            <a:endParaRPr lang="en-GB" altLang="en-US"/>
          </a:p>
        </p:txBody>
      </p:sp>
      <p:sp>
        <p:nvSpPr>
          <p:cNvPr id="6158" name="Footer Placeholder 5">
            <a:extLst>
              <a:ext uri="{FF2B5EF4-FFF2-40B4-BE49-F238E27FC236}">
                <a16:creationId xmlns:a16="http://schemas.microsoft.com/office/drawing/2014/main" id="{7A73AE33-AAAE-C035-9C1E-8D0763DC94DD}"/>
              </a:ext>
            </a:extLst>
          </p:cNvPr>
          <p:cNvSpPr>
            <a:spLocks noGrp="1" noChangeArrowheads="1"/>
          </p:cNvSpPr>
          <p:nvPr>
            <p:ph type="ftr" sz="quarter" idx="3"/>
          </p:nvPr>
        </p:nvSpPr>
        <p:spPr bwMode="auto">
          <a:xfrm>
            <a:off x="3124200" y="6248400"/>
            <a:ext cx="2895600" cy="457200"/>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2F2F2F"/>
                </a:solidFill>
              </a:defRPr>
            </a:lvl1pPr>
          </a:lstStyle>
          <a:p>
            <a:pPr>
              <a:defRPr/>
            </a:pPr>
            <a:endParaRPr lang="en-GB" altLang="en-US"/>
          </a:p>
        </p:txBody>
      </p:sp>
      <p:sp>
        <p:nvSpPr>
          <p:cNvPr id="6159" name="Slide Number Placeholder 6">
            <a:extLst>
              <a:ext uri="{FF2B5EF4-FFF2-40B4-BE49-F238E27FC236}">
                <a16:creationId xmlns:a16="http://schemas.microsoft.com/office/drawing/2014/main" id="{7EDE9ED2-E9CF-33C6-9F5F-CE46C078CB78}"/>
              </a:ext>
            </a:extLst>
          </p:cNvPr>
          <p:cNvSpPr>
            <a:spLocks noGrp="1" noChangeArrowheads="1"/>
          </p:cNvSpPr>
          <p:nvPr>
            <p:ph type="sldNum" sz="quarter" idx="4"/>
          </p:nvPr>
        </p:nvSpPr>
        <p:spPr bwMode="auto">
          <a:xfrm>
            <a:off x="6553200" y="6248400"/>
            <a:ext cx="1905000" cy="457200"/>
          </a:xfrm>
          <a:prstGeom prst="rect">
            <a:avLst/>
          </a:prstGeom>
          <a:noFill/>
          <a:ln>
            <a:noFill/>
          </a:ln>
        </p:spPr>
        <p:txBody>
          <a:bodyPr vert="horz" wrap="square" lIns="0" tIns="0" rIns="0" bIns="0" numCol="1" anchor="b" anchorCtr="0" compatLnSpc="1">
            <a:prstTxWarp prst="textNoShape">
              <a:avLst/>
            </a:prstTxWarp>
          </a:bodyPr>
          <a:lstStyle>
            <a:lvl1pPr algn="r" eaLnBrk="1" hangingPunct="1">
              <a:buFont typeface="Arial" panose="020B0604020202020204" pitchFamily="34" charset="0"/>
              <a:buNone/>
              <a:defRPr sz="1200">
                <a:solidFill>
                  <a:srgbClr val="2F2F2F"/>
                </a:solidFill>
              </a:defRPr>
            </a:lvl1pPr>
          </a:lstStyle>
          <a:p>
            <a:pPr>
              <a:defRPr/>
            </a:pPr>
            <a:fld id="{5842726C-FB5E-424B-89A5-8C8ED58DEBA9}"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4010" r:id="rId1"/>
    <p:sldLayoutId id="2147484011" r:id="rId2"/>
    <p:sldLayoutId id="2147484012" r:id="rId3"/>
    <p:sldLayoutId id="2147484013" r:id="rId4"/>
    <p:sldLayoutId id="2147484014" r:id="rId5"/>
    <p:sldLayoutId id="2147484015" r:id="rId6"/>
    <p:sldLayoutId id="2147484016" r:id="rId7"/>
    <p:sldLayoutId id="2147484017" r:id="rId8"/>
    <p:sldLayoutId id="2147484018" r:id="rId9"/>
    <p:sldLayoutId id="2147484019" r:id="rId10"/>
    <p:sldLayoutId id="2147484020"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7170" name="Snip and Round Single Corner Rectangle 13">
            <a:extLst>
              <a:ext uri="{FF2B5EF4-FFF2-40B4-BE49-F238E27FC236}">
                <a16:creationId xmlns:a16="http://schemas.microsoft.com/office/drawing/2014/main" id="{0DCB94C5-7D4C-1FC8-FA50-69B2D335AA0B}"/>
              </a:ext>
            </a:extLst>
          </p:cNvPr>
          <p:cNvSpPr>
            <a:spLocks noChangeArrowheads="1"/>
          </p:cNvSpPr>
          <p:nvPr/>
        </p:nvSpPr>
        <p:spPr bwMode="auto">
          <a:xfrm rot="420000" flipV="1">
            <a:off x="3165475" y="1108075"/>
            <a:ext cx="5257800" cy="4114800"/>
          </a:xfrm>
          <a:custGeom>
            <a:avLst/>
            <a:gdLst>
              <a:gd name="T0" fmla="*/ 5257800 w 5257800"/>
              <a:gd name="T1" fmla="*/ 2057400 h 4114800"/>
              <a:gd name="T2" fmla="*/ 2628900 w 5257800"/>
              <a:gd name="T3" fmla="*/ 4114800 h 4114800"/>
              <a:gd name="T4" fmla="*/ 0 w 5257800"/>
              <a:gd name="T5" fmla="*/ 2057400 h 4114800"/>
              <a:gd name="T6" fmla="*/ 2628900 w 5257800"/>
              <a:gd name="T7" fmla="*/ 0 h 4114800"/>
              <a:gd name="T8" fmla="*/ 0 60000 65536"/>
              <a:gd name="T9" fmla="*/ 5898240 60000 65536"/>
              <a:gd name="T10" fmla="*/ 11796480 60000 65536"/>
              <a:gd name="T11" fmla="*/ 17694720 60000 65536"/>
              <a:gd name="T12" fmla="*/ 0 w 5257800"/>
              <a:gd name="T13" fmla="*/ 0 h 4114800"/>
              <a:gd name="T14" fmla="*/ 5182785 w 5257800"/>
              <a:gd name="T15" fmla="*/ 4114800 h 4114800"/>
            </a:gdLst>
            <a:ahLst/>
            <a:cxnLst>
              <a:cxn ang="T8">
                <a:pos x="T0" y="T1"/>
              </a:cxn>
              <a:cxn ang="T9">
                <a:pos x="T2" y="T3"/>
              </a:cxn>
              <a:cxn ang="T10">
                <a:pos x="T4" y="T5"/>
              </a:cxn>
              <a:cxn ang="T11">
                <a:pos x="T6" y="T7"/>
              </a:cxn>
            </a:cxnLst>
            <a:rect l="T12" t="T13" r="T14" b="T15"/>
            <a:pathLst>
              <a:path w="5257800" h="4114800">
                <a:moveTo>
                  <a:pt x="0" y="0"/>
                </a:moveTo>
                <a:lnTo>
                  <a:pt x="5107774" y="0"/>
                </a:lnTo>
                <a:lnTo>
                  <a:pt x="5257800" y="150026"/>
                </a:lnTo>
                <a:lnTo>
                  <a:pt x="5257800" y="4114800"/>
                </a:lnTo>
                <a:lnTo>
                  <a:pt x="0" y="4114800"/>
                </a:lnTo>
                <a:lnTo>
                  <a:pt x="0" y="0"/>
                </a:lnTo>
                <a:close/>
              </a:path>
            </a:pathLst>
          </a:custGeom>
          <a:solidFill>
            <a:srgbClr val="FFFFFF"/>
          </a:solidFill>
          <a:ln w="3175" cap="rnd" cmpd="sng">
            <a:solidFill>
              <a:srgbClr val="C0C0C0"/>
            </a:solidFill>
            <a:miter lim="800000"/>
            <a:headEnd/>
            <a:tailEnd/>
          </a:ln>
          <a:effectLst>
            <a:outerShdw dist="38500" dir="7500041" sx="98500" sy="100079" kx="99984" algn="tl" rotWithShape="0">
              <a:srgbClr val="000000">
                <a:alpha val="25000"/>
              </a:srgbClr>
            </a:outerShdw>
          </a:effec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lgn="ctr" eaLnBrk="1" hangingPunct="1">
              <a:buFont typeface="Arial" panose="020B0604020202020204" pitchFamily="34" charset="0"/>
              <a:buNone/>
              <a:defRPr/>
            </a:pPr>
            <a:endParaRPr lang="en-US">
              <a:solidFill>
                <a:srgbClr val="FFFFFF"/>
              </a:solidFill>
              <a:latin typeface="Constantia" panose="02030602050306030303" pitchFamily="18" charset="0"/>
            </a:endParaRPr>
          </a:p>
        </p:txBody>
      </p:sp>
      <p:sp>
        <p:nvSpPr>
          <p:cNvPr id="7171" name="Right Triangle 14">
            <a:extLst>
              <a:ext uri="{FF2B5EF4-FFF2-40B4-BE49-F238E27FC236}">
                <a16:creationId xmlns:a16="http://schemas.microsoft.com/office/drawing/2014/main" id="{478EED9F-AA5B-0F42-9164-AA89503024B9}"/>
              </a:ext>
            </a:extLst>
          </p:cNvPr>
          <p:cNvSpPr>
            <a:spLocks noChangeArrowheads="1"/>
          </p:cNvSpPr>
          <p:nvPr/>
        </p:nvSpPr>
        <p:spPr bwMode="auto">
          <a:xfrm rot="420000" flipV="1">
            <a:off x="8004175" y="5359400"/>
            <a:ext cx="155575" cy="155575"/>
          </a:xfrm>
          <a:prstGeom prst="rtTriangle">
            <a:avLst/>
          </a:prstGeom>
          <a:solidFill>
            <a:srgbClr val="FFFFFF"/>
          </a:solidFill>
          <a:ln w="12700" cmpd="sng">
            <a:solidFill>
              <a:srgbClr val="FFFFFF"/>
            </a:solidFill>
            <a:miter lim="800000"/>
            <a:headEnd/>
            <a:tailEnd/>
          </a:ln>
          <a:effectLst>
            <a:outerShdw dist="6350" dir="12899787" algn="ctr" rotWithShape="0">
              <a:srgbClr val="000000">
                <a:alpha val="45999"/>
              </a:srgbClr>
            </a:outerShdw>
          </a:effec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lgn="ctr" eaLnBrk="1" hangingPunct="1">
              <a:buFont typeface="Arial" panose="020B0604020202020204" pitchFamily="34" charset="0"/>
              <a:buNone/>
              <a:defRPr/>
            </a:pPr>
            <a:endParaRPr lang="sr-Latn-CS" altLang="en-US">
              <a:solidFill>
                <a:srgbClr val="FFFFFF"/>
              </a:solidFill>
              <a:latin typeface="Constantia" panose="02030602050306030303" pitchFamily="18" charset="0"/>
            </a:endParaRPr>
          </a:p>
        </p:txBody>
      </p:sp>
      <p:sp>
        <p:nvSpPr>
          <p:cNvPr id="7172" name="Freeform 15">
            <a:extLst>
              <a:ext uri="{FF2B5EF4-FFF2-40B4-BE49-F238E27FC236}">
                <a16:creationId xmlns:a16="http://schemas.microsoft.com/office/drawing/2014/main" id="{40B1117D-B8FA-DFBD-1F38-5C8124676FBE}"/>
              </a:ext>
            </a:extLst>
          </p:cNvPr>
          <p:cNvSpPr>
            <a:spLocks noChangeArrowheads="1"/>
          </p:cNvSpPr>
          <p:nvPr/>
        </p:nvSpPr>
        <p:spPr bwMode="auto">
          <a:xfrm flipV="1">
            <a:off x="-7938" y="5816600"/>
            <a:ext cx="9161463" cy="1041400"/>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7C121E">
                  <a:alpha val="45000"/>
                </a:srgbClr>
              </a:gs>
              <a:gs pos="100000">
                <a:srgbClr val="005588">
                  <a:alpha val="54999"/>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sp>
        <p:nvSpPr>
          <p:cNvPr id="7173" name="Freeform 16">
            <a:extLst>
              <a:ext uri="{FF2B5EF4-FFF2-40B4-BE49-F238E27FC236}">
                <a16:creationId xmlns:a16="http://schemas.microsoft.com/office/drawing/2014/main" id="{91C9320A-54D5-3C8F-47CE-DC7F82317384}"/>
              </a:ext>
            </a:extLst>
          </p:cNvPr>
          <p:cNvSpPr>
            <a:spLocks noChangeArrowheads="1"/>
          </p:cNvSpPr>
          <p:nvPr/>
        </p:nvSpPr>
        <p:spPr bwMode="auto">
          <a:xfrm flipV="1">
            <a:off x="4381500" y="6219825"/>
            <a:ext cx="4762500" cy="638175"/>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64164">
                  <a:alpha val="29999"/>
                </a:srgbClr>
              </a:gs>
              <a:gs pos="80000">
                <a:srgbClr val="A00E1E">
                  <a:alpha val="42000"/>
                </a:srgbClr>
              </a:gs>
              <a:gs pos="100000">
                <a:srgbClr val="A00E1E">
                  <a:alpha val="45000"/>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sp>
        <p:nvSpPr>
          <p:cNvPr id="7176" name="Title Placeholder 8">
            <a:extLst>
              <a:ext uri="{FF2B5EF4-FFF2-40B4-BE49-F238E27FC236}">
                <a16:creationId xmlns:a16="http://schemas.microsoft.com/office/drawing/2014/main" id="{9AEA0C9A-BB83-D731-61EC-5D51F32BB9B2}"/>
              </a:ext>
            </a:extLst>
          </p:cNvPr>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7177" name="Text Placeholder 29">
            <a:extLst>
              <a:ext uri="{FF2B5EF4-FFF2-40B4-BE49-F238E27FC236}">
                <a16:creationId xmlns:a16="http://schemas.microsoft.com/office/drawing/2014/main" id="{0380D926-043E-10A3-B807-1438226FB34E}"/>
              </a:ext>
            </a:extLst>
          </p:cNvPr>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 name="Date Placeholder 4">
            <a:extLst>
              <a:ext uri="{FF2B5EF4-FFF2-40B4-BE49-F238E27FC236}">
                <a16:creationId xmlns:a16="http://schemas.microsoft.com/office/drawing/2014/main" id="{0096B61D-FD2A-A114-DB1B-A3378AFBBCC0}"/>
              </a:ext>
            </a:extLst>
          </p:cNvPr>
          <p:cNvSpPr>
            <a:spLocks noGrp="1" noChangeArrowheads="1"/>
          </p:cNvSpPr>
          <p:nvPr>
            <p:ph type="dt" sz="half" idx="2"/>
          </p:nvPr>
        </p:nvSpPr>
        <p:spPr bwMode="auto">
          <a:xfrm>
            <a:off x="457200" y="6356350"/>
            <a:ext cx="2133600" cy="365125"/>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2F2F2F"/>
                </a:solidFill>
              </a:defRPr>
            </a:lvl1pPr>
          </a:lstStyle>
          <a:p>
            <a:pPr>
              <a:defRPr/>
            </a:pPr>
            <a:endParaRPr lang="sr-Latn-CS" altLang="en-US"/>
          </a:p>
        </p:txBody>
      </p:sp>
      <p:sp>
        <p:nvSpPr>
          <p:cNvPr id="3" name="Footer Placeholder 5">
            <a:extLst>
              <a:ext uri="{FF2B5EF4-FFF2-40B4-BE49-F238E27FC236}">
                <a16:creationId xmlns:a16="http://schemas.microsoft.com/office/drawing/2014/main" id="{275C597D-2AD6-7668-1BDF-B88CFF9BF69B}"/>
              </a:ext>
            </a:extLst>
          </p:cNvPr>
          <p:cNvSpPr>
            <a:spLocks noGrp="1" noChangeArrowheads="1"/>
          </p:cNvSpPr>
          <p:nvPr>
            <p:ph type="ftr" sz="quarter" idx="3"/>
          </p:nvPr>
        </p:nvSpPr>
        <p:spPr bwMode="auto">
          <a:xfrm>
            <a:off x="2667000" y="6356350"/>
            <a:ext cx="3352800" cy="365125"/>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2F2F2F"/>
                </a:solidFill>
              </a:defRPr>
            </a:lvl1pPr>
          </a:lstStyle>
          <a:p>
            <a:pPr>
              <a:defRPr/>
            </a:pPr>
            <a:endParaRPr lang="sr-Latn-CS" altLang="en-US"/>
          </a:p>
        </p:txBody>
      </p:sp>
      <p:sp>
        <p:nvSpPr>
          <p:cNvPr id="7178" name="Slide Number Placeholder 6">
            <a:extLst>
              <a:ext uri="{FF2B5EF4-FFF2-40B4-BE49-F238E27FC236}">
                <a16:creationId xmlns:a16="http://schemas.microsoft.com/office/drawing/2014/main" id="{C81FCB52-C5D0-F961-147E-794EFEA85FAD}"/>
              </a:ext>
            </a:extLst>
          </p:cNvPr>
          <p:cNvSpPr>
            <a:spLocks noGrp="1" noChangeArrowheads="1"/>
          </p:cNvSpPr>
          <p:nvPr>
            <p:ph type="sldNum" sz="quarter" idx="4"/>
          </p:nvPr>
        </p:nvSpPr>
        <p:spPr bwMode="auto">
          <a:xfrm>
            <a:off x="8077200" y="6356350"/>
            <a:ext cx="609600" cy="365125"/>
          </a:xfrm>
          <a:prstGeom prst="rect">
            <a:avLst/>
          </a:prstGeom>
          <a:noFill/>
          <a:ln>
            <a:noFill/>
          </a:ln>
        </p:spPr>
        <p:txBody>
          <a:bodyPr vert="horz" wrap="square" lIns="0" tIns="0" rIns="0" bIns="0" numCol="1" anchor="b" anchorCtr="0" compatLnSpc="1">
            <a:prstTxWarp prst="textNoShape">
              <a:avLst/>
            </a:prstTxWarp>
          </a:bodyPr>
          <a:lstStyle>
            <a:lvl1pPr algn="r" eaLnBrk="1" hangingPunct="1">
              <a:buFont typeface="Arial" panose="020B0604020202020204" pitchFamily="34" charset="0"/>
              <a:buNone/>
              <a:defRPr sz="1200">
                <a:solidFill>
                  <a:srgbClr val="2F2F2F"/>
                </a:solidFill>
              </a:defRPr>
            </a:lvl1pPr>
          </a:lstStyle>
          <a:p>
            <a:pPr>
              <a:defRPr/>
            </a:pPr>
            <a:fld id="{04167F74-6377-4803-9AF4-C73F5091D1B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Freeform 6">
            <a:extLst>
              <a:ext uri="{FF2B5EF4-FFF2-40B4-BE49-F238E27FC236}">
                <a16:creationId xmlns:a16="http://schemas.microsoft.com/office/drawing/2014/main" id="{CE6FBECF-ADAB-A28F-D259-AD5C2E9C6BEA}"/>
              </a:ext>
            </a:extLst>
          </p:cNvPr>
          <p:cNvSpPr>
            <a:spLocks noChangeArrowheads="1"/>
          </p:cNvSpPr>
          <p:nvPr/>
        </p:nvSpPr>
        <p:spPr bwMode="auto">
          <a:xfrm>
            <a:off x="-7938" y="-6350"/>
            <a:ext cx="9161463" cy="1039813"/>
          </a:xfrm>
          <a:custGeom>
            <a:avLst/>
            <a:gdLst>
              <a:gd name="T0" fmla="*/ 6 w 5772"/>
              <a:gd name="T1" fmla="*/ 2 h 656"/>
              <a:gd name="T2" fmla="*/ 2542 w 5772"/>
              <a:gd name="T3" fmla="*/ 0 h 656"/>
              <a:gd name="T4" fmla="*/ 4374 w 5772"/>
              <a:gd name="T5" fmla="*/ 367 h 656"/>
              <a:gd name="T6" fmla="*/ 5766 w 5772"/>
              <a:gd name="T7" fmla="*/ 55 h 656"/>
              <a:gd name="T8" fmla="*/ 5772 w 5772"/>
              <a:gd name="T9" fmla="*/ 213 h 656"/>
              <a:gd name="T10" fmla="*/ 4302 w 5772"/>
              <a:gd name="T11" fmla="*/ 439 h 656"/>
              <a:gd name="T12" fmla="*/ 1488 w 5772"/>
              <a:gd name="T13" fmla="*/ 201 h 656"/>
              <a:gd name="T14" fmla="*/ 0 w 5772"/>
              <a:gd name="T15" fmla="*/ 656 h 656"/>
              <a:gd name="T16" fmla="*/ 6 w 5772"/>
              <a:gd name="T17" fmla="*/ 2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7C121E">
                  <a:alpha val="45000"/>
                </a:srgbClr>
              </a:gs>
              <a:gs pos="100000">
                <a:srgbClr val="005588">
                  <a:alpha val="54999"/>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sp>
        <p:nvSpPr>
          <p:cNvPr id="8195" name="Freeform 7">
            <a:extLst>
              <a:ext uri="{FF2B5EF4-FFF2-40B4-BE49-F238E27FC236}">
                <a16:creationId xmlns:a16="http://schemas.microsoft.com/office/drawing/2014/main" id="{1AF9F865-AAEA-10F7-4489-0A8763C9B75D}"/>
              </a:ext>
            </a:extLst>
          </p:cNvPr>
          <p:cNvSpPr>
            <a:spLocks noChangeArrowheads="1"/>
          </p:cNvSpPr>
          <p:nvPr/>
        </p:nvSpPr>
        <p:spPr bwMode="auto">
          <a:xfrm>
            <a:off x="4381500" y="-6350"/>
            <a:ext cx="4762500" cy="636588"/>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64164">
                  <a:alpha val="29999"/>
                </a:srgbClr>
              </a:gs>
              <a:gs pos="80000">
                <a:srgbClr val="A00E1E">
                  <a:alpha val="42000"/>
                </a:srgbClr>
              </a:gs>
              <a:gs pos="100000">
                <a:srgbClr val="A00E1E">
                  <a:alpha val="45000"/>
                </a:srgbClr>
              </a:gs>
            </a:gsLst>
            <a:lin ang="5400000" scaled="1"/>
          </a:grad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eaLnBrk="1" hangingPunct="1">
              <a:buFont typeface="Arial" panose="020B0604020202020204" pitchFamily="34" charset="0"/>
              <a:buNone/>
              <a:defRPr/>
            </a:pPr>
            <a:endParaRPr lang="en-US">
              <a:latin typeface="Constantia" panose="02030602050306030303" pitchFamily="18" charset="0"/>
            </a:endParaRPr>
          </a:p>
        </p:txBody>
      </p:sp>
      <p:grpSp>
        <p:nvGrpSpPr>
          <p:cNvPr id="8198" name="Group 1">
            <a:extLst>
              <a:ext uri="{FF2B5EF4-FFF2-40B4-BE49-F238E27FC236}">
                <a16:creationId xmlns:a16="http://schemas.microsoft.com/office/drawing/2014/main" id="{6D950F55-1722-A9BD-BDA6-1239A8594E19}"/>
              </a:ext>
            </a:extLst>
          </p:cNvPr>
          <p:cNvGrpSpPr>
            <a:grpSpLocks/>
          </p:cNvGrpSpPr>
          <p:nvPr/>
        </p:nvGrpSpPr>
        <p:grpSpPr bwMode="auto">
          <a:xfrm>
            <a:off x="-17463" y="203200"/>
            <a:ext cx="9178926" cy="647700"/>
            <a:chOff x="0" y="0"/>
            <a:chExt cx="9180548" cy="649224"/>
          </a:xfrm>
        </p:grpSpPr>
        <p:grpSp>
          <p:nvGrpSpPr>
            <p:cNvPr id="8204" name="Freeform 11">
              <a:extLst>
                <a:ext uri="{FF2B5EF4-FFF2-40B4-BE49-F238E27FC236}">
                  <a16:creationId xmlns:a16="http://schemas.microsoft.com/office/drawing/2014/main" id="{C095E91D-07AF-D9E8-85D8-9E2357C081EF}"/>
                </a:ext>
              </a:extLst>
            </p:cNvPr>
            <p:cNvGrpSpPr>
              <a:grpSpLocks/>
            </p:cNvGrpSpPr>
            <p:nvPr/>
          </p:nvGrpSpPr>
          <p:grpSpPr bwMode="auto">
            <a:xfrm>
              <a:off x="12954" y="-228119"/>
              <a:ext cx="9137939" cy="1050979"/>
              <a:chOff x="0" y="0"/>
              <a:chExt cx="9137904" cy="1048512"/>
            </a:xfrm>
          </p:grpSpPr>
          <p:pic>
            <p:nvPicPr>
              <p:cNvPr id="8208" name="Freeform 11">
                <a:extLst>
                  <a:ext uri="{FF2B5EF4-FFF2-40B4-BE49-F238E27FC236}">
                    <a16:creationId xmlns:a16="http://schemas.microsoft.com/office/drawing/2014/main" id="{D19E6D7D-4737-2433-4884-A214CD4EE9B1}"/>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37904" cy="104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7">
                <a:extLst>
                  <a:ext uri="{FF2B5EF4-FFF2-40B4-BE49-F238E27FC236}">
                    <a16:creationId xmlns:a16="http://schemas.microsoft.com/office/drawing/2014/main" id="{AFE8BC08-C910-395E-33DA-79F7B5E8DE2E}"/>
                  </a:ext>
                </a:extLst>
              </p:cNvPr>
              <p:cNvSpPr txBox="1">
                <a:spLocks noChangeArrowheads="1"/>
              </p:cNvSpPr>
              <p:nvPr/>
            </p:nvSpPr>
            <p:spPr bwMode="auto">
              <a:xfrm rot="21435692">
                <a:off x="-24068" y="446659"/>
                <a:ext cx="0" cy="0"/>
              </a:xfrm>
              <a:prstGeom prst="rect">
                <a:avLst/>
              </a:prstGeom>
              <a:no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buFont typeface="Arial" panose="020B0604020202020204" pitchFamily="34" charset="0"/>
                  <a:buNone/>
                  <a:defRPr/>
                </a:pPr>
                <a:endParaRPr lang="sr-Latn-CS" altLang="en-US"/>
              </a:p>
            </p:txBody>
          </p:sp>
        </p:grpSp>
        <p:grpSp>
          <p:nvGrpSpPr>
            <p:cNvPr id="3" name="Freeform 12">
              <a:extLst>
                <a:ext uri="{FF2B5EF4-FFF2-40B4-BE49-F238E27FC236}">
                  <a16:creationId xmlns:a16="http://schemas.microsoft.com/office/drawing/2014/main" id="{6FA627E9-45B3-E5E3-816D-CD3EF6A3A58E}"/>
                </a:ext>
              </a:extLst>
            </p:cNvPr>
            <p:cNvGrpSpPr>
              <a:grpSpLocks/>
            </p:cNvGrpSpPr>
            <p:nvPr/>
          </p:nvGrpSpPr>
          <p:grpSpPr bwMode="auto">
            <a:xfrm>
              <a:off x="12954" y="-154795"/>
              <a:ext cx="9156227" cy="910441"/>
              <a:chOff x="0" y="0"/>
              <a:chExt cx="9156192" cy="908304"/>
            </a:xfrm>
          </p:grpSpPr>
          <p:pic>
            <p:nvPicPr>
              <p:cNvPr id="4" name="Freeform 12">
                <a:extLst>
                  <a:ext uri="{FF2B5EF4-FFF2-40B4-BE49-F238E27FC236}">
                    <a16:creationId xmlns:a16="http://schemas.microsoft.com/office/drawing/2014/main" id="{EC6A4583-4C74-B191-24D0-602F4B036E74}"/>
                  </a:ext>
                </a:extLst>
              </p:cNvPr>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56192" cy="908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 name="Text Box 10">
                <a:extLst>
                  <a:ext uri="{FF2B5EF4-FFF2-40B4-BE49-F238E27FC236}">
                    <a16:creationId xmlns:a16="http://schemas.microsoft.com/office/drawing/2014/main" id="{B9024E39-885E-7C2C-EE1B-45A32FFE95F0}"/>
                  </a:ext>
                </a:extLst>
              </p:cNvPr>
              <p:cNvSpPr txBox="1">
                <a:spLocks noChangeArrowheads="1"/>
              </p:cNvSpPr>
              <p:nvPr/>
            </p:nvSpPr>
            <p:spPr bwMode="auto">
              <a:xfrm rot="21435692">
                <a:off x="-16130" y="448120"/>
                <a:ext cx="0" cy="0"/>
              </a:xfrm>
              <a:prstGeom prst="rect">
                <a:avLst/>
              </a:prstGeom>
              <a:no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buFont typeface="Arial" panose="020B0604020202020204" pitchFamily="34" charset="0"/>
                  <a:buNone/>
                  <a:defRPr/>
                </a:pPr>
                <a:endParaRPr lang="sr-Latn-CS" altLang="en-US"/>
              </a:p>
            </p:txBody>
          </p:sp>
        </p:grpSp>
      </p:grpSp>
      <p:sp>
        <p:nvSpPr>
          <p:cNvPr id="8199" name="Title Placeholder 8">
            <a:extLst>
              <a:ext uri="{FF2B5EF4-FFF2-40B4-BE49-F238E27FC236}">
                <a16:creationId xmlns:a16="http://schemas.microsoft.com/office/drawing/2014/main" id="{A5182169-C762-9D53-70E8-5F12970AB608}"/>
              </a:ext>
            </a:extLst>
          </p:cNvPr>
          <p:cNvSpPr>
            <a:spLocks noGrp="1" noChangeArrowheads="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altLang="en-US"/>
              <a:t>Click to edit Master title style</a:t>
            </a:r>
          </a:p>
        </p:txBody>
      </p:sp>
      <p:sp>
        <p:nvSpPr>
          <p:cNvPr id="8200" name="Text Placeholder 29">
            <a:extLst>
              <a:ext uri="{FF2B5EF4-FFF2-40B4-BE49-F238E27FC236}">
                <a16:creationId xmlns:a16="http://schemas.microsoft.com/office/drawing/2014/main" id="{6BC7151C-6F0A-50B9-E0D3-C96F7AFA1EA1}"/>
              </a:ext>
            </a:extLst>
          </p:cNvPr>
          <p:cNvSpPr>
            <a:spLocks noGrp="1" noChangeArrowheads="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8205" name="Date Placeholder 4">
            <a:extLst>
              <a:ext uri="{FF2B5EF4-FFF2-40B4-BE49-F238E27FC236}">
                <a16:creationId xmlns:a16="http://schemas.microsoft.com/office/drawing/2014/main" id="{F694F309-75B3-1BA8-9484-1922C598A6CD}"/>
              </a:ext>
            </a:extLst>
          </p:cNvPr>
          <p:cNvSpPr>
            <a:spLocks noGrp="1" noChangeArrowheads="1"/>
          </p:cNvSpPr>
          <p:nvPr>
            <p:ph type="dt" sz="half" idx="2"/>
          </p:nvPr>
        </p:nvSpPr>
        <p:spPr bwMode="auto">
          <a:xfrm>
            <a:off x="685800" y="6248400"/>
            <a:ext cx="1905000" cy="457200"/>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2F2F2F"/>
                </a:solidFill>
              </a:defRPr>
            </a:lvl1pPr>
          </a:lstStyle>
          <a:p>
            <a:pPr>
              <a:defRPr/>
            </a:pPr>
            <a:endParaRPr lang="en-GB" altLang="en-US"/>
          </a:p>
        </p:txBody>
      </p:sp>
      <p:sp>
        <p:nvSpPr>
          <p:cNvPr id="8206" name="Footer Placeholder 5">
            <a:extLst>
              <a:ext uri="{FF2B5EF4-FFF2-40B4-BE49-F238E27FC236}">
                <a16:creationId xmlns:a16="http://schemas.microsoft.com/office/drawing/2014/main" id="{B2686FF5-E196-E1BE-DF60-6C62E08FBAAF}"/>
              </a:ext>
            </a:extLst>
          </p:cNvPr>
          <p:cNvSpPr>
            <a:spLocks noGrp="1" noChangeArrowheads="1"/>
          </p:cNvSpPr>
          <p:nvPr>
            <p:ph type="ftr" sz="quarter" idx="3"/>
          </p:nvPr>
        </p:nvSpPr>
        <p:spPr bwMode="auto">
          <a:xfrm>
            <a:off x="3124200" y="6248400"/>
            <a:ext cx="2895600" cy="457200"/>
          </a:xfrm>
          <a:prstGeom prst="rect">
            <a:avLst/>
          </a:prstGeom>
          <a:noFill/>
          <a:ln>
            <a:noFill/>
          </a:ln>
        </p:spPr>
        <p:txBody>
          <a:bodyPr vert="horz" wrap="square" lIns="0" tIns="0" rIns="0" bIns="0" numCol="1" anchor="b" anchorCtr="0" compatLnSpc="1">
            <a:prstTxWarp prst="textNoShape">
              <a:avLst/>
            </a:prstTxWarp>
          </a:bodyPr>
          <a:lstStyle>
            <a:lvl1pPr eaLnBrk="1" hangingPunct="1">
              <a:buFont typeface="Arial" panose="020B0604020202020204" pitchFamily="34" charset="0"/>
              <a:buNone/>
              <a:defRPr sz="1200">
                <a:solidFill>
                  <a:srgbClr val="2F2F2F"/>
                </a:solidFill>
              </a:defRPr>
            </a:lvl1pPr>
          </a:lstStyle>
          <a:p>
            <a:pPr>
              <a:defRPr/>
            </a:pPr>
            <a:endParaRPr lang="en-GB" altLang="en-US"/>
          </a:p>
        </p:txBody>
      </p:sp>
      <p:sp>
        <p:nvSpPr>
          <p:cNvPr id="8207" name="Slide Number Placeholder 6">
            <a:extLst>
              <a:ext uri="{FF2B5EF4-FFF2-40B4-BE49-F238E27FC236}">
                <a16:creationId xmlns:a16="http://schemas.microsoft.com/office/drawing/2014/main" id="{4970D851-90BF-BBEF-3AE4-E0BFBD46C9AC}"/>
              </a:ext>
            </a:extLst>
          </p:cNvPr>
          <p:cNvSpPr>
            <a:spLocks noGrp="1" noChangeArrowheads="1"/>
          </p:cNvSpPr>
          <p:nvPr>
            <p:ph type="sldNum" sz="quarter" idx="4"/>
          </p:nvPr>
        </p:nvSpPr>
        <p:spPr bwMode="auto">
          <a:xfrm>
            <a:off x="6553200" y="6248400"/>
            <a:ext cx="1905000" cy="457200"/>
          </a:xfrm>
          <a:prstGeom prst="rect">
            <a:avLst/>
          </a:prstGeom>
          <a:noFill/>
          <a:ln>
            <a:noFill/>
          </a:ln>
        </p:spPr>
        <p:txBody>
          <a:bodyPr vert="horz" wrap="square" lIns="0" tIns="0" rIns="0" bIns="0" numCol="1" anchor="b" anchorCtr="0" compatLnSpc="1">
            <a:prstTxWarp prst="textNoShape">
              <a:avLst/>
            </a:prstTxWarp>
          </a:bodyPr>
          <a:lstStyle>
            <a:lvl1pPr algn="r" eaLnBrk="1" hangingPunct="1">
              <a:buFont typeface="Arial" panose="020B0604020202020204" pitchFamily="34" charset="0"/>
              <a:buNone/>
              <a:defRPr sz="1200">
                <a:solidFill>
                  <a:srgbClr val="2F2F2F"/>
                </a:solidFill>
              </a:defRPr>
            </a:lvl1pPr>
          </a:lstStyle>
          <a:p>
            <a:pPr>
              <a:defRPr/>
            </a:pPr>
            <a:fld id="{C8477B08-F1E9-4720-A8E9-EF50296E43E2}"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4032" r:id="rId1"/>
    <p:sldLayoutId id="2147484033" r:id="rId2"/>
    <p:sldLayoutId id="2147484034" r:id="rId3"/>
    <p:sldLayoutId id="2147484035" r:id="rId4"/>
    <p:sldLayoutId id="2147484036" r:id="rId5"/>
    <p:sldLayoutId id="2147484037" r:id="rId6"/>
    <p:sldLayoutId id="2147484038" r:id="rId7"/>
    <p:sldLayoutId id="2147484039" r:id="rId8"/>
    <p:sldLayoutId id="2147484040" r:id="rId9"/>
    <p:sldLayoutId id="2147484041" r:id="rId10"/>
    <p:sldLayoutId id="2147484042"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10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50.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hyperlink" Target="https://www.kenhub.com/en/library/anatomy/the-quadriceps-femoris-muscle" TargetMode="Externa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7.xml"/><Relationship Id="rId4" Type="http://schemas.openxmlformats.org/officeDocument/2006/relationships/image" Target="../media/image72.jpeg"/></Relationships>
</file>

<file path=ppt/slides/_rels/slide9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 descr="Picture1.jpg">
            <a:extLst>
              <a:ext uri="{FF2B5EF4-FFF2-40B4-BE49-F238E27FC236}">
                <a16:creationId xmlns:a16="http://schemas.microsoft.com/office/drawing/2014/main" id="{8580A6CF-A3A2-82F5-760C-4545B436BD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descr="41MrY763qg7uvqf56AkaBqTIo1_500.jpg">
            <a:extLst>
              <a:ext uri="{FF2B5EF4-FFF2-40B4-BE49-F238E27FC236}">
                <a16:creationId xmlns:a16="http://schemas.microsoft.com/office/drawing/2014/main" id="{BAF83225-2326-DF63-1331-4D94203AF3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7005" r="51625" b="15964"/>
          <a:stretch>
            <a:fillRect/>
          </a:stretch>
        </p:blipFill>
        <p:spPr bwMode="auto">
          <a:xfrm>
            <a:off x="1500188" y="3143250"/>
            <a:ext cx="3071812" cy="307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descr="41MrY763qg7uvqf56AkaBqTIo1_500.jpg">
            <a:extLst>
              <a:ext uri="{FF2B5EF4-FFF2-40B4-BE49-F238E27FC236}">
                <a16:creationId xmlns:a16="http://schemas.microsoft.com/office/drawing/2014/main" id="{7EB35760-6D4F-6809-FF61-A97185585A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1750" t="7005" b="15964"/>
          <a:stretch>
            <a:fillRect/>
          </a:stretch>
        </p:blipFill>
        <p:spPr bwMode="auto">
          <a:xfrm>
            <a:off x="4786313" y="3143250"/>
            <a:ext cx="3063875" cy="307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TextBox 5">
            <a:extLst>
              <a:ext uri="{FF2B5EF4-FFF2-40B4-BE49-F238E27FC236}">
                <a16:creationId xmlns:a16="http://schemas.microsoft.com/office/drawing/2014/main" id="{BC93888F-1202-F7C5-AAFC-55DC07559353}"/>
              </a:ext>
            </a:extLst>
          </p:cNvPr>
          <p:cNvSpPr txBox="1">
            <a:spLocks noChangeArrowheads="1"/>
          </p:cNvSpPr>
          <p:nvPr/>
        </p:nvSpPr>
        <p:spPr bwMode="auto">
          <a:xfrm>
            <a:off x="3357563" y="3214688"/>
            <a:ext cx="1181100" cy="369887"/>
          </a:xfrm>
          <a:prstGeom prst="rect">
            <a:avLst/>
          </a:prstGeom>
          <a:solidFill>
            <a:srgbClr val="771F28"/>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b="1">
                <a:solidFill>
                  <a:schemeClr val="bg1"/>
                </a:solidFill>
              </a:rPr>
              <a:t>Neuron</a:t>
            </a:r>
            <a:endParaRPr lang="sr-Latn-CS" altLang="en-US" b="1">
              <a:solidFill>
                <a:schemeClr val="bg1"/>
              </a:solidFill>
            </a:endParaRPr>
          </a:p>
        </p:txBody>
      </p:sp>
      <p:sp>
        <p:nvSpPr>
          <p:cNvPr id="10246" name="TextBox 6">
            <a:extLst>
              <a:ext uri="{FF2B5EF4-FFF2-40B4-BE49-F238E27FC236}">
                <a16:creationId xmlns:a16="http://schemas.microsoft.com/office/drawing/2014/main" id="{536963C3-081A-D00D-9135-6AF4EDD7C9BA}"/>
              </a:ext>
            </a:extLst>
          </p:cNvPr>
          <p:cNvSpPr txBox="1">
            <a:spLocks noChangeArrowheads="1"/>
          </p:cNvSpPr>
          <p:nvPr/>
        </p:nvSpPr>
        <p:spPr bwMode="auto">
          <a:xfrm>
            <a:off x="6286500" y="3214688"/>
            <a:ext cx="1538288" cy="369887"/>
          </a:xfrm>
          <a:prstGeom prst="rect">
            <a:avLst/>
          </a:prstGeom>
          <a:solidFill>
            <a:srgbClr val="48365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b="1">
                <a:solidFill>
                  <a:schemeClr val="bg1"/>
                </a:solidFill>
              </a:rPr>
              <a:t>Universe</a:t>
            </a:r>
            <a:endParaRPr lang="sr-Latn-CS" altLang="en-US" b="1">
              <a:solidFill>
                <a:schemeClr val="bg1"/>
              </a:solidFill>
            </a:endParaRPr>
          </a:p>
        </p:txBody>
      </p:sp>
      <p:sp>
        <p:nvSpPr>
          <p:cNvPr id="2" name="TextBox 1">
            <a:extLst>
              <a:ext uri="{FF2B5EF4-FFF2-40B4-BE49-F238E27FC236}">
                <a16:creationId xmlns:a16="http://schemas.microsoft.com/office/drawing/2014/main" id="{69D5D5EA-0D53-49B6-E982-D45BAB5DD511}"/>
              </a:ext>
            </a:extLst>
          </p:cNvPr>
          <p:cNvSpPr txBox="1"/>
          <p:nvPr/>
        </p:nvSpPr>
        <p:spPr>
          <a:xfrm>
            <a:off x="1221875" y="1547927"/>
            <a:ext cx="6607899" cy="92333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a:spAutoFit/>
          </a:bodyPr>
          <a:lstStyle/>
          <a:p>
            <a:pPr>
              <a:defRPr/>
            </a:pPr>
            <a:r>
              <a:rPr lang="en-GB" sz="5400" b="1" dirty="0">
                <a:ln w="22225">
                  <a:solidFill>
                    <a:schemeClr val="accent2"/>
                  </a:solidFill>
                  <a:prstDash val="solid"/>
                </a:ln>
                <a:solidFill>
                  <a:schemeClr val="accent2">
                    <a:lumMod val="40000"/>
                    <a:lumOff val="60000"/>
                  </a:schemeClr>
                </a:solidFill>
                <a:latin typeface="Constantia" panose="02030602050306030303" pitchFamily="18" charset="0"/>
              </a:rPr>
              <a:t>The nervous system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1-3 Dorsal view">
            <a:extLst>
              <a:ext uri="{FF2B5EF4-FFF2-40B4-BE49-F238E27FC236}">
                <a16:creationId xmlns:a16="http://schemas.microsoft.com/office/drawing/2014/main" id="{EF95EA1E-82E6-CEE1-A4DE-C45F226BE6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26" t="2222" r="48151" b="2222"/>
          <a:stretch>
            <a:fillRect/>
          </a:stretch>
        </p:blipFill>
        <p:spPr bwMode="auto">
          <a:xfrm>
            <a:off x="2195513" y="0"/>
            <a:ext cx="43862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Box 2">
            <a:extLst>
              <a:ext uri="{FF2B5EF4-FFF2-40B4-BE49-F238E27FC236}">
                <a16:creationId xmlns:a16="http://schemas.microsoft.com/office/drawing/2014/main" id="{E286679A-067D-6A68-E84C-B34EE14E0B9E}"/>
              </a:ext>
            </a:extLst>
          </p:cNvPr>
          <p:cNvSpPr txBox="1">
            <a:spLocks noChangeArrowheads="1"/>
          </p:cNvSpPr>
          <p:nvPr/>
        </p:nvSpPr>
        <p:spPr bwMode="auto">
          <a:xfrm>
            <a:off x="6643688" y="1714500"/>
            <a:ext cx="17414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b="1"/>
              <a:t>Spinal nerves</a:t>
            </a:r>
            <a:endParaRPr lang="sr-Latn-CS" altLang="en-US" b="1"/>
          </a:p>
        </p:txBody>
      </p:sp>
      <p:cxnSp>
        <p:nvCxnSpPr>
          <p:cNvPr id="20484" name="Straight Arrow Connector 4">
            <a:extLst>
              <a:ext uri="{FF2B5EF4-FFF2-40B4-BE49-F238E27FC236}">
                <a16:creationId xmlns:a16="http://schemas.microsoft.com/office/drawing/2014/main" id="{04BA54F3-8DFB-AB5B-39B0-9A43F7F4778D}"/>
              </a:ext>
            </a:extLst>
          </p:cNvPr>
          <p:cNvCxnSpPr>
            <a:cxnSpLocks noChangeShapeType="1"/>
          </p:cNvCxnSpPr>
          <p:nvPr/>
        </p:nvCxnSpPr>
        <p:spPr bwMode="auto">
          <a:xfrm rot="10800000" flipV="1">
            <a:off x="5643563" y="2000250"/>
            <a:ext cx="1714500" cy="1643063"/>
          </a:xfrm>
          <a:prstGeom prst="straightConnector1">
            <a:avLst/>
          </a:prstGeom>
          <a:noFill/>
          <a:ln w="222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0485" name="Straight Arrow Connector 8">
            <a:extLst>
              <a:ext uri="{FF2B5EF4-FFF2-40B4-BE49-F238E27FC236}">
                <a16:creationId xmlns:a16="http://schemas.microsoft.com/office/drawing/2014/main" id="{85318BDC-9FB1-A7D7-4084-308D79BEFD1B}"/>
              </a:ext>
            </a:extLst>
          </p:cNvPr>
          <p:cNvCxnSpPr>
            <a:cxnSpLocks noChangeShapeType="1"/>
          </p:cNvCxnSpPr>
          <p:nvPr/>
        </p:nvCxnSpPr>
        <p:spPr bwMode="auto">
          <a:xfrm rot="5400000">
            <a:off x="5041107" y="2674144"/>
            <a:ext cx="2857500" cy="1652587"/>
          </a:xfrm>
          <a:prstGeom prst="straightConnector1">
            <a:avLst/>
          </a:prstGeom>
          <a:noFill/>
          <a:ln w="2222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20486" name="Straight Arrow Connector 10">
            <a:extLst>
              <a:ext uri="{FF2B5EF4-FFF2-40B4-BE49-F238E27FC236}">
                <a16:creationId xmlns:a16="http://schemas.microsoft.com/office/drawing/2014/main" id="{E47ABBB3-F4C6-28E0-C866-F2FBBB38E2AB}"/>
              </a:ext>
            </a:extLst>
          </p:cNvPr>
          <p:cNvCxnSpPr>
            <a:cxnSpLocks noChangeShapeType="1"/>
          </p:cNvCxnSpPr>
          <p:nvPr/>
        </p:nvCxnSpPr>
        <p:spPr bwMode="auto">
          <a:xfrm rot="5400000">
            <a:off x="4398169" y="3174207"/>
            <a:ext cx="4071937" cy="1866900"/>
          </a:xfrm>
          <a:prstGeom prst="straightConnector1">
            <a:avLst/>
          </a:prstGeom>
          <a:noFill/>
          <a:ln w="22225">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6" name="Rectangle 3">
            <a:extLst>
              <a:ext uri="{FF2B5EF4-FFF2-40B4-BE49-F238E27FC236}">
                <a16:creationId xmlns:a16="http://schemas.microsoft.com/office/drawing/2014/main" id="{C36FD96F-5B1B-A432-B3BF-E1DF53BA79BD}"/>
              </a:ext>
            </a:extLst>
          </p:cNvPr>
          <p:cNvSpPr txBox="1">
            <a:spLocks noChangeArrowheads="1"/>
          </p:cNvSpPr>
          <p:nvPr/>
        </p:nvSpPr>
        <p:spPr bwMode="auto">
          <a:xfrm>
            <a:off x="0" y="800894"/>
            <a:ext cx="914400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20000"/>
              </a:spcBef>
              <a:buClr>
                <a:srgbClr val="0BD0D9"/>
              </a:buClr>
              <a:buSzPct val="95000"/>
              <a:buFont typeface="Wingdings 2" panose="05020102010507070707" pitchFamily="18" charset="2"/>
              <a:buChar char=""/>
            </a:pPr>
            <a:r>
              <a:rPr lang="en-GB" altLang="en-US" b="1" dirty="0">
                <a:latin typeface="Constantia" panose="02030602050306030303" pitchFamily="18" charset="0"/>
              </a:rPr>
              <a:t>Spinal </a:t>
            </a:r>
            <a:r>
              <a:rPr lang="en-GB" b="1" dirty="0">
                <a:latin typeface="+mn-lt"/>
              </a:rPr>
              <a:t>arachnoid mater </a:t>
            </a:r>
            <a:r>
              <a:rPr lang="en-GB" dirty="0">
                <a:latin typeface="+mn-lt"/>
              </a:rPr>
              <a:t>is a delicate, avascular membrane composed of fibrous and elastic tissue that lines the spinal dural sac and its dural root sheaths.</a:t>
            </a:r>
            <a:br>
              <a:rPr lang="en-GB" dirty="0">
                <a:latin typeface="+mn-lt"/>
              </a:rPr>
            </a:br>
            <a:r>
              <a:rPr lang="en-GB" dirty="0">
                <a:latin typeface="+mn-lt"/>
              </a:rPr>
              <a:t>Together with deeper located spinal pia matter, it encloses the CSF-filled </a:t>
            </a:r>
            <a:r>
              <a:rPr lang="en-GB" b="1" dirty="0">
                <a:latin typeface="+mn-lt"/>
              </a:rPr>
              <a:t>subarachnoid space (cavum </a:t>
            </a:r>
            <a:r>
              <a:rPr lang="en-GB" b="1" dirty="0" err="1">
                <a:latin typeface="+mn-lt"/>
              </a:rPr>
              <a:t>subarachnoidale</a:t>
            </a:r>
            <a:r>
              <a:rPr lang="en-GB" b="1" dirty="0">
                <a:latin typeface="+mn-lt"/>
              </a:rPr>
              <a:t>) </a:t>
            </a:r>
            <a:r>
              <a:rPr lang="en-GB" dirty="0">
                <a:latin typeface="+mn-lt"/>
              </a:rPr>
              <a:t>containing the spinal cord, spinal nerve roots, and spinal ganglia.</a:t>
            </a:r>
          </a:p>
          <a:p>
            <a:pPr eaLnBrk="1" hangingPunct="1">
              <a:spcBef>
                <a:spcPct val="20000"/>
              </a:spcBef>
              <a:buClr>
                <a:srgbClr val="0BD0D9"/>
              </a:buClr>
              <a:buSzPct val="95000"/>
              <a:buFont typeface="Wingdings 2" panose="05020102010507070707" pitchFamily="18" charset="2"/>
              <a:buChar char=""/>
            </a:pPr>
            <a:r>
              <a:rPr lang="en-GB" dirty="0">
                <a:latin typeface="+mn-lt"/>
              </a:rPr>
              <a:t>The spinal arachnoid is not attached to the spinal dura but is held against its inner surface by the pressure of the CSF. Their apposition is the dura–arachnoid interface; often erroneously referred to as the “subdural space.” No actual space occurs naturally at this site; Bleeding into this layer creates a pathological space at the dura–arachnoid junction in which a subdural hematoma is formed. In the cadaver, because of the absence of CSF, the spinal arachnoid falls away from the inner surface of the dura. </a:t>
            </a:r>
            <a:endParaRPr lang="sr-Latn-CS" altLang="en-US" dirty="0">
              <a:latin typeface="+mn-lt"/>
            </a:endParaRPr>
          </a:p>
        </p:txBody>
      </p:sp>
      <p:sp>
        <p:nvSpPr>
          <p:cNvPr id="98307" name="Title 1">
            <a:extLst>
              <a:ext uri="{FF2B5EF4-FFF2-40B4-BE49-F238E27FC236}">
                <a16:creationId xmlns:a16="http://schemas.microsoft.com/office/drawing/2014/main" id="{F7732B27-E97D-F4AC-8D75-C53404130DE6}"/>
              </a:ext>
            </a:extLst>
          </p:cNvPr>
          <p:cNvSpPr txBox="1">
            <a:spLocks noChangeArrowheads="1"/>
          </p:cNvSpPr>
          <p:nvPr/>
        </p:nvSpPr>
        <p:spPr bwMode="auto">
          <a:xfrm>
            <a:off x="571500" y="142875"/>
            <a:ext cx="77724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Spinal meninges (</a:t>
            </a:r>
            <a:r>
              <a:rPr lang="sr-Latn-CS" altLang="en-US" sz="2800" dirty="0" err="1">
                <a:solidFill>
                  <a:srgbClr val="14425D"/>
                </a:solidFill>
                <a:latin typeface="Constantia" panose="02030602050306030303" pitchFamily="18" charset="0"/>
              </a:rPr>
              <a:t>Meninges</a:t>
            </a:r>
            <a:r>
              <a:rPr lang="sr-Latn-CS" altLang="en-US" sz="2800" dirty="0">
                <a:solidFill>
                  <a:srgbClr val="14425D"/>
                </a:solidFill>
                <a:latin typeface="Constantia" panose="02030602050306030303" pitchFamily="18" charset="0"/>
              </a:rPr>
              <a:t> </a:t>
            </a:r>
            <a:r>
              <a:rPr lang="sr-Latn-CS" altLang="en-US" sz="2800" dirty="0" err="1">
                <a:solidFill>
                  <a:srgbClr val="14425D"/>
                </a:solidFill>
                <a:latin typeface="Constantia" panose="02030602050306030303" pitchFamily="18" charset="0"/>
              </a:rPr>
              <a:t>spinales</a:t>
            </a:r>
            <a:r>
              <a:rPr lang="en-GB" altLang="en-US" sz="2800" dirty="0">
                <a:solidFill>
                  <a:srgbClr val="14425D"/>
                </a:solidFill>
                <a:latin typeface="Constantia" panose="02030602050306030303" pitchFamily="18" charset="0"/>
              </a:rPr>
              <a:t>)</a:t>
            </a:r>
            <a:endParaRPr lang="en-US" altLang="en-US" sz="2800" dirty="0">
              <a:solidFill>
                <a:srgbClr val="14425D"/>
              </a:solidFill>
              <a:latin typeface="Constantia" panose="02030602050306030303" pitchFamily="18" charset="0"/>
            </a:endParaRPr>
          </a:p>
        </p:txBody>
      </p:sp>
      <p:pic>
        <p:nvPicPr>
          <p:cNvPr id="98308" name="Picture 2">
            <a:extLst>
              <a:ext uri="{FF2B5EF4-FFF2-40B4-BE49-F238E27FC236}">
                <a16:creationId xmlns:a16="http://schemas.microsoft.com/office/drawing/2014/main" id="{134CFACA-FB72-1909-2BF2-22315DBD66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3398" t="28125" r="32617" b="7187"/>
          <a:stretch>
            <a:fillRect/>
          </a:stretch>
        </p:blipFill>
        <p:spPr bwMode="auto">
          <a:xfrm>
            <a:off x="2843808" y="3901918"/>
            <a:ext cx="2466330" cy="293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6EF218A-49AD-7D71-A4A0-55015192DDB7}"/>
              </a:ext>
            </a:extLst>
          </p:cNvPr>
          <p:cNvPicPr>
            <a:picLocks noChangeAspect="1"/>
          </p:cNvPicPr>
          <p:nvPr/>
        </p:nvPicPr>
        <p:blipFill rotWithShape="1">
          <a:blip r:embed="rId4"/>
          <a:srcRect t="3722"/>
          <a:stretch/>
        </p:blipFill>
        <p:spPr>
          <a:xfrm>
            <a:off x="5555091" y="3923241"/>
            <a:ext cx="3528392" cy="2892114"/>
          </a:xfrm>
          <a:prstGeom prst="rect">
            <a:avLst/>
          </a:prstGeom>
        </p:spPr>
      </p:pic>
      <p:sp>
        <p:nvSpPr>
          <p:cNvPr id="5" name="TextBox 4">
            <a:extLst>
              <a:ext uri="{FF2B5EF4-FFF2-40B4-BE49-F238E27FC236}">
                <a16:creationId xmlns:a16="http://schemas.microsoft.com/office/drawing/2014/main" id="{9A7F4453-8A51-ACDB-426D-0D5D839A9937}"/>
              </a:ext>
            </a:extLst>
          </p:cNvPr>
          <p:cNvSpPr txBox="1"/>
          <p:nvPr/>
        </p:nvSpPr>
        <p:spPr>
          <a:xfrm>
            <a:off x="60517" y="4492134"/>
            <a:ext cx="3109115" cy="1754326"/>
          </a:xfrm>
          <a:prstGeom prst="rect">
            <a:avLst/>
          </a:prstGeom>
          <a:noFill/>
        </p:spPr>
        <p:txBody>
          <a:bodyPr wrap="square">
            <a:spAutoFit/>
          </a:bodyPr>
          <a:lstStyle/>
          <a:p>
            <a:r>
              <a:rPr lang="en-GB" dirty="0">
                <a:latin typeface="+mn-lt"/>
              </a:rPr>
              <a:t>Delicate strands of </a:t>
            </a:r>
            <a:br>
              <a:rPr lang="en-GB" dirty="0">
                <a:latin typeface="+mn-lt"/>
              </a:rPr>
            </a:br>
            <a:r>
              <a:rPr lang="en-GB" dirty="0">
                <a:latin typeface="+mn-lt"/>
              </a:rPr>
              <a:t>connective tissue – </a:t>
            </a:r>
            <a:br>
              <a:rPr lang="en-GB" dirty="0">
                <a:latin typeface="+mn-lt"/>
              </a:rPr>
            </a:br>
            <a:r>
              <a:rPr lang="en-GB" b="1" dirty="0">
                <a:latin typeface="+mn-lt"/>
              </a:rPr>
              <a:t>the arachnoid trabeculae</a:t>
            </a:r>
            <a:r>
              <a:rPr lang="en-GB" dirty="0">
                <a:latin typeface="+mn-lt"/>
              </a:rPr>
              <a:t>, </a:t>
            </a:r>
            <a:br>
              <a:rPr lang="en-GB" dirty="0">
                <a:latin typeface="+mn-lt"/>
              </a:rPr>
            </a:br>
            <a:r>
              <a:rPr lang="en-GB" dirty="0">
                <a:latin typeface="+mn-lt"/>
              </a:rPr>
              <a:t>span the subarachnoid space </a:t>
            </a:r>
            <a:br>
              <a:rPr lang="en-GB" dirty="0">
                <a:latin typeface="+mn-lt"/>
              </a:rPr>
            </a:br>
            <a:r>
              <a:rPr lang="en-GB" dirty="0">
                <a:latin typeface="+mn-lt"/>
              </a:rPr>
              <a:t>connecting the spinal </a:t>
            </a:r>
            <a:br>
              <a:rPr lang="en-GB" dirty="0">
                <a:latin typeface="+mn-lt"/>
              </a:rPr>
            </a:br>
            <a:r>
              <a:rPr lang="en-GB" dirty="0">
                <a:latin typeface="+mn-lt"/>
              </a:rPr>
              <a:t>arachnoid and pia.</a:t>
            </a:r>
          </a:p>
        </p:txBody>
      </p:sp>
    </p:spTree>
    <p:extLst>
      <p:ext uri="{BB962C8B-B14F-4D97-AF65-F5344CB8AC3E}">
        <p14:creationId xmlns:p14="http://schemas.microsoft.com/office/powerpoint/2010/main" val="164399864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F816197-24A4-080E-F812-BC4BAC62437A}"/>
              </a:ext>
            </a:extLst>
          </p:cNvPr>
          <p:cNvPicPr>
            <a:picLocks noChangeAspect="1"/>
          </p:cNvPicPr>
          <p:nvPr/>
        </p:nvPicPr>
        <p:blipFill>
          <a:blip r:embed="rId2"/>
          <a:stretch>
            <a:fillRect/>
          </a:stretch>
        </p:blipFill>
        <p:spPr>
          <a:xfrm>
            <a:off x="4847646" y="3068960"/>
            <a:ext cx="4263418" cy="3747963"/>
          </a:xfrm>
          <a:prstGeom prst="rect">
            <a:avLst/>
          </a:prstGeom>
        </p:spPr>
      </p:pic>
      <p:sp>
        <p:nvSpPr>
          <p:cNvPr id="99330" name="Rectangle 3">
            <a:extLst>
              <a:ext uri="{FF2B5EF4-FFF2-40B4-BE49-F238E27FC236}">
                <a16:creationId xmlns:a16="http://schemas.microsoft.com/office/drawing/2014/main" id="{171E3EC0-2A7C-7F0B-C418-05725D8607EC}"/>
              </a:ext>
            </a:extLst>
          </p:cNvPr>
          <p:cNvSpPr txBox="1">
            <a:spLocks noChangeArrowheads="1"/>
          </p:cNvSpPr>
          <p:nvPr/>
        </p:nvSpPr>
        <p:spPr bwMode="auto">
          <a:xfrm>
            <a:off x="0" y="836712"/>
            <a:ext cx="9144000" cy="578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20000"/>
              </a:spcBef>
              <a:buClr>
                <a:srgbClr val="0BD0D9"/>
              </a:buClr>
              <a:buSzPct val="95000"/>
              <a:buFont typeface="Wingdings 2" panose="05020102010507070707" pitchFamily="18" charset="2"/>
              <a:buChar char=""/>
            </a:pPr>
            <a:r>
              <a:rPr lang="en-GB" altLang="en-US" sz="1900" b="1" dirty="0">
                <a:latin typeface="Constantia" panose="02030602050306030303" pitchFamily="18" charset="0"/>
              </a:rPr>
              <a:t>Spinal pia mater </a:t>
            </a:r>
            <a:r>
              <a:rPr lang="sr-Latn-CS" altLang="en-US" sz="1900" b="1" dirty="0">
                <a:latin typeface="Constantia" panose="02030602050306030303" pitchFamily="18" charset="0"/>
              </a:rPr>
              <a:t>(</a:t>
            </a:r>
            <a:r>
              <a:rPr lang="sr-Latn-CS" altLang="en-US" sz="1900" b="1" dirty="0" err="1">
                <a:latin typeface="Constantia" panose="02030602050306030303" pitchFamily="18" charset="0"/>
              </a:rPr>
              <a:t>pia</a:t>
            </a:r>
            <a:r>
              <a:rPr lang="sr-Latn-CS" altLang="en-US" sz="1900" b="1" dirty="0">
                <a:latin typeface="Constantia" panose="02030602050306030303" pitchFamily="18" charset="0"/>
              </a:rPr>
              <a:t> mater </a:t>
            </a:r>
            <a:r>
              <a:rPr lang="sr-Latn-CS" altLang="en-US" sz="1900" b="1" dirty="0" err="1">
                <a:latin typeface="Constantia" panose="02030602050306030303" pitchFamily="18" charset="0"/>
              </a:rPr>
              <a:t>spinalis</a:t>
            </a:r>
            <a:r>
              <a:rPr lang="sr-Latn-CS" altLang="en-US" sz="1900" b="1" dirty="0">
                <a:latin typeface="Constantia" panose="02030602050306030303" pitchFamily="18" charset="0"/>
              </a:rPr>
              <a:t>) </a:t>
            </a:r>
            <a:r>
              <a:rPr lang="en-GB" sz="1900" dirty="0">
                <a:latin typeface="+mn-lt"/>
              </a:rPr>
              <a:t>the innermost covering membrane of the spinal cord, is thin and transparent and closely follows all the surface features of the spinal cord. The spinal pia also directly covers the roots of the spinal nerves and the spinal blood vessels. </a:t>
            </a:r>
          </a:p>
          <a:p>
            <a:pPr eaLnBrk="1" hangingPunct="1">
              <a:spcBef>
                <a:spcPct val="20000"/>
              </a:spcBef>
              <a:buClr>
                <a:srgbClr val="0BD0D9"/>
              </a:buClr>
              <a:buSzPct val="95000"/>
              <a:buFont typeface="Wingdings 2" panose="05020102010507070707" pitchFamily="18" charset="2"/>
              <a:buChar char=""/>
            </a:pPr>
            <a:r>
              <a:rPr lang="en-GB" sz="1900" dirty="0">
                <a:latin typeface="+mn-lt"/>
              </a:rPr>
              <a:t>Inferior to the conus medullaris, the spinal pia continues as the filum </a:t>
            </a:r>
            <a:r>
              <a:rPr lang="en-GB" sz="1900" dirty="0" err="1">
                <a:latin typeface="+mn-lt"/>
              </a:rPr>
              <a:t>terminale</a:t>
            </a:r>
            <a:endParaRPr lang="en-GB" sz="1900" dirty="0">
              <a:latin typeface="+mn-lt"/>
            </a:endParaRPr>
          </a:p>
          <a:p>
            <a:pPr eaLnBrk="1" hangingPunct="1">
              <a:spcBef>
                <a:spcPct val="20000"/>
              </a:spcBef>
              <a:buClr>
                <a:srgbClr val="0BD0D9"/>
              </a:buClr>
              <a:buSzPct val="95000"/>
              <a:buFont typeface="Wingdings 2" panose="05020102010507070707" pitchFamily="18" charset="2"/>
              <a:buChar char=""/>
            </a:pPr>
            <a:r>
              <a:rPr lang="en-GB" sz="1900" dirty="0">
                <a:latin typeface="+mn-lt"/>
              </a:rPr>
              <a:t>The spinal cord is suspended in the dural sac by the filum </a:t>
            </a:r>
            <a:r>
              <a:rPr lang="en-GB" sz="1900" dirty="0" err="1">
                <a:latin typeface="+mn-lt"/>
              </a:rPr>
              <a:t>terminale</a:t>
            </a:r>
            <a:r>
              <a:rPr lang="en-GB" sz="1900" dirty="0">
                <a:latin typeface="+mn-lt"/>
              </a:rPr>
              <a:t> and the </a:t>
            </a:r>
            <a:r>
              <a:rPr lang="en-GB" sz="1900" b="1" dirty="0">
                <a:latin typeface="+mn-lt"/>
              </a:rPr>
              <a:t>right and left denticulate ligaments (</a:t>
            </a:r>
            <a:r>
              <a:rPr lang="en-GB" sz="1900" b="1" dirty="0" err="1">
                <a:latin typeface="+mn-lt"/>
              </a:rPr>
              <a:t>ligamenta</a:t>
            </a:r>
            <a:r>
              <a:rPr lang="en-GB" sz="1900" b="1" dirty="0">
                <a:latin typeface="+mn-lt"/>
              </a:rPr>
              <a:t> </a:t>
            </a:r>
            <a:r>
              <a:rPr lang="en-GB" sz="1900" b="1" dirty="0" err="1">
                <a:latin typeface="+mn-lt"/>
              </a:rPr>
              <a:t>denticulata</a:t>
            </a:r>
            <a:r>
              <a:rPr lang="en-GB" sz="1900" b="1" dirty="0">
                <a:latin typeface="+mn-lt"/>
              </a:rPr>
              <a:t>)</a:t>
            </a:r>
            <a:r>
              <a:rPr lang="en-GB" sz="1900" dirty="0">
                <a:latin typeface="+mn-lt"/>
              </a:rPr>
              <a:t>, which run </a:t>
            </a:r>
            <a:br>
              <a:rPr lang="en-GB" sz="1900" dirty="0">
                <a:latin typeface="+mn-lt"/>
              </a:rPr>
            </a:br>
            <a:r>
              <a:rPr lang="en-GB" sz="1900" dirty="0">
                <a:latin typeface="+mn-lt"/>
              </a:rPr>
              <a:t>longitudinally along each side of the spinal cord.</a:t>
            </a:r>
            <a:br>
              <a:rPr lang="en-GB" sz="1900" dirty="0">
                <a:latin typeface="+mn-lt"/>
              </a:rPr>
            </a:br>
            <a:r>
              <a:rPr lang="en-GB" sz="1900" dirty="0">
                <a:latin typeface="+mn-lt"/>
              </a:rPr>
              <a:t>The denticulate ligaments consist of a fibrous </a:t>
            </a:r>
            <a:br>
              <a:rPr lang="en-GB" sz="1900" dirty="0">
                <a:latin typeface="+mn-lt"/>
              </a:rPr>
            </a:br>
            <a:r>
              <a:rPr lang="en-GB" sz="1900" dirty="0">
                <a:latin typeface="+mn-lt"/>
              </a:rPr>
              <a:t>sheet of pia extending midway between</a:t>
            </a:r>
            <a:br>
              <a:rPr lang="en-GB" sz="1900" dirty="0">
                <a:latin typeface="+mn-lt"/>
              </a:rPr>
            </a:br>
            <a:r>
              <a:rPr lang="en-GB" sz="1900" dirty="0">
                <a:latin typeface="+mn-lt"/>
              </a:rPr>
              <a:t>the posterior and anterior nerve roots </a:t>
            </a:r>
            <a:br>
              <a:rPr lang="en-GB" sz="1900" dirty="0">
                <a:latin typeface="+mn-lt"/>
              </a:rPr>
            </a:br>
            <a:r>
              <a:rPr lang="en-GB" sz="1900" dirty="0">
                <a:latin typeface="+mn-lt"/>
              </a:rPr>
              <a:t>from the lateral surfaces of the spinal cord. </a:t>
            </a:r>
            <a:br>
              <a:rPr lang="en-GB" sz="1900" dirty="0">
                <a:latin typeface="+mn-lt"/>
              </a:rPr>
            </a:br>
            <a:r>
              <a:rPr lang="en-GB" sz="1900" dirty="0">
                <a:latin typeface="+mn-lt"/>
              </a:rPr>
              <a:t>The 20–22 sawtooth-like processes </a:t>
            </a:r>
            <a:br>
              <a:rPr lang="en-GB" sz="1900" dirty="0">
                <a:latin typeface="+mn-lt"/>
              </a:rPr>
            </a:br>
            <a:r>
              <a:rPr lang="en-GB" sz="1900" dirty="0">
                <a:latin typeface="+mn-lt"/>
              </a:rPr>
              <a:t>attach to the inner surface of the </a:t>
            </a:r>
            <a:br>
              <a:rPr lang="en-GB" sz="1900" dirty="0">
                <a:latin typeface="+mn-lt"/>
              </a:rPr>
            </a:br>
            <a:r>
              <a:rPr lang="en-GB" sz="1900" dirty="0">
                <a:latin typeface="+mn-lt"/>
              </a:rPr>
              <a:t>arachnoid lined dural sac. </a:t>
            </a:r>
          </a:p>
          <a:p>
            <a:pPr eaLnBrk="1" hangingPunct="1">
              <a:spcBef>
                <a:spcPct val="20000"/>
              </a:spcBef>
              <a:buClr>
                <a:srgbClr val="0BD0D9"/>
              </a:buClr>
              <a:buSzPct val="95000"/>
              <a:buFont typeface="Wingdings 2" panose="05020102010507070707" pitchFamily="18" charset="2"/>
              <a:buChar char=""/>
            </a:pPr>
            <a:r>
              <a:rPr lang="en-GB" sz="1900" dirty="0">
                <a:latin typeface="+mn-lt"/>
              </a:rPr>
              <a:t>The most superior process of the right </a:t>
            </a:r>
            <a:br>
              <a:rPr lang="en-GB" sz="1900" dirty="0">
                <a:latin typeface="+mn-lt"/>
              </a:rPr>
            </a:br>
            <a:r>
              <a:rPr lang="en-GB" sz="1900" dirty="0">
                <a:latin typeface="+mn-lt"/>
              </a:rPr>
              <a:t>and left denticulate ligaments attaches </a:t>
            </a:r>
            <a:br>
              <a:rPr lang="en-GB" sz="1900" dirty="0">
                <a:latin typeface="+mn-lt"/>
              </a:rPr>
            </a:br>
            <a:r>
              <a:rPr lang="en-GB" sz="1900" dirty="0">
                <a:latin typeface="+mn-lt"/>
              </a:rPr>
              <a:t>to the cranial dura immediately superior to </a:t>
            </a:r>
            <a:br>
              <a:rPr lang="en-GB" sz="1900" dirty="0">
                <a:latin typeface="+mn-lt"/>
              </a:rPr>
            </a:br>
            <a:r>
              <a:rPr lang="en-GB" sz="1900" dirty="0">
                <a:latin typeface="+mn-lt"/>
              </a:rPr>
              <a:t>the foramen magnum.</a:t>
            </a:r>
            <a:endParaRPr lang="sr-Latn-CS" altLang="en-US" sz="1900" dirty="0">
              <a:latin typeface="+mn-lt"/>
            </a:endParaRPr>
          </a:p>
        </p:txBody>
      </p:sp>
      <p:sp>
        <p:nvSpPr>
          <p:cNvPr id="2" name="Title 1">
            <a:extLst>
              <a:ext uri="{FF2B5EF4-FFF2-40B4-BE49-F238E27FC236}">
                <a16:creationId xmlns:a16="http://schemas.microsoft.com/office/drawing/2014/main" id="{C9EE4452-C9C2-90DF-26BE-C1481258374E}"/>
              </a:ext>
            </a:extLst>
          </p:cNvPr>
          <p:cNvSpPr txBox="1">
            <a:spLocks noChangeArrowheads="1"/>
          </p:cNvSpPr>
          <p:nvPr/>
        </p:nvSpPr>
        <p:spPr bwMode="auto">
          <a:xfrm>
            <a:off x="571500" y="142875"/>
            <a:ext cx="77724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Spinal meninges (</a:t>
            </a:r>
            <a:r>
              <a:rPr lang="sr-Latn-CS" altLang="en-US" sz="2800" dirty="0" err="1">
                <a:solidFill>
                  <a:srgbClr val="14425D"/>
                </a:solidFill>
                <a:latin typeface="Constantia" panose="02030602050306030303" pitchFamily="18" charset="0"/>
              </a:rPr>
              <a:t>Meninges</a:t>
            </a:r>
            <a:r>
              <a:rPr lang="sr-Latn-CS" altLang="en-US" sz="2800" dirty="0">
                <a:solidFill>
                  <a:srgbClr val="14425D"/>
                </a:solidFill>
                <a:latin typeface="Constantia" panose="02030602050306030303" pitchFamily="18" charset="0"/>
              </a:rPr>
              <a:t> </a:t>
            </a:r>
            <a:r>
              <a:rPr lang="sr-Latn-CS" altLang="en-US" sz="2800" dirty="0" err="1">
                <a:solidFill>
                  <a:srgbClr val="14425D"/>
                </a:solidFill>
                <a:latin typeface="Constantia" panose="02030602050306030303" pitchFamily="18" charset="0"/>
              </a:rPr>
              <a:t>spinales</a:t>
            </a:r>
            <a:r>
              <a:rPr lang="en-GB" altLang="en-US" sz="2800" dirty="0">
                <a:solidFill>
                  <a:srgbClr val="14425D"/>
                </a:solidFill>
                <a:latin typeface="Constantia" panose="02030602050306030303" pitchFamily="18" charset="0"/>
              </a:rPr>
              <a:t>)</a:t>
            </a:r>
            <a:endParaRPr lang="en-US" altLang="en-US" sz="2800" dirty="0">
              <a:solidFill>
                <a:srgbClr val="14425D"/>
              </a:solidFill>
              <a:latin typeface="Constantia" panose="02030602050306030303" pitchFamily="18" charset="0"/>
            </a:endParaRPr>
          </a:p>
        </p:txBody>
      </p:sp>
    </p:spTree>
    <p:extLst>
      <p:ext uri="{BB962C8B-B14F-4D97-AF65-F5344CB8AC3E}">
        <p14:creationId xmlns:p14="http://schemas.microsoft.com/office/powerpoint/2010/main" val="39414924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useBgFill="1">
        <p:nvSpPr>
          <p:cNvPr id="100354" name="Rectangle 3">
            <a:extLst>
              <a:ext uri="{FF2B5EF4-FFF2-40B4-BE49-F238E27FC236}">
                <a16:creationId xmlns:a16="http://schemas.microsoft.com/office/drawing/2014/main" id="{531FC71F-E6AB-4544-A174-7FA99D1E8549}"/>
              </a:ext>
            </a:extLst>
          </p:cNvPr>
          <p:cNvSpPr txBox="1">
            <a:spLocks noChangeArrowheads="1"/>
          </p:cNvSpPr>
          <p:nvPr/>
        </p:nvSpPr>
        <p:spPr bwMode="auto">
          <a:xfrm>
            <a:off x="0" y="778669"/>
            <a:ext cx="9144000" cy="5962699"/>
          </a:xfrm>
          <a:prstGeom prst="rect">
            <a:avLst/>
          </a:prstGeom>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20000"/>
              </a:spcBef>
              <a:buClr>
                <a:srgbClr val="0BD0D9"/>
              </a:buClr>
              <a:buSzPct val="95000"/>
              <a:buFont typeface="Wingdings 2" panose="05020102010507070707" pitchFamily="18" charset="2"/>
              <a:buChar char=""/>
            </a:pPr>
            <a:r>
              <a:rPr lang="en-GB" sz="1900" dirty="0">
                <a:latin typeface="+mn-lt"/>
              </a:rPr>
              <a:t>The subarachnoid space is located between the arachnoid and pia mater and is filled with cerebrospinal fluid (CSF).</a:t>
            </a:r>
          </a:p>
          <a:p>
            <a:pPr eaLnBrk="1" hangingPunct="1">
              <a:spcBef>
                <a:spcPct val="20000"/>
              </a:spcBef>
              <a:buClr>
                <a:srgbClr val="0BD0D9"/>
              </a:buClr>
              <a:buSzPct val="95000"/>
              <a:buFont typeface="Wingdings 2" panose="05020102010507070707" pitchFamily="18" charset="2"/>
              <a:buChar char=""/>
            </a:pPr>
            <a:r>
              <a:rPr lang="en-GB" sz="1900" dirty="0">
                <a:latin typeface="+mn-lt"/>
              </a:rPr>
              <a:t>The enlargement of the subarachnoid space in the dural sac, caudal to the conus medullaris and containing CSF and the cauda equina, is the </a:t>
            </a:r>
            <a:br>
              <a:rPr lang="en-GB" sz="1900" dirty="0">
                <a:latin typeface="+mn-lt"/>
              </a:rPr>
            </a:br>
            <a:r>
              <a:rPr lang="en-GB" sz="1900" b="1" dirty="0">
                <a:latin typeface="+mn-lt"/>
              </a:rPr>
              <a:t>lumbar</a:t>
            </a:r>
            <a:r>
              <a:rPr lang="en-GB" sz="1900" dirty="0">
                <a:latin typeface="+mn-lt"/>
              </a:rPr>
              <a:t> </a:t>
            </a:r>
            <a:r>
              <a:rPr lang="en-GB" sz="1900" b="1" dirty="0">
                <a:latin typeface="+mn-lt"/>
              </a:rPr>
              <a:t>cistern (cisterna </a:t>
            </a:r>
            <a:r>
              <a:rPr lang="en-GB" sz="1900" b="1" dirty="0" err="1">
                <a:latin typeface="+mn-lt"/>
              </a:rPr>
              <a:t>lumbalis</a:t>
            </a:r>
            <a:r>
              <a:rPr lang="en-GB" sz="1900" b="1" dirty="0">
                <a:latin typeface="+mn-lt"/>
              </a:rPr>
              <a:t>)</a:t>
            </a:r>
            <a:r>
              <a:rPr lang="en-GB" sz="1900" dirty="0">
                <a:latin typeface="+mn-lt"/>
              </a:rPr>
              <a:t>. It extends from the </a:t>
            </a:r>
            <a:br>
              <a:rPr lang="en-GB" sz="1900" dirty="0">
                <a:latin typeface="+mn-lt"/>
              </a:rPr>
            </a:br>
            <a:r>
              <a:rPr lang="en-GB" sz="1900" dirty="0">
                <a:latin typeface="+mn-lt"/>
              </a:rPr>
              <a:t>L2 vertebra to the second segment of the sacrum. </a:t>
            </a:r>
            <a:br>
              <a:rPr lang="en-GB" sz="1900" dirty="0">
                <a:latin typeface="+mn-lt"/>
              </a:rPr>
            </a:br>
            <a:r>
              <a:rPr lang="en-GB" sz="1900" dirty="0">
                <a:latin typeface="+mn-lt"/>
              </a:rPr>
              <a:t>Dural root sheaths, enclosing spinal nerve roots in </a:t>
            </a:r>
            <a:br>
              <a:rPr lang="en-GB" sz="1900" dirty="0">
                <a:latin typeface="+mn-lt"/>
              </a:rPr>
            </a:br>
            <a:r>
              <a:rPr lang="en-GB" sz="1900" dirty="0">
                <a:latin typeface="+mn-lt"/>
              </a:rPr>
              <a:t>extensions of the subarachnoid space, protrude from the </a:t>
            </a:r>
            <a:br>
              <a:rPr lang="en-GB" sz="1900" dirty="0">
                <a:latin typeface="+mn-lt"/>
              </a:rPr>
            </a:br>
            <a:r>
              <a:rPr lang="en-GB" sz="1900" dirty="0">
                <a:latin typeface="+mn-lt"/>
              </a:rPr>
              <a:t>sides of the lumbar cistern.</a:t>
            </a:r>
          </a:p>
          <a:p>
            <a:pPr eaLnBrk="1" hangingPunct="1">
              <a:spcBef>
                <a:spcPct val="20000"/>
              </a:spcBef>
              <a:buClr>
                <a:srgbClr val="0BD0D9"/>
              </a:buClr>
              <a:buSzPct val="95000"/>
              <a:buFont typeface="Wingdings 2" panose="05020102010507070707" pitchFamily="18" charset="2"/>
              <a:buChar char=""/>
            </a:pPr>
            <a:r>
              <a:rPr lang="en-GB" b="1" dirty="0">
                <a:latin typeface="+mn-lt"/>
              </a:rPr>
              <a:t>Lumbar puncture, </a:t>
            </a:r>
            <a:r>
              <a:rPr lang="en-GB" dirty="0">
                <a:latin typeface="+mn-lt"/>
              </a:rPr>
              <a:t>the withdrawal of CSF from the lumbar </a:t>
            </a:r>
            <a:br>
              <a:rPr lang="en-GB" dirty="0">
                <a:latin typeface="+mn-lt"/>
              </a:rPr>
            </a:br>
            <a:r>
              <a:rPr lang="en-GB" dirty="0">
                <a:latin typeface="+mn-lt"/>
              </a:rPr>
              <a:t>cistern, is an important diagnostic tool for evaluating a variety </a:t>
            </a:r>
            <a:br>
              <a:rPr lang="en-GB" dirty="0">
                <a:latin typeface="+mn-lt"/>
              </a:rPr>
            </a:br>
            <a:r>
              <a:rPr lang="en-GB" dirty="0">
                <a:latin typeface="+mn-lt"/>
              </a:rPr>
              <a:t>of CNS disorders. </a:t>
            </a:r>
            <a:br>
              <a:rPr lang="en-GB" dirty="0">
                <a:latin typeface="+mn-lt"/>
              </a:rPr>
            </a:br>
            <a:r>
              <a:rPr lang="en-GB" dirty="0">
                <a:latin typeface="+mn-lt"/>
              </a:rPr>
              <a:t>LP is performed with the patient lying on the side with the back</a:t>
            </a:r>
            <a:br>
              <a:rPr lang="en-GB" dirty="0">
                <a:latin typeface="+mn-lt"/>
              </a:rPr>
            </a:br>
            <a:r>
              <a:rPr lang="en-GB" dirty="0">
                <a:latin typeface="+mn-lt"/>
              </a:rPr>
              <a:t>and hips flexed (knee–chest position). Flexion of the vertebral </a:t>
            </a:r>
            <a:br>
              <a:rPr lang="en-GB" dirty="0">
                <a:latin typeface="+mn-lt"/>
              </a:rPr>
            </a:br>
            <a:r>
              <a:rPr lang="en-GB" dirty="0">
                <a:latin typeface="+mn-lt"/>
              </a:rPr>
              <a:t>column facilitates insertion of the needle by spreading apart the</a:t>
            </a:r>
            <a:br>
              <a:rPr lang="en-GB" dirty="0">
                <a:latin typeface="+mn-lt"/>
              </a:rPr>
            </a:br>
            <a:r>
              <a:rPr lang="en-GB" dirty="0">
                <a:latin typeface="+mn-lt"/>
              </a:rPr>
              <a:t>vertebral laminae and spinous processes, stretching the </a:t>
            </a:r>
            <a:br>
              <a:rPr lang="en-GB" dirty="0">
                <a:latin typeface="+mn-lt"/>
              </a:rPr>
            </a:br>
            <a:r>
              <a:rPr lang="en-GB" dirty="0" err="1">
                <a:latin typeface="+mn-lt"/>
              </a:rPr>
              <a:t>ligamenta</a:t>
            </a:r>
            <a:r>
              <a:rPr lang="en-GB" dirty="0">
                <a:latin typeface="+mn-lt"/>
              </a:rPr>
              <a:t> flava.</a:t>
            </a:r>
            <a:br>
              <a:rPr lang="en-GB" dirty="0">
                <a:latin typeface="+mn-lt"/>
              </a:rPr>
            </a:br>
            <a:r>
              <a:rPr lang="en-US" altLang="en-US" dirty="0">
                <a:latin typeface="+mn-lt"/>
              </a:rPr>
              <a:t>The needle is inserted into lumbar cistern between the </a:t>
            </a:r>
            <a:br>
              <a:rPr lang="en-US" altLang="en-US" dirty="0">
                <a:latin typeface="+mn-lt"/>
              </a:rPr>
            </a:br>
            <a:r>
              <a:rPr lang="en-US" altLang="en-US" dirty="0">
                <a:latin typeface="+mn-lt"/>
              </a:rPr>
              <a:t>L3 and L4 or L4 and L5 vertebrae (region below the end of spinal</a:t>
            </a:r>
            <a:br>
              <a:rPr lang="en-US" altLang="en-US" dirty="0">
                <a:latin typeface="+mn-lt"/>
              </a:rPr>
            </a:br>
            <a:r>
              <a:rPr lang="en-US" altLang="en-US" dirty="0">
                <a:latin typeface="+mn-lt"/>
              </a:rPr>
              <a:t>cord).</a:t>
            </a:r>
          </a:p>
          <a:p>
            <a:pPr eaLnBrk="1" hangingPunct="1">
              <a:spcBef>
                <a:spcPct val="20000"/>
              </a:spcBef>
              <a:buClr>
                <a:srgbClr val="0BD0D9"/>
              </a:buClr>
              <a:buSzPct val="95000"/>
              <a:buFont typeface="Wingdings 2" panose="05020102010507070707" pitchFamily="18" charset="2"/>
              <a:buChar char=""/>
            </a:pPr>
            <a:endParaRPr lang="en-GB" dirty="0">
              <a:latin typeface="+mn-lt"/>
            </a:endParaRPr>
          </a:p>
        </p:txBody>
      </p:sp>
      <p:sp>
        <p:nvSpPr>
          <p:cNvPr id="2" name="Title 1">
            <a:extLst>
              <a:ext uri="{FF2B5EF4-FFF2-40B4-BE49-F238E27FC236}">
                <a16:creationId xmlns:a16="http://schemas.microsoft.com/office/drawing/2014/main" id="{24BD0AF4-9509-5DCE-8923-B8B2C298DBC1}"/>
              </a:ext>
            </a:extLst>
          </p:cNvPr>
          <p:cNvSpPr txBox="1">
            <a:spLocks noChangeArrowheads="1"/>
          </p:cNvSpPr>
          <p:nvPr/>
        </p:nvSpPr>
        <p:spPr bwMode="auto">
          <a:xfrm>
            <a:off x="539552" y="116632"/>
            <a:ext cx="77724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Subarachnoid space</a:t>
            </a:r>
            <a:endParaRPr lang="en-US" altLang="en-US" sz="2800" dirty="0">
              <a:solidFill>
                <a:srgbClr val="14425D"/>
              </a:solidFill>
              <a:latin typeface="Constantia" panose="02030602050306030303" pitchFamily="18" charset="0"/>
            </a:endParaRPr>
          </a:p>
        </p:txBody>
      </p:sp>
      <p:pic>
        <p:nvPicPr>
          <p:cNvPr id="4" name="Picture 3">
            <a:extLst>
              <a:ext uri="{FF2B5EF4-FFF2-40B4-BE49-F238E27FC236}">
                <a16:creationId xmlns:a16="http://schemas.microsoft.com/office/drawing/2014/main" id="{BFAAA866-AA37-CDDD-88AF-42C4E1ADE315}"/>
              </a:ext>
            </a:extLst>
          </p:cNvPr>
          <p:cNvPicPr>
            <a:picLocks noChangeAspect="1"/>
          </p:cNvPicPr>
          <p:nvPr/>
        </p:nvPicPr>
        <p:blipFill>
          <a:blip r:embed="rId2"/>
          <a:stretch>
            <a:fillRect/>
          </a:stretch>
        </p:blipFill>
        <p:spPr>
          <a:xfrm>
            <a:off x="6646770" y="1704251"/>
            <a:ext cx="2481062" cy="5037117"/>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DB42B9-2B83-6C28-F126-C04A1DB391ED}"/>
              </a:ext>
            </a:extLst>
          </p:cNvPr>
          <p:cNvSpPr txBox="1"/>
          <p:nvPr/>
        </p:nvSpPr>
        <p:spPr>
          <a:xfrm>
            <a:off x="70992" y="260648"/>
            <a:ext cx="9073008" cy="6463308"/>
          </a:xfrm>
          <a:prstGeom prst="rect">
            <a:avLst/>
          </a:prstGeom>
          <a:noFill/>
        </p:spPr>
        <p:txBody>
          <a:bodyPr wrap="square">
            <a:spAutoFit/>
          </a:bodyPr>
          <a:lstStyle/>
          <a:p>
            <a:r>
              <a:rPr lang="en-GB" b="1" dirty="0">
                <a:latin typeface="+mn-lt"/>
              </a:rPr>
              <a:t>Lumbar puncture, </a:t>
            </a:r>
            <a:r>
              <a:rPr lang="en-GB" dirty="0">
                <a:latin typeface="+mn-lt"/>
              </a:rPr>
              <a:t>the withdrawal of CSF from the lumbar cistern, is an important diagnostic tool for evaluating a variety of CNS disorders. </a:t>
            </a:r>
            <a:br>
              <a:rPr lang="en-GB" dirty="0">
                <a:latin typeface="+mn-lt"/>
              </a:rPr>
            </a:br>
            <a:r>
              <a:rPr lang="en-GB" dirty="0">
                <a:latin typeface="+mn-lt"/>
              </a:rPr>
              <a:t>LP is performed with the patient lying on the side with the back and hips flexed (knee–chest position). Flexion of the vertebral column facilitates insertion of the needle by spreading apart the vertebral laminae and spinous processes, stretching the </a:t>
            </a:r>
            <a:r>
              <a:rPr lang="en-GB" dirty="0" err="1">
                <a:latin typeface="+mn-lt"/>
              </a:rPr>
              <a:t>ligamenta</a:t>
            </a:r>
            <a:r>
              <a:rPr lang="en-GB" dirty="0">
                <a:latin typeface="+mn-lt"/>
              </a:rPr>
              <a:t> flava.</a:t>
            </a:r>
            <a:br>
              <a:rPr lang="en-GB" dirty="0">
                <a:latin typeface="+mn-lt"/>
              </a:rPr>
            </a:br>
            <a:r>
              <a:rPr lang="en-US" altLang="en-US" dirty="0">
                <a:latin typeface="+mn-lt"/>
              </a:rPr>
              <a:t>The needle is inserted into lumbar cistern between the L3 and L4 (or L4 and L5) vertebrae (region below the end of spinal cord).</a:t>
            </a:r>
          </a:p>
          <a:p>
            <a:endParaRPr lang="en-US" altLang="en-US" dirty="0">
              <a:latin typeface="+mn-lt"/>
            </a:endParaRPr>
          </a:p>
          <a:p>
            <a:endParaRPr lang="en-US" altLang="en-US" dirty="0">
              <a:latin typeface="+mn-lt"/>
            </a:endParaRPr>
          </a:p>
          <a:p>
            <a:endParaRPr lang="en-US" altLang="en-US" dirty="0">
              <a:latin typeface="+mn-lt"/>
            </a:endParaRPr>
          </a:p>
          <a:p>
            <a:endParaRPr lang="en-US" altLang="en-US" dirty="0">
              <a:latin typeface="+mn-lt"/>
            </a:endParaRPr>
          </a:p>
          <a:p>
            <a:endParaRPr lang="en-US" altLang="en-US" dirty="0">
              <a:latin typeface="+mn-lt"/>
            </a:endParaRPr>
          </a:p>
          <a:p>
            <a:endParaRPr lang="en-US" altLang="en-US" dirty="0">
              <a:latin typeface="+mn-lt"/>
            </a:endParaRPr>
          </a:p>
          <a:p>
            <a:endParaRPr lang="en-US" altLang="en-US" dirty="0">
              <a:latin typeface="+mn-lt"/>
            </a:endParaRPr>
          </a:p>
          <a:p>
            <a:endParaRPr lang="en-GB" b="1" dirty="0">
              <a:latin typeface="+mn-lt"/>
            </a:endParaRPr>
          </a:p>
          <a:p>
            <a:r>
              <a:rPr lang="en-GB" b="1" dirty="0">
                <a:latin typeface="+mn-lt"/>
              </a:rPr>
              <a:t>Spinal </a:t>
            </a:r>
            <a:r>
              <a:rPr lang="en-GB" b="1" dirty="0" err="1">
                <a:latin typeface="+mn-lt"/>
              </a:rPr>
              <a:t>Anesthesia</a:t>
            </a:r>
            <a:br>
              <a:rPr lang="en-GB" b="1" dirty="0">
                <a:latin typeface="+mn-lt"/>
              </a:rPr>
            </a:br>
            <a:r>
              <a:rPr lang="en-GB" b="1" dirty="0">
                <a:latin typeface="+mn-lt"/>
              </a:rPr>
              <a:t>- </a:t>
            </a:r>
            <a:r>
              <a:rPr lang="en-GB" dirty="0">
                <a:latin typeface="+mn-lt"/>
              </a:rPr>
              <a:t>An </a:t>
            </a:r>
            <a:r>
              <a:rPr lang="en-GB" dirty="0" err="1">
                <a:latin typeface="+mn-lt"/>
              </a:rPr>
              <a:t>anesthetic</a:t>
            </a:r>
            <a:r>
              <a:rPr lang="en-GB" dirty="0">
                <a:latin typeface="+mn-lt"/>
              </a:rPr>
              <a:t> agent is injected into the subarachnoid space. </a:t>
            </a:r>
            <a:r>
              <a:rPr lang="en-GB" dirty="0" err="1">
                <a:latin typeface="+mn-lt"/>
              </a:rPr>
              <a:t>Anesthesia</a:t>
            </a:r>
            <a:r>
              <a:rPr lang="en-GB" dirty="0">
                <a:latin typeface="+mn-lt"/>
              </a:rPr>
              <a:t> usually occurs</a:t>
            </a:r>
            <a:br>
              <a:rPr lang="en-GB" dirty="0">
                <a:latin typeface="+mn-lt"/>
              </a:rPr>
            </a:br>
            <a:r>
              <a:rPr lang="en-GB" dirty="0">
                <a:latin typeface="+mn-lt"/>
              </a:rPr>
              <a:t>  within 1 minute. A headache may follow spinal </a:t>
            </a:r>
            <a:r>
              <a:rPr lang="en-GB" dirty="0" err="1">
                <a:latin typeface="+mn-lt"/>
              </a:rPr>
              <a:t>anesthesia</a:t>
            </a:r>
            <a:r>
              <a:rPr lang="en-GB" dirty="0">
                <a:latin typeface="+mn-lt"/>
              </a:rPr>
              <a:t>, which likely results from the</a:t>
            </a:r>
            <a:br>
              <a:rPr lang="en-GB" dirty="0">
                <a:latin typeface="+mn-lt"/>
              </a:rPr>
            </a:br>
            <a:r>
              <a:rPr lang="en-GB" dirty="0">
                <a:latin typeface="+mn-lt"/>
              </a:rPr>
              <a:t>  leakage of CSF through the lumbar puncture.</a:t>
            </a:r>
          </a:p>
          <a:p>
            <a:r>
              <a:rPr lang="en-GB" b="1" dirty="0">
                <a:latin typeface="+mn-lt"/>
              </a:rPr>
              <a:t>Epidural </a:t>
            </a:r>
            <a:r>
              <a:rPr lang="en-GB" b="1" dirty="0" err="1">
                <a:latin typeface="+mn-lt"/>
              </a:rPr>
              <a:t>Anesthesia</a:t>
            </a:r>
            <a:r>
              <a:rPr lang="en-GB" b="1" dirty="0">
                <a:latin typeface="+mn-lt"/>
              </a:rPr>
              <a:t> (Blocks) </a:t>
            </a:r>
          </a:p>
          <a:p>
            <a:r>
              <a:rPr lang="en-GB" dirty="0">
                <a:latin typeface="+mn-lt"/>
              </a:rPr>
              <a:t>- An </a:t>
            </a:r>
            <a:r>
              <a:rPr lang="en-GB" dirty="0" err="1">
                <a:latin typeface="+mn-lt"/>
              </a:rPr>
              <a:t>anesthetic</a:t>
            </a:r>
            <a:r>
              <a:rPr lang="en-GB" dirty="0">
                <a:latin typeface="+mn-lt"/>
              </a:rPr>
              <a:t> agent is injected into the epidural space using the position described for</a:t>
            </a:r>
            <a:br>
              <a:rPr lang="en-GB" dirty="0">
                <a:latin typeface="+mn-lt"/>
              </a:rPr>
            </a:br>
            <a:r>
              <a:rPr lang="en-GB" dirty="0">
                <a:latin typeface="+mn-lt"/>
              </a:rPr>
              <a:t>   lumbar spinal puncture, or through the sacral hiatus (caudal epidural </a:t>
            </a:r>
            <a:r>
              <a:rPr lang="en-GB" dirty="0" err="1">
                <a:latin typeface="+mn-lt"/>
              </a:rPr>
              <a:t>anesthesia</a:t>
            </a:r>
            <a:r>
              <a:rPr lang="en-GB" dirty="0">
                <a:latin typeface="+mn-lt"/>
              </a:rPr>
              <a:t>/block).</a:t>
            </a:r>
          </a:p>
        </p:txBody>
      </p:sp>
      <p:pic>
        <p:nvPicPr>
          <p:cNvPr id="5" name="Picture 4">
            <a:extLst>
              <a:ext uri="{FF2B5EF4-FFF2-40B4-BE49-F238E27FC236}">
                <a16:creationId xmlns:a16="http://schemas.microsoft.com/office/drawing/2014/main" id="{F96BEF12-C26F-A3C4-9147-1613F14AF5C1}"/>
              </a:ext>
            </a:extLst>
          </p:cNvPr>
          <p:cNvPicPr>
            <a:picLocks noChangeAspect="1"/>
          </p:cNvPicPr>
          <p:nvPr/>
        </p:nvPicPr>
        <p:blipFill>
          <a:blip r:embed="rId2"/>
          <a:stretch>
            <a:fillRect/>
          </a:stretch>
        </p:blipFill>
        <p:spPr>
          <a:xfrm>
            <a:off x="1218732" y="2521463"/>
            <a:ext cx="3353268" cy="2181529"/>
          </a:xfrm>
          <a:prstGeom prst="rect">
            <a:avLst/>
          </a:prstGeom>
        </p:spPr>
      </p:pic>
      <p:pic>
        <p:nvPicPr>
          <p:cNvPr id="7" name="Picture 6">
            <a:extLst>
              <a:ext uri="{FF2B5EF4-FFF2-40B4-BE49-F238E27FC236}">
                <a16:creationId xmlns:a16="http://schemas.microsoft.com/office/drawing/2014/main" id="{2733330A-4519-E846-71E5-A96B1DF09553}"/>
              </a:ext>
            </a:extLst>
          </p:cNvPr>
          <p:cNvPicPr>
            <a:picLocks noChangeAspect="1"/>
          </p:cNvPicPr>
          <p:nvPr/>
        </p:nvPicPr>
        <p:blipFill>
          <a:blip r:embed="rId3"/>
          <a:stretch>
            <a:fillRect/>
          </a:stretch>
        </p:blipFill>
        <p:spPr>
          <a:xfrm>
            <a:off x="5364088" y="2276870"/>
            <a:ext cx="2039362" cy="2670713"/>
          </a:xfrm>
          <a:prstGeom prst="rect">
            <a:avLst/>
          </a:prstGeom>
        </p:spPr>
      </p:pic>
    </p:spTree>
    <p:extLst>
      <p:ext uri="{BB962C8B-B14F-4D97-AF65-F5344CB8AC3E}">
        <p14:creationId xmlns:p14="http://schemas.microsoft.com/office/powerpoint/2010/main" val="2464468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F1F3C6D2-7E4F-6639-BC03-5050B5127955}"/>
              </a:ext>
            </a:extLst>
          </p:cNvPr>
          <p:cNvSpPr>
            <a:spLocks noGrp="1" noChangeArrowheads="1"/>
          </p:cNvSpPr>
          <p:nvPr>
            <p:ph type="title" idx="4294967295"/>
          </p:nvPr>
        </p:nvSpPr>
        <p:spPr/>
        <p:txBody>
          <a:bodyPr/>
          <a:lstStyle/>
          <a:p>
            <a:pPr eaLnBrk="1" hangingPunct="1"/>
            <a:r>
              <a:rPr lang="sr-Latn-CS" altLang="en-US" sz="1800"/>
              <a:t>K</a:t>
            </a:r>
            <a:r>
              <a:rPr lang="sr-Cyrl-CS" altLang="en-US" sz="1800"/>
              <a:t>ичмена мождина</a:t>
            </a:r>
            <a:endParaRPr lang="en-US" altLang="en-US" sz="1800"/>
          </a:p>
        </p:txBody>
      </p:sp>
      <p:pic>
        <p:nvPicPr>
          <p:cNvPr id="21507" name="Picture 3" descr="new-18.jpg">
            <a:extLst>
              <a:ext uri="{FF2B5EF4-FFF2-40B4-BE49-F238E27FC236}">
                <a16:creationId xmlns:a16="http://schemas.microsoft.com/office/drawing/2014/main" id="{84BA0DA2-E7E8-22B6-210C-D138B35AC7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013" y="952500"/>
            <a:ext cx="894397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Oval 3">
            <a:extLst>
              <a:ext uri="{FF2B5EF4-FFF2-40B4-BE49-F238E27FC236}">
                <a16:creationId xmlns:a16="http://schemas.microsoft.com/office/drawing/2014/main" id="{5E344D8D-54FC-E3F0-48DA-864C5F45DD85}"/>
              </a:ext>
            </a:extLst>
          </p:cNvPr>
          <p:cNvSpPr>
            <a:spLocks noChangeArrowheads="1"/>
          </p:cNvSpPr>
          <p:nvPr/>
        </p:nvSpPr>
        <p:spPr bwMode="auto">
          <a:xfrm>
            <a:off x="0" y="2071688"/>
            <a:ext cx="928688" cy="642937"/>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buFont typeface="Arial" panose="020B0604020202020204" pitchFamily="34" charset="0"/>
              <a:buNone/>
            </a:pPr>
            <a:endParaRPr lang="sr-Latn-CS" altLang="en-US">
              <a:solidFill>
                <a:srgbClr val="FFFFFF"/>
              </a:solidFill>
              <a:latin typeface="Constantia" panose="02030602050306030303"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descr="medijas">
            <a:extLst>
              <a:ext uri="{FF2B5EF4-FFF2-40B4-BE49-F238E27FC236}">
                <a16:creationId xmlns:a16="http://schemas.microsoft.com/office/drawing/2014/main" id="{A1BA3782-7C73-D40A-D085-2350C551B6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0"/>
            <a:ext cx="7343775" cy="68580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2531" name="TextBox 2">
            <a:extLst>
              <a:ext uri="{FF2B5EF4-FFF2-40B4-BE49-F238E27FC236}">
                <a16:creationId xmlns:a16="http://schemas.microsoft.com/office/drawing/2014/main" id="{C43FAA7C-3A22-07FE-4478-B3C7A882E1B6}"/>
              </a:ext>
            </a:extLst>
          </p:cNvPr>
          <p:cNvSpPr txBox="1">
            <a:spLocks noChangeArrowheads="1"/>
          </p:cNvSpPr>
          <p:nvPr/>
        </p:nvSpPr>
        <p:spPr bwMode="auto">
          <a:xfrm>
            <a:off x="381000" y="1331913"/>
            <a:ext cx="2333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b="1"/>
              <a:t>Sympathetic trunk</a:t>
            </a:r>
            <a:endParaRPr lang="sr-Latn-CS" altLang="en-US" b="1"/>
          </a:p>
        </p:txBody>
      </p:sp>
      <p:cxnSp>
        <p:nvCxnSpPr>
          <p:cNvPr id="22532" name="Straight Arrow Connector 4">
            <a:extLst>
              <a:ext uri="{FF2B5EF4-FFF2-40B4-BE49-F238E27FC236}">
                <a16:creationId xmlns:a16="http://schemas.microsoft.com/office/drawing/2014/main" id="{03E66E14-AB83-395E-9C76-92C08EF9842A}"/>
              </a:ext>
            </a:extLst>
          </p:cNvPr>
          <p:cNvCxnSpPr>
            <a:cxnSpLocks noChangeShapeType="1"/>
          </p:cNvCxnSpPr>
          <p:nvPr/>
        </p:nvCxnSpPr>
        <p:spPr bwMode="auto">
          <a:xfrm>
            <a:off x="2339975" y="1638300"/>
            <a:ext cx="2076450" cy="1279525"/>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a:extLst>
              <a:ext uri="{FF2B5EF4-FFF2-40B4-BE49-F238E27FC236}">
                <a16:creationId xmlns:a16="http://schemas.microsoft.com/office/drawing/2014/main" id="{75721421-1F5C-A817-BE24-C4D3263C25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803" t="3270" r="37686" b="37993"/>
          <a:stretch>
            <a:fillRect/>
          </a:stretch>
        </p:blipFill>
        <p:spPr bwMode="auto">
          <a:xfrm>
            <a:off x="684213" y="357188"/>
            <a:ext cx="7931150" cy="641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Oval 2">
            <a:extLst>
              <a:ext uri="{FF2B5EF4-FFF2-40B4-BE49-F238E27FC236}">
                <a16:creationId xmlns:a16="http://schemas.microsoft.com/office/drawing/2014/main" id="{5B508F88-5452-55BE-1EC7-0B582A2E7CC6}"/>
              </a:ext>
            </a:extLst>
          </p:cNvPr>
          <p:cNvSpPr>
            <a:spLocks noChangeArrowheads="1"/>
          </p:cNvSpPr>
          <p:nvPr/>
        </p:nvSpPr>
        <p:spPr bwMode="auto">
          <a:xfrm>
            <a:off x="3429000" y="3071813"/>
            <a:ext cx="928688" cy="642937"/>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buFont typeface="Arial" panose="020B0604020202020204" pitchFamily="34" charset="0"/>
              <a:buNone/>
            </a:pPr>
            <a:endParaRPr lang="sr-Latn-CS" altLang="en-US">
              <a:solidFill>
                <a:srgbClr val="FFFFFF"/>
              </a:solidFill>
              <a:latin typeface="Constantia" panose="02030602050306030303" pitchFamily="18" charset="0"/>
            </a:endParaRPr>
          </a:p>
        </p:txBody>
      </p:sp>
      <p:sp>
        <p:nvSpPr>
          <p:cNvPr id="23556" name="Oval 3">
            <a:extLst>
              <a:ext uri="{FF2B5EF4-FFF2-40B4-BE49-F238E27FC236}">
                <a16:creationId xmlns:a16="http://schemas.microsoft.com/office/drawing/2014/main" id="{E1D7173C-6947-4850-4FF3-54695C3BD622}"/>
              </a:ext>
            </a:extLst>
          </p:cNvPr>
          <p:cNvSpPr>
            <a:spLocks noChangeArrowheads="1"/>
          </p:cNvSpPr>
          <p:nvPr/>
        </p:nvSpPr>
        <p:spPr bwMode="auto">
          <a:xfrm>
            <a:off x="3286125" y="4000500"/>
            <a:ext cx="928688" cy="642938"/>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buFont typeface="Arial" panose="020B0604020202020204" pitchFamily="34" charset="0"/>
              <a:buNone/>
            </a:pPr>
            <a:endParaRPr lang="sr-Latn-CS" altLang="en-US">
              <a:solidFill>
                <a:srgbClr val="FFFFFF"/>
              </a:solidFill>
              <a:latin typeface="Constantia" panose="02030602050306030303" pitchFamily="18" charset="0"/>
            </a:endParaRPr>
          </a:p>
        </p:txBody>
      </p:sp>
      <p:sp>
        <p:nvSpPr>
          <p:cNvPr id="23557" name="TextBox 4">
            <a:extLst>
              <a:ext uri="{FF2B5EF4-FFF2-40B4-BE49-F238E27FC236}">
                <a16:creationId xmlns:a16="http://schemas.microsoft.com/office/drawing/2014/main" id="{4433FDA5-D9CD-ADBA-BD61-03B22F8C89B9}"/>
              </a:ext>
            </a:extLst>
          </p:cNvPr>
          <p:cNvSpPr txBox="1">
            <a:spLocks noChangeArrowheads="1"/>
          </p:cNvSpPr>
          <p:nvPr/>
        </p:nvSpPr>
        <p:spPr bwMode="auto">
          <a:xfrm>
            <a:off x="1214438" y="1000125"/>
            <a:ext cx="1063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b="1"/>
              <a:t>Ganglia</a:t>
            </a:r>
            <a:endParaRPr lang="sr-Latn-CS" altLang="en-US" b="1"/>
          </a:p>
        </p:txBody>
      </p:sp>
      <p:sp>
        <p:nvSpPr>
          <p:cNvPr id="23558" name="Oval 3">
            <a:extLst>
              <a:ext uri="{FF2B5EF4-FFF2-40B4-BE49-F238E27FC236}">
                <a16:creationId xmlns:a16="http://schemas.microsoft.com/office/drawing/2014/main" id="{A769331C-4345-B368-B24A-C048BB78EE03}"/>
              </a:ext>
            </a:extLst>
          </p:cNvPr>
          <p:cNvSpPr>
            <a:spLocks noChangeArrowheads="1"/>
          </p:cNvSpPr>
          <p:nvPr/>
        </p:nvSpPr>
        <p:spPr bwMode="auto">
          <a:xfrm>
            <a:off x="1555750" y="3556000"/>
            <a:ext cx="1431925" cy="809625"/>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buFont typeface="Arial" panose="020B0604020202020204" pitchFamily="34" charset="0"/>
              <a:buNone/>
            </a:pPr>
            <a:endParaRPr lang="sr-Latn-CS" altLang="en-US">
              <a:solidFill>
                <a:srgbClr val="FFFFFF"/>
              </a:solidFill>
              <a:latin typeface="Constantia" panose="02030602050306030303"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9149F288-ADCE-7BCF-D579-26BB676070F7}"/>
              </a:ext>
            </a:extLst>
          </p:cNvPr>
          <p:cNvSpPr>
            <a:spLocks noGrp="1" noChangeArrowheads="1"/>
          </p:cNvSpPr>
          <p:nvPr>
            <p:ph type="title" idx="4294967295"/>
          </p:nvPr>
        </p:nvSpPr>
        <p:spPr>
          <a:xfrm>
            <a:off x="1116013" y="600075"/>
            <a:ext cx="6911975" cy="504825"/>
          </a:xfrm>
        </p:spPr>
        <p:txBody>
          <a:bodyPr/>
          <a:lstStyle/>
          <a:p>
            <a:pPr eaLnBrk="1" hangingPunct="1">
              <a:defRPr/>
            </a:pPr>
            <a:r>
              <a:rPr lang="en-GB" altLang="en-US" sz="2800" b="1" i="1" dirty="0">
                <a:solidFill>
                  <a:srgbClr val="B45F07"/>
                </a:solidFill>
                <a:effectLst>
                  <a:outerShdw blurRad="38100" dist="38100" dir="2700000" algn="tl">
                    <a:srgbClr val="C0C0C0"/>
                  </a:outerShdw>
                </a:effectLst>
                <a:latin typeface="Constantia" panose="02030602050306030303" pitchFamily="18" charset="0"/>
              </a:rPr>
              <a:t>Functional divisions of nervous system</a:t>
            </a:r>
            <a:endParaRPr lang="en-US" altLang="en-US" sz="2800" b="1" dirty="0">
              <a:solidFill>
                <a:srgbClr val="B45F07"/>
              </a:solidFill>
              <a:effectLst>
                <a:outerShdw blurRad="38100" dist="38100" dir="2700000" algn="tl">
                  <a:srgbClr val="C0C0C0"/>
                </a:outerShdw>
              </a:effectLst>
              <a:latin typeface="Constantia" panose="02030602050306030303" pitchFamily="18" charset="0"/>
            </a:endParaRPr>
          </a:p>
        </p:txBody>
      </p:sp>
      <p:sp>
        <p:nvSpPr>
          <p:cNvPr id="23555" name="Rectangle 4">
            <a:extLst>
              <a:ext uri="{FF2B5EF4-FFF2-40B4-BE49-F238E27FC236}">
                <a16:creationId xmlns:a16="http://schemas.microsoft.com/office/drawing/2014/main" id="{5DF8A994-82AC-9056-503B-9E32B5A63218}"/>
              </a:ext>
            </a:extLst>
          </p:cNvPr>
          <p:cNvSpPr>
            <a:spLocks noGrp="1" noChangeArrowheads="1"/>
          </p:cNvSpPr>
          <p:nvPr>
            <p:ph type="body" sz="half" idx="4294967295"/>
          </p:nvPr>
        </p:nvSpPr>
        <p:spPr>
          <a:xfrm>
            <a:off x="0" y="1246188"/>
            <a:ext cx="4716463" cy="5289550"/>
          </a:xfrm>
        </p:spPr>
        <p:txBody>
          <a:bodyPr/>
          <a:lstStyle/>
          <a:p>
            <a:pPr eaLnBrk="1" hangingPunct="1">
              <a:lnSpc>
                <a:spcPct val="80000"/>
              </a:lnSpc>
              <a:buClr>
                <a:srgbClr val="1B587C"/>
              </a:buClr>
              <a:buFont typeface="Wingdings 2" panose="05020102010507070707" pitchFamily="18" charset="2"/>
              <a:buNone/>
              <a:defRPr/>
            </a:pPr>
            <a:r>
              <a:rPr lang="en-GB" altLang="en-US" b="1" i="1" dirty="0">
                <a:solidFill>
                  <a:srgbClr val="B45F07"/>
                </a:solidFill>
                <a:effectLst>
                  <a:outerShdw blurRad="38100" dist="38100" dir="2700000" algn="tl">
                    <a:srgbClr val="C0C0C0"/>
                  </a:outerShdw>
                </a:effectLst>
              </a:rPr>
              <a:t>  Somatic</a:t>
            </a:r>
            <a:r>
              <a:rPr lang="sr-Latn-CS" altLang="en-US" b="1" i="1" dirty="0">
                <a:solidFill>
                  <a:srgbClr val="B45F07"/>
                </a:solidFill>
                <a:effectLst>
                  <a:outerShdw blurRad="38100" dist="38100" dir="2700000" algn="tl">
                    <a:srgbClr val="C0C0C0"/>
                  </a:outerShdw>
                </a:effectLst>
              </a:rPr>
              <a:t>:</a:t>
            </a:r>
          </a:p>
          <a:p>
            <a:pPr eaLnBrk="1" hangingPunct="1">
              <a:lnSpc>
                <a:spcPct val="80000"/>
              </a:lnSpc>
              <a:buClr>
                <a:srgbClr val="1B587C"/>
              </a:buClr>
              <a:buFont typeface="Wingdings 2" panose="05020102010507070707" pitchFamily="18" charset="2"/>
              <a:buNone/>
              <a:defRPr/>
            </a:pPr>
            <a:endParaRPr lang="sr-Latn-CS" altLang="en-US" sz="1800" b="1" dirty="0">
              <a:effectLst>
                <a:outerShdw blurRad="38100" dist="38100" dir="2700000" algn="tl">
                  <a:srgbClr val="C0C0C0"/>
                </a:outerShdw>
              </a:effectLst>
            </a:endParaRPr>
          </a:p>
          <a:p>
            <a:pPr marL="182563" indent="-182563" eaLnBrk="1" hangingPunct="1">
              <a:lnSpc>
                <a:spcPct val="80000"/>
              </a:lnSpc>
              <a:buClr>
                <a:srgbClr val="1B587C"/>
              </a:buClr>
              <a:buFont typeface="Wingdings 2" panose="05020102010507070707" pitchFamily="18" charset="2"/>
              <a:buNone/>
              <a:defRPr/>
            </a:pPr>
            <a:r>
              <a:rPr lang="sr-Latn-CS" altLang="en-US" sz="1800" b="1" dirty="0">
                <a:effectLst>
                  <a:outerShdw blurRad="38100" dist="38100" dir="2700000" algn="tl">
                    <a:srgbClr val="C0C0C0"/>
                  </a:outerShdw>
                </a:effectLst>
              </a:rPr>
              <a:t>- </a:t>
            </a:r>
            <a:r>
              <a:rPr lang="en-GB" sz="1800" b="1" dirty="0"/>
              <a:t>Establishes a connection of </a:t>
            </a:r>
            <a:br>
              <a:rPr lang="en-GB" sz="1800" b="1" dirty="0"/>
            </a:br>
            <a:r>
              <a:rPr lang="en-GB" sz="1800" b="1" dirty="0"/>
              <a:t>the organism with the external environment</a:t>
            </a:r>
            <a:endParaRPr lang="sr-Latn-CS" altLang="en-US" sz="1800" b="1" dirty="0">
              <a:effectLst>
                <a:outerShdw blurRad="38100" dist="38100" dir="2700000" algn="tl">
                  <a:srgbClr val="C0C0C0"/>
                </a:outerShdw>
              </a:effectLst>
            </a:endParaRPr>
          </a:p>
          <a:p>
            <a:pPr eaLnBrk="1" hangingPunct="1">
              <a:lnSpc>
                <a:spcPct val="80000"/>
              </a:lnSpc>
              <a:buClr>
                <a:srgbClr val="1B587C"/>
              </a:buClr>
              <a:buFont typeface="Wingdings 2" panose="05020102010507070707" pitchFamily="18" charset="2"/>
              <a:buNone/>
              <a:defRPr/>
            </a:pPr>
            <a:endParaRPr lang="sr-Latn-CS" altLang="en-US" sz="1800" b="1" dirty="0">
              <a:effectLst>
                <a:outerShdw blurRad="38100" dist="38100" dir="2700000" algn="tl">
                  <a:srgbClr val="C0C0C0"/>
                </a:outerShdw>
              </a:effectLst>
            </a:endParaRPr>
          </a:p>
          <a:p>
            <a:pPr marL="182563" indent="-182563" eaLnBrk="1" hangingPunct="1">
              <a:lnSpc>
                <a:spcPct val="80000"/>
              </a:lnSpc>
              <a:buClr>
                <a:srgbClr val="1B587C"/>
              </a:buClr>
              <a:buFont typeface="Wingdings 2" panose="05020102010507070707" pitchFamily="18" charset="2"/>
              <a:buNone/>
              <a:defRPr/>
            </a:pPr>
            <a:r>
              <a:rPr lang="sr-Latn-CS" altLang="en-US" sz="1800" b="1" dirty="0">
                <a:effectLst>
                  <a:outerShdw blurRad="38100" dist="38100" dir="2700000" algn="tl">
                    <a:srgbClr val="C0C0C0"/>
                  </a:outerShdw>
                </a:effectLst>
              </a:rPr>
              <a:t>- </a:t>
            </a:r>
            <a:r>
              <a:rPr lang="en-GB" sz="1800" b="1" dirty="0"/>
              <a:t>Receives external stimuli and</a:t>
            </a:r>
            <a:br>
              <a:rPr lang="en-GB" sz="1800" b="1" dirty="0"/>
            </a:br>
            <a:r>
              <a:rPr lang="en-GB" sz="1800" b="1" dirty="0"/>
              <a:t>reacts to them</a:t>
            </a:r>
            <a:endParaRPr lang="en-GB" sz="1800" b="1" dirty="0">
              <a:effectLst>
                <a:outerShdw blurRad="38100" dist="38100" dir="2700000" algn="tl">
                  <a:srgbClr val="C0C0C0"/>
                </a:outerShdw>
              </a:effectLst>
            </a:endParaRPr>
          </a:p>
          <a:p>
            <a:pPr marL="182563" indent="-182563" eaLnBrk="1" hangingPunct="1">
              <a:lnSpc>
                <a:spcPct val="80000"/>
              </a:lnSpc>
              <a:buClr>
                <a:srgbClr val="1B587C"/>
              </a:buClr>
              <a:buFont typeface="Wingdings 2" panose="05020102010507070707" pitchFamily="18" charset="2"/>
              <a:buNone/>
              <a:defRPr/>
            </a:pPr>
            <a:endParaRPr lang="sr-Latn-CS" altLang="en-US" sz="1800" b="1" dirty="0">
              <a:effectLst>
                <a:outerShdw blurRad="38100" dist="38100" dir="2700000" algn="tl">
                  <a:srgbClr val="C0C0C0"/>
                </a:outerShdw>
              </a:effectLst>
            </a:endParaRPr>
          </a:p>
          <a:p>
            <a:pPr marL="0" indent="0" eaLnBrk="1" hangingPunct="1">
              <a:lnSpc>
                <a:spcPct val="80000"/>
              </a:lnSpc>
              <a:buClr>
                <a:srgbClr val="1B587C"/>
              </a:buClr>
              <a:buFont typeface="Wingdings 2" panose="05020102010507070707" pitchFamily="18" charset="2"/>
              <a:buNone/>
              <a:defRPr/>
            </a:pPr>
            <a:r>
              <a:rPr lang="en-GB" sz="1800" b="1" dirty="0"/>
              <a:t>- It is under the influence of</a:t>
            </a:r>
            <a:br>
              <a:rPr lang="en-GB" sz="1800" b="1" dirty="0"/>
            </a:br>
            <a:r>
              <a:rPr lang="en-GB" sz="1800" b="1" dirty="0"/>
              <a:t>   human will and</a:t>
            </a:r>
            <a:br>
              <a:rPr lang="en-GB" sz="1800" b="1" dirty="0"/>
            </a:br>
            <a:r>
              <a:rPr lang="en-GB" sz="1800" b="1" dirty="0"/>
              <a:t>   consciousness (voluntary)</a:t>
            </a:r>
            <a:br>
              <a:rPr lang="en-GB" sz="1800" b="1" dirty="0"/>
            </a:br>
            <a:endParaRPr lang="en-GB" sz="1800" b="1" dirty="0"/>
          </a:p>
          <a:p>
            <a:pPr marL="0" indent="0" eaLnBrk="1" hangingPunct="1">
              <a:lnSpc>
                <a:spcPct val="80000"/>
              </a:lnSpc>
              <a:buClr>
                <a:srgbClr val="1B587C"/>
              </a:buClr>
              <a:buFont typeface="Wingdings 2" panose="05020102010507070707" pitchFamily="18" charset="2"/>
              <a:buNone/>
              <a:defRPr/>
            </a:pPr>
            <a:r>
              <a:rPr lang="en-US" altLang="en-US" sz="1800" b="1" dirty="0">
                <a:effectLst>
                  <a:outerShdw blurRad="38100" dist="38100" dir="2700000" algn="tl">
                    <a:srgbClr val="C0C0C0"/>
                  </a:outerShdw>
                </a:effectLst>
              </a:rPr>
              <a:t>- </a:t>
            </a:r>
            <a:r>
              <a:rPr lang="en-US" altLang="en-US" sz="1800" dirty="0">
                <a:effectLst>
                  <a:outerShdw blurRad="38100" dist="38100" dir="2700000" algn="tl">
                    <a:srgbClr val="C0C0C0"/>
                  </a:outerShdw>
                </a:effectLst>
              </a:rPr>
              <a:t>I</a:t>
            </a:r>
            <a:r>
              <a:rPr lang="en-GB" sz="1800" dirty="0" err="1"/>
              <a:t>nnervates</a:t>
            </a:r>
            <a:r>
              <a:rPr lang="en-GB" sz="1800" dirty="0"/>
              <a:t> the structures of </a:t>
            </a:r>
            <a:br>
              <a:rPr lang="en-GB" sz="1800" dirty="0"/>
            </a:br>
            <a:r>
              <a:rPr lang="en-GB" sz="1800" dirty="0"/>
              <a:t>  the body wall and limbs</a:t>
            </a:r>
            <a:br>
              <a:rPr lang="en-GB" sz="1800" dirty="0"/>
            </a:br>
            <a:r>
              <a:rPr lang="en-GB" sz="1800" dirty="0"/>
              <a:t>  (muscles, skin, and mucous</a:t>
            </a:r>
            <a:br>
              <a:rPr lang="en-GB" sz="1800" dirty="0"/>
            </a:br>
            <a:r>
              <a:rPr lang="en-GB" sz="1800" dirty="0"/>
              <a:t>   membranes)</a:t>
            </a:r>
            <a:endParaRPr lang="en-US" altLang="en-US" sz="1800" b="1" dirty="0">
              <a:effectLst>
                <a:outerShdw blurRad="38100" dist="38100" dir="2700000" algn="tl">
                  <a:srgbClr val="C0C0C0"/>
                </a:outerShdw>
              </a:effectLst>
            </a:endParaRPr>
          </a:p>
        </p:txBody>
      </p:sp>
      <p:sp>
        <p:nvSpPr>
          <p:cNvPr id="23556" name="Rectangle 5">
            <a:extLst>
              <a:ext uri="{FF2B5EF4-FFF2-40B4-BE49-F238E27FC236}">
                <a16:creationId xmlns:a16="http://schemas.microsoft.com/office/drawing/2014/main" id="{1E6A1E56-ACBF-F361-1E30-8BB290BA846A}"/>
              </a:ext>
            </a:extLst>
          </p:cNvPr>
          <p:cNvSpPr>
            <a:spLocks noGrp="1" noChangeArrowheads="1"/>
          </p:cNvSpPr>
          <p:nvPr>
            <p:ph type="body" sz="half" idx="4294967295"/>
          </p:nvPr>
        </p:nvSpPr>
        <p:spPr>
          <a:xfrm>
            <a:off x="3851275" y="1268413"/>
            <a:ext cx="5292725" cy="5472112"/>
          </a:xfrm>
        </p:spPr>
        <p:txBody>
          <a:bodyPr/>
          <a:lstStyle/>
          <a:p>
            <a:pPr eaLnBrk="1" hangingPunct="1">
              <a:lnSpc>
                <a:spcPct val="80000"/>
              </a:lnSpc>
              <a:buClr>
                <a:srgbClr val="1B587C"/>
              </a:buClr>
              <a:buFont typeface="Wingdings 2" panose="05020102010507070707" pitchFamily="18" charset="2"/>
              <a:buNone/>
              <a:defRPr/>
            </a:pPr>
            <a:r>
              <a:rPr lang="en-GB" altLang="en-US" b="1" i="1" dirty="0">
                <a:solidFill>
                  <a:srgbClr val="B45F07"/>
                </a:solidFill>
                <a:effectLst>
                  <a:outerShdw blurRad="38100" dist="38100" dir="2700000" algn="tl">
                    <a:srgbClr val="C0C0C0"/>
                  </a:outerShdw>
                </a:effectLst>
              </a:rPr>
              <a:t>Autonomic </a:t>
            </a:r>
            <a:r>
              <a:rPr lang="sr-Latn-CS" altLang="en-US" b="1" i="1" dirty="0">
                <a:solidFill>
                  <a:srgbClr val="B45F07"/>
                </a:solidFill>
                <a:effectLst>
                  <a:outerShdw blurRad="38100" dist="38100" dir="2700000" algn="tl">
                    <a:srgbClr val="C0C0C0"/>
                  </a:outerShdw>
                </a:effectLst>
              </a:rPr>
              <a:t>(</a:t>
            </a:r>
            <a:r>
              <a:rPr lang="en-GB" altLang="en-US" b="1" i="1" dirty="0">
                <a:solidFill>
                  <a:srgbClr val="B45F07"/>
                </a:solidFill>
                <a:effectLst>
                  <a:outerShdw blurRad="38100" dist="38100" dir="2700000" algn="tl">
                    <a:srgbClr val="C0C0C0"/>
                  </a:outerShdw>
                </a:effectLst>
              </a:rPr>
              <a:t>vegetative</a:t>
            </a:r>
            <a:r>
              <a:rPr lang="sr-Latn-CS" altLang="en-US" b="1" i="1" dirty="0">
                <a:solidFill>
                  <a:srgbClr val="B45F07"/>
                </a:solidFill>
                <a:effectLst>
                  <a:outerShdw blurRad="38100" dist="38100" dir="2700000" algn="tl">
                    <a:srgbClr val="C0C0C0"/>
                  </a:outerShdw>
                </a:effectLst>
              </a:rPr>
              <a:t>):</a:t>
            </a:r>
          </a:p>
          <a:p>
            <a:pPr eaLnBrk="1" hangingPunct="1">
              <a:lnSpc>
                <a:spcPct val="80000"/>
              </a:lnSpc>
              <a:buClr>
                <a:srgbClr val="1B587C"/>
              </a:buClr>
              <a:buFont typeface="Wingdings 2" panose="05020102010507070707" pitchFamily="18" charset="2"/>
              <a:buNone/>
              <a:defRPr/>
            </a:pPr>
            <a:endParaRPr lang="sr-Latn-CS" altLang="en-US" sz="1800" b="1" dirty="0">
              <a:effectLst>
                <a:outerShdw blurRad="38100" dist="38100" dir="2700000" algn="tl">
                  <a:srgbClr val="C0C0C0"/>
                </a:outerShdw>
              </a:effectLst>
            </a:endParaRPr>
          </a:p>
          <a:p>
            <a:pPr eaLnBrk="1" hangingPunct="1">
              <a:lnSpc>
                <a:spcPct val="80000"/>
              </a:lnSpc>
              <a:buClr>
                <a:srgbClr val="1B587C"/>
              </a:buClr>
              <a:buFontTx/>
              <a:buChar char="-"/>
              <a:defRPr/>
            </a:pPr>
            <a:r>
              <a:rPr lang="en-GB" sz="1800" b="1" dirty="0"/>
              <a:t>With the cooperation of endocrine glands, it regulates all essential functions of internal organs (breathing, digestion, heart and blood vessel function, metabolism)</a:t>
            </a:r>
            <a:endParaRPr lang="en-GB" sz="1800" dirty="0"/>
          </a:p>
          <a:p>
            <a:pPr eaLnBrk="1" hangingPunct="1">
              <a:lnSpc>
                <a:spcPct val="80000"/>
              </a:lnSpc>
              <a:buClr>
                <a:srgbClr val="1B587C"/>
              </a:buClr>
              <a:buFontTx/>
              <a:buChar char="-"/>
              <a:defRPr/>
            </a:pPr>
            <a:endParaRPr lang="sr-Latn-CS" altLang="en-US" sz="800" b="1" dirty="0">
              <a:effectLst>
                <a:outerShdw blurRad="38100" dist="38100" dir="2700000" algn="tl">
                  <a:srgbClr val="C0C0C0"/>
                </a:outerShdw>
              </a:effectLst>
            </a:endParaRPr>
          </a:p>
          <a:p>
            <a:pPr marL="92075" indent="-92075" eaLnBrk="1" hangingPunct="1">
              <a:lnSpc>
                <a:spcPct val="80000"/>
              </a:lnSpc>
              <a:buClr>
                <a:srgbClr val="1B587C"/>
              </a:buClr>
              <a:buFont typeface="Wingdings 2" panose="05020102010507070707" pitchFamily="18" charset="2"/>
              <a:buNone/>
              <a:defRPr/>
            </a:pPr>
            <a:r>
              <a:rPr lang="sr-Latn-CS" altLang="en-US" sz="1800" b="1" dirty="0">
                <a:effectLst>
                  <a:outerShdw blurRad="38100" dist="38100" dir="2700000" algn="tl">
                    <a:srgbClr val="C0C0C0"/>
                  </a:outerShdw>
                </a:effectLst>
              </a:rPr>
              <a:t>- </a:t>
            </a:r>
            <a:r>
              <a:rPr lang="en-GB" sz="1800" b="1" dirty="0"/>
              <a:t>It operates without the influence of human</a:t>
            </a:r>
            <a:br>
              <a:rPr lang="en-GB" sz="1800" b="1" dirty="0"/>
            </a:br>
            <a:r>
              <a:rPr lang="en-GB" sz="1800" b="1" dirty="0"/>
              <a:t> will and consciousness (unvoluntary) </a:t>
            </a:r>
            <a:br>
              <a:rPr lang="en-GB" sz="1800" b="1" dirty="0"/>
            </a:br>
            <a:endParaRPr lang="en-GB" sz="1800" b="1" dirty="0"/>
          </a:p>
          <a:p>
            <a:pPr eaLnBrk="1" hangingPunct="1">
              <a:lnSpc>
                <a:spcPct val="80000"/>
              </a:lnSpc>
              <a:buClr>
                <a:srgbClr val="1B587C"/>
              </a:buClr>
              <a:buFont typeface="Wingdings 2" panose="05020102010507070707" pitchFamily="18" charset="2"/>
              <a:buNone/>
              <a:defRPr/>
            </a:pPr>
            <a:r>
              <a:rPr lang="en-GB" altLang="en-US" sz="1800" b="1" dirty="0">
                <a:effectLst>
                  <a:outerShdw blurRad="38100" dist="38100" dir="2700000" algn="tl">
                    <a:srgbClr val="C0C0C0"/>
                  </a:outerShdw>
                </a:effectLst>
              </a:rPr>
              <a:t>- </a:t>
            </a:r>
            <a:r>
              <a:rPr lang="en-GB" sz="1800" dirty="0"/>
              <a:t>contains portions of the central and peripheral</a:t>
            </a:r>
          </a:p>
          <a:p>
            <a:pPr marL="92075" indent="-92075" eaLnBrk="1" hangingPunct="1">
              <a:lnSpc>
                <a:spcPct val="80000"/>
              </a:lnSpc>
              <a:buClr>
                <a:srgbClr val="1B587C"/>
              </a:buClr>
              <a:buFont typeface="Wingdings 2" panose="05020102010507070707" pitchFamily="18" charset="2"/>
              <a:buNone/>
              <a:defRPr/>
            </a:pPr>
            <a:r>
              <a:rPr lang="en-GB" sz="1800" dirty="0"/>
              <a:t>  systems. It controls the activities of the smooth</a:t>
            </a:r>
            <a:br>
              <a:rPr lang="en-GB" sz="1800" dirty="0"/>
            </a:br>
            <a:r>
              <a:rPr lang="en-GB" sz="1800" dirty="0"/>
              <a:t>muscles and glands of the internal organs (viscera) and the blood vessels and returns sensory information from these organs to the brain.</a:t>
            </a:r>
            <a:endParaRPr lang="sr-Latn-CS" altLang="en-US" sz="1800" b="1" dirty="0">
              <a:effectLst>
                <a:outerShdw blurRad="38100" dist="38100" dir="2700000" algn="tl">
                  <a:srgbClr val="C0C0C0"/>
                </a:outerShdw>
              </a:effectLst>
            </a:endParaRPr>
          </a:p>
          <a:p>
            <a:pPr eaLnBrk="1" hangingPunct="1">
              <a:lnSpc>
                <a:spcPct val="80000"/>
              </a:lnSpc>
              <a:buClr>
                <a:srgbClr val="1B587C"/>
              </a:buClr>
              <a:buFont typeface="Wingdings 2" panose="05020102010507070707" pitchFamily="18" charset="2"/>
              <a:buNone/>
              <a:defRPr/>
            </a:pPr>
            <a:endParaRPr lang="en-GB" altLang="en-US" sz="800" b="1" dirty="0">
              <a:effectLst>
                <a:outerShdw blurRad="38100" dist="38100" dir="2700000" algn="tl">
                  <a:srgbClr val="C0C0C0"/>
                </a:outerShdw>
              </a:effectLst>
            </a:endParaRPr>
          </a:p>
          <a:p>
            <a:pPr eaLnBrk="1" hangingPunct="1">
              <a:lnSpc>
                <a:spcPct val="80000"/>
              </a:lnSpc>
              <a:buClr>
                <a:srgbClr val="1B587C"/>
              </a:buClr>
              <a:buFont typeface="Wingdings 2" panose="05020102010507070707" pitchFamily="18" charset="2"/>
              <a:buNone/>
              <a:defRPr/>
            </a:pPr>
            <a:r>
              <a:rPr lang="en-GB" altLang="en-US" sz="2000" b="1" dirty="0">
                <a:effectLst>
                  <a:outerShdw blurRad="38100" dist="38100" dir="2700000" algn="tl">
                    <a:srgbClr val="C0C0C0"/>
                  </a:outerShdw>
                </a:effectLst>
              </a:rPr>
              <a:t>Two parts:</a:t>
            </a:r>
            <a:endParaRPr lang="sr-Latn-CS" altLang="en-US" sz="2000" b="1" dirty="0">
              <a:effectLst>
                <a:outerShdw blurRad="38100" dist="38100" dir="2700000" algn="tl">
                  <a:srgbClr val="C0C0C0"/>
                </a:outerShdw>
              </a:effectLst>
            </a:endParaRPr>
          </a:p>
          <a:p>
            <a:pPr eaLnBrk="1" hangingPunct="1">
              <a:lnSpc>
                <a:spcPct val="80000"/>
              </a:lnSpc>
              <a:buClr>
                <a:srgbClr val="1B587C"/>
              </a:buClr>
              <a:buFont typeface="Wingdings 2" panose="05020102010507070707" pitchFamily="18" charset="2"/>
              <a:buNone/>
              <a:defRPr/>
            </a:pPr>
            <a:r>
              <a:rPr lang="sr-Latn-CS" altLang="en-US" sz="2000" b="1" dirty="0">
                <a:effectLst>
                  <a:outerShdw blurRad="38100" dist="38100" dir="2700000" algn="tl">
                    <a:srgbClr val="C0C0C0"/>
                  </a:outerShdw>
                </a:effectLst>
              </a:rPr>
              <a:t>          * </a:t>
            </a:r>
            <a:r>
              <a:rPr lang="en-GB" altLang="en-US" sz="2000" b="1" dirty="0">
                <a:effectLst>
                  <a:outerShdw blurRad="38100" dist="38100" dir="2700000" algn="tl">
                    <a:srgbClr val="C0C0C0"/>
                  </a:outerShdw>
                </a:effectLst>
              </a:rPr>
              <a:t>SYMPATHETIC </a:t>
            </a:r>
            <a:br>
              <a:rPr lang="en-GB" altLang="en-US" sz="2000" b="1" dirty="0">
                <a:effectLst>
                  <a:outerShdw blurRad="38100" dist="38100" dir="2700000" algn="tl">
                    <a:srgbClr val="C0C0C0"/>
                  </a:outerShdw>
                </a:effectLst>
              </a:rPr>
            </a:br>
            <a:r>
              <a:rPr lang="en-GB" altLang="en-US" sz="2000" b="1" dirty="0">
                <a:effectLst>
                  <a:outerShdw blurRad="38100" dist="38100" dir="2700000" algn="tl">
                    <a:srgbClr val="C0C0C0"/>
                  </a:outerShdw>
                </a:effectLst>
              </a:rPr>
              <a:t>          (</a:t>
            </a:r>
            <a:r>
              <a:rPr lang="sr-Latn-CS" altLang="en-US" sz="2000" b="1" i="1" dirty="0">
                <a:effectLst>
                  <a:outerShdw blurRad="38100" dist="38100" dir="2700000" algn="tl">
                    <a:srgbClr val="C0C0C0"/>
                  </a:outerShdw>
                </a:effectLst>
              </a:rPr>
              <a:t>PARS SYMPATHICUS</a:t>
            </a:r>
            <a:r>
              <a:rPr lang="en-GB" altLang="en-US" sz="2000" b="1" i="1" dirty="0">
                <a:effectLst>
                  <a:outerShdw blurRad="38100" dist="38100" dir="2700000" algn="tl">
                    <a:srgbClr val="C0C0C0"/>
                  </a:outerShdw>
                </a:effectLst>
              </a:rPr>
              <a:t>)</a:t>
            </a:r>
            <a:endParaRPr lang="sr-Latn-CS" altLang="en-US" sz="2000" b="1" i="1" dirty="0">
              <a:effectLst>
                <a:outerShdw blurRad="38100" dist="38100" dir="2700000" algn="tl">
                  <a:srgbClr val="C0C0C0"/>
                </a:outerShdw>
              </a:effectLst>
            </a:endParaRPr>
          </a:p>
          <a:p>
            <a:pPr eaLnBrk="1" hangingPunct="1">
              <a:lnSpc>
                <a:spcPct val="80000"/>
              </a:lnSpc>
              <a:buClr>
                <a:srgbClr val="1B587C"/>
              </a:buClr>
              <a:buFont typeface="Wingdings 2" panose="05020102010507070707" pitchFamily="18" charset="2"/>
              <a:buNone/>
              <a:defRPr/>
            </a:pPr>
            <a:endParaRPr lang="sr-Latn-CS" altLang="en-US" sz="800" b="1" i="1" dirty="0">
              <a:effectLst>
                <a:outerShdw blurRad="38100" dist="38100" dir="2700000" algn="tl">
                  <a:srgbClr val="C0C0C0"/>
                </a:outerShdw>
              </a:effectLst>
            </a:endParaRPr>
          </a:p>
          <a:p>
            <a:pPr eaLnBrk="1" hangingPunct="1">
              <a:lnSpc>
                <a:spcPct val="80000"/>
              </a:lnSpc>
              <a:buClr>
                <a:srgbClr val="1B587C"/>
              </a:buClr>
              <a:buFont typeface="Wingdings 2" panose="05020102010507070707" pitchFamily="18" charset="2"/>
              <a:buNone/>
              <a:defRPr/>
            </a:pPr>
            <a:r>
              <a:rPr lang="sr-Latn-CS" altLang="en-US" sz="2200" b="1" i="1" dirty="0">
                <a:effectLst>
                  <a:outerShdw blurRad="38100" dist="38100" dir="2700000" algn="tl">
                    <a:srgbClr val="C0C0C0"/>
                  </a:outerShdw>
                </a:effectLst>
              </a:rPr>
              <a:t>            </a:t>
            </a:r>
            <a:r>
              <a:rPr lang="sr-Latn-CS" altLang="en-US" sz="2000" b="1" i="1" dirty="0">
                <a:effectLst>
                  <a:outerShdw blurRad="38100" dist="38100" dir="2700000" algn="tl">
                    <a:srgbClr val="C0C0C0"/>
                  </a:outerShdw>
                </a:effectLst>
              </a:rPr>
              <a:t>* </a:t>
            </a:r>
            <a:r>
              <a:rPr lang="en-GB" altLang="en-US" sz="2000" b="1" i="1" dirty="0">
                <a:effectLst>
                  <a:outerShdw blurRad="38100" dist="38100" dir="2700000" algn="tl">
                    <a:srgbClr val="C0C0C0"/>
                  </a:outerShdw>
                </a:effectLst>
              </a:rPr>
              <a:t>PARASYMPATHETIC</a:t>
            </a:r>
          </a:p>
          <a:p>
            <a:pPr eaLnBrk="1" hangingPunct="1">
              <a:lnSpc>
                <a:spcPct val="80000"/>
              </a:lnSpc>
              <a:buClr>
                <a:srgbClr val="1B587C"/>
              </a:buClr>
              <a:buFont typeface="Wingdings 2" panose="05020102010507070707" pitchFamily="18" charset="2"/>
              <a:buNone/>
              <a:defRPr/>
            </a:pPr>
            <a:r>
              <a:rPr lang="en-GB" altLang="en-US" sz="2000" b="1" i="1" dirty="0">
                <a:effectLst>
                  <a:outerShdw blurRad="38100" dist="38100" dir="2700000" algn="tl">
                    <a:srgbClr val="C0C0C0"/>
                  </a:outerShdw>
                </a:effectLst>
              </a:rPr>
              <a:t>               (</a:t>
            </a:r>
            <a:r>
              <a:rPr lang="sr-Latn-CS" altLang="en-US" sz="2000" b="1" i="1" dirty="0">
                <a:effectLst>
                  <a:outerShdw blurRad="38100" dist="38100" dir="2700000" algn="tl">
                    <a:srgbClr val="C0C0C0"/>
                  </a:outerShdw>
                </a:effectLst>
              </a:rPr>
              <a:t>PARS PARASYMPAT</a:t>
            </a:r>
            <a:r>
              <a:rPr lang="en-GB" altLang="en-US" sz="2000" b="1" i="1" dirty="0">
                <a:effectLst>
                  <a:outerShdw blurRad="38100" dist="38100" dir="2700000" algn="tl">
                    <a:srgbClr val="C0C0C0"/>
                  </a:outerShdw>
                </a:effectLst>
              </a:rPr>
              <a:t>H</a:t>
            </a:r>
            <a:r>
              <a:rPr lang="sr-Latn-CS" altLang="en-US" sz="2000" b="1" i="1" dirty="0">
                <a:effectLst>
                  <a:outerShdw blurRad="38100" dist="38100" dir="2700000" algn="tl">
                    <a:srgbClr val="C0C0C0"/>
                  </a:outerShdw>
                </a:effectLst>
              </a:rPr>
              <a:t>ICUS</a:t>
            </a:r>
            <a:r>
              <a:rPr lang="en-GB" altLang="en-US" sz="2000" b="1" i="1" dirty="0">
                <a:effectLst>
                  <a:outerShdw blurRad="38100" dist="38100" dir="2700000" algn="tl">
                    <a:srgbClr val="C0C0C0"/>
                  </a:outerShdw>
                </a:effectLst>
              </a:rPr>
              <a:t>)</a:t>
            </a:r>
            <a:endParaRPr lang="en-US" altLang="en-US" sz="2000" b="1" i="1" dirty="0">
              <a:effectLst>
                <a:outerShdw blurRad="38100" dist="38100" dir="2700000" algn="tl">
                  <a:srgbClr val="C0C0C0"/>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23555">
                                            <p:txEl>
                                              <p:pRg st="2" end="2"/>
                                            </p:txEl>
                                          </p:spTgt>
                                        </p:tgtEl>
                                        <p:attrNameLst>
                                          <p:attrName>style.visibility</p:attrName>
                                        </p:attrNameLst>
                                      </p:cBhvr>
                                      <p:to>
                                        <p:strVal val="visible"/>
                                      </p:to>
                                    </p:set>
                                    <p:animScale>
                                      <p:cBhvr>
                                        <p:cTn id="7" dur="1000" decel="50000" fill="hold">
                                          <p:stCondLst>
                                            <p:cond delay="0"/>
                                          </p:stCondLst>
                                        </p:cTn>
                                        <p:tgtEl>
                                          <p:spTgt spid="23555">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3555">
                                            <p:txEl>
                                              <p:pRg st="2" end="2"/>
                                            </p:txEl>
                                          </p:spTgt>
                                        </p:tgtEl>
                                        <p:attrNameLst>
                                          <p:attrName>ppt_x,ppt_y</p:attrName>
                                        </p:attrNameLst>
                                      </p:cBhvr>
                                      <p:rCtr x="0" y="0"/>
                                    </p:animMotion>
                                    <p:animEffect transition="in" filter="fade">
                                      <p:cBhvr>
                                        <p:cTn id="9" dur="1000"/>
                                        <p:tgtEl>
                                          <p:spTgt spid="23555">
                                            <p:txEl>
                                              <p:pRg st="2" end="2"/>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23555">
                                            <p:txEl>
                                              <p:pRg st="4" end="4"/>
                                            </p:txEl>
                                          </p:spTgt>
                                        </p:tgtEl>
                                        <p:attrNameLst>
                                          <p:attrName>style.visibility</p:attrName>
                                        </p:attrNameLst>
                                      </p:cBhvr>
                                      <p:to>
                                        <p:strVal val="visible"/>
                                      </p:to>
                                    </p:set>
                                    <p:animScale>
                                      <p:cBhvr>
                                        <p:cTn id="14" dur="1000" decel="50000" fill="hold">
                                          <p:stCondLst>
                                            <p:cond delay="0"/>
                                          </p:stCondLst>
                                        </p:cTn>
                                        <p:tgtEl>
                                          <p:spTgt spid="23555">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23555">
                                            <p:txEl>
                                              <p:pRg st="4" end="4"/>
                                            </p:txEl>
                                          </p:spTgt>
                                        </p:tgtEl>
                                        <p:attrNameLst>
                                          <p:attrName>ppt_x,ppt_y</p:attrName>
                                        </p:attrNameLst>
                                      </p:cBhvr>
                                      <p:rCtr x="0" y="0"/>
                                    </p:animMotion>
                                    <p:animEffect transition="in" filter="fade">
                                      <p:cBhvr>
                                        <p:cTn id="16" dur="1000"/>
                                        <p:tgtEl>
                                          <p:spTgt spid="23555">
                                            <p:txEl>
                                              <p:pRg st="4" end="4"/>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2" presetClass="entr" presetSubtype="0" fill="hold" nodeType="clickEffect">
                                  <p:stCondLst>
                                    <p:cond delay="0"/>
                                  </p:stCondLst>
                                  <p:childTnLst>
                                    <p:set>
                                      <p:cBhvr>
                                        <p:cTn id="20" dur="1" fill="hold">
                                          <p:stCondLst>
                                            <p:cond delay="0"/>
                                          </p:stCondLst>
                                        </p:cTn>
                                        <p:tgtEl>
                                          <p:spTgt spid="23555">
                                            <p:txEl>
                                              <p:pRg st="6" end="6"/>
                                            </p:txEl>
                                          </p:spTgt>
                                        </p:tgtEl>
                                        <p:attrNameLst>
                                          <p:attrName>style.visibility</p:attrName>
                                        </p:attrNameLst>
                                      </p:cBhvr>
                                      <p:to>
                                        <p:strVal val="visible"/>
                                      </p:to>
                                    </p:set>
                                    <p:animScale>
                                      <p:cBhvr>
                                        <p:cTn id="21" dur="1000" decel="50000" fill="hold">
                                          <p:stCondLst>
                                            <p:cond delay="0"/>
                                          </p:stCondLst>
                                        </p:cTn>
                                        <p:tgtEl>
                                          <p:spTgt spid="23555">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23555">
                                            <p:txEl>
                                              <p:pRg st="6" end="6"/>
                                            </p:txEl>
                                          </p:spTgt>
                                        </p:tgtEl>
                                        <p:attrNameLst>
                                          <p:attrName>ppt_x,ppt_y</p:attrName>
                                        </p:attrNameLst>
                                      </p:cBhvr>
                                      <p:rCtr x="0" y="0"/>
                                    </p:animMotion>
                                    <p:animEffect transition="in" filter="fade">
                                      <p:cBhvr>
                                        <p:cTn id="23" dur="1000"/>
                                        <p:tgtEl>
                                          <p:spTgt spid="23555">
                                            <p:txEl>
                                              <p:pRg st="6" end="6"/>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2" presetClass="entr" presetSubtype="0" fill="hold" nodeType="clickEffect">
                                  <p:stCondLst>
                                    <p:cond delay="0"/>
                                  </p:stCondLst>
                                  <p:childTnLst>
                                    <p:set>
                                      <p:cBhvr>
                                        <p:cTn id="27" dur="1" fill="hold">
                                          <p:stCondLst>
                                            <p:cond delay="0"/>
                                          </p:stCondLst>
                                        </p:cTn>
                                        <p:tgtEl>
                                          <p:spTgt spid="23555">
                                            <p:txEl>
                                              <p:pRg st="7" end="7"/>
                                            </p:txEl>
                                          </p:spTgt>
                                        </p:tgtEl>
                                        <p:attrNameLst>
                                          <p:attrName>style.visibility</p:attrName>
                                        </p:attrNameLst>
                                      </p:cBhvr>
                                      <p:to>
                                        <p:strVal val="visible"/>
                                      </p:to>
                                    </p:set>
                                    <p:animScale>
                                      <p:cBhvr>
                                        <p:cTn id="28" dur="1000" decel="50000" fill="hold">
                                          <p:stCondLst>
                                            <p:cond delay="0"/>
                                          </p:stCondLst>
                                        </p:cTn>
                                        <p:tgtEl>
                                          <p:spTgt spid="23555">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23555">
                                            <p:txEl>
                                              <p:pRg st="7" end="7"/>
                                            </p:txEl>
                                          </p:spTgt>
                                        </p:tgtEl>
                                        <p:attrNameLst>
                                          <p:attrName>ppt_x,ppt_y</p:attrName>
                                        </p:attrNameLst>
                                      </p:cBhvr>
                                      <p:rCtr x="0" y="0"/>
                                    </p:animMotion>
                                    <p:animEffect transition="in" filter="fade">
                                      <p:cBhvr>
                                        <p:cTn id="30" dur="1000"/>
                                        <p:tgtEl>
                                          <p:spTgt spid="23555">
                                            <p:txEl>
                                              <p:pRg st="7" end="7"/>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2" presetClass="entr" presetSubtype="0" fill="hold" nodeType="clickEffect">
                                  <p:stCondLst>
                                    <p:cond delay="0"/>
                                  </p:stCondLst>
                                  <p:childTnLst>
                                    <p:set>
                                      <p:cBhvr>
                                        <p:cTn id="34" dur="1" fill="hold">
                                          <p:stCondLst>
                                            <p:cond delay="0"/>
                                          </p:stCondLst>
                                        </p:cTn>
                                        <p:tgtEl>
                                          <p:spTgt spid="23556">
                                            <p:txEl>
                                              <p:pRg st="4" end="4"/>
                                            </p:txEl>
                                          </p:spTgt>
                                        </p:tgtEl>
                                        <p:attrNameLst>
                                          <p:attrName>style.visibility</p:attrName>
                                        </p:attrNameLst>
                                      </p:cBhvr>
                                      <p:to>
                                        <p:strVal val="visible"/>
                                      </p:to>
                                    </p:set>
                                    <p:animScale>
                                      <p:cBhvr>
                                        <p:cTn id="35" dur="1000" decel="50000" fill="hold">
                                          <p:stCondLst>
                                            <p:cond delay="0"/>
                                          </p:stCondLst>
                                        </p:cTn>
                                        <p:tgtEl>
                                          <p:spTgt spid="23556">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23556">
                                            <p:txEl>
                                              <p:pRg st="4" end="4"/>
                                            </p:txEl>
                                          </p:spTgt>
                                        </p:tgtEl>
                                        <p:attrNameLst>
                                          <p:attrName>ppt_x,ppt_y</p:attrName>
                                        </p:attrNameLst>
                                      </p:cBhvr>
                                      <p:rCtr x="0" y="0"/>
                                    </p:animMotion>
                                    <p:animEffect transition="in" filter="fade">
                                      <p:cBhvr>
                                        <p:cTn id="37" dur="1000"/>
                                        <p:tgtEl>
                                          <p:spTgt spid="23556">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2" presetClass="entr" presetSubtype="0" fill="hold" nodeType="clickEffect">
                                  <p:stCondLst>
                                    <p:cond delay="0"/>
                                  </p:stCondLst>
                                  <p:childTnLst>
                                    <p:set>
                                      <p:cBhvr>
                                        <p:cTn id="41" dur="1" fill="hold">
                                          <p:stCondLst>
                                            <p:cond delay="0"/>
                                          </p:stCondLst>
                                        </p:cTn>
                                        <p:tgtEl>
                                          <p:spTgt spid="23556">
                                            <p:txEl>
                                              <p:pRg st="5" end="5"/>
                                            </p:txEl>
                                          </p:spTgt>
                                        </p:tgtEl>
                                        <p:attrNameLst>
                                          <p:attrName>style.visibility</p:attrName>
                                        </p:attrNameLst>
                                      </p:cBhvr>
                                      <p:to>
                                        <p:strVal val="visible"/>
                                      </p:to>
                                    </p:set>
                                    <p:animScale>
                                      <p:cBhvr>
                                        <p:cTn id="42" dur="1000" decel="50000" fill="hold">
                                          <p:stCondLst>
                                            <p:cond delay="0"/>
                                          </p:stCondLst>
                                        </p:cTn>
                                        <p:tgtEl>
                                          <p:spTgt spid="23556">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23556">
                                            <p:txEl>
                                              <p:pRg st="5" end="5"/>
                                            </p:txEl>
                                          </p:spTgt>
                                        </p:tgtEl>
                                        <p:attrNameLst>
                                          <p:attrName>ppt_x,ppt_y</p:attrName>
                                        </p:attrNameLst>
                                      </p:cBhvr>
                                      <p:rCtr x="0" y="0"/>
                                    </p:animMotion>
                                    <p:animEffect transition="in" filter="fade">
                                      <p:cBhvr>
                                        <p:cTn id="44" dur="1000"/>
                                        <p:tgtEl>
                                          <p:spTgt spid="23556">
                                            <p:txEl>
                                              <p:pRg st="5" end="5"/>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2" presetClass="entr" presetSubtype="0" fill="hold" nodeType="clickEffect">
                                  <p:stCondLst>
                                    <p:cond delay="0"/>
                                  </p:stCondLst>
                                  <p:childTnLst>
                                    <p:set>
                                      <p:cBhvr>
                                        <p:cTn id="48" dur="1" fill="hold">
                                          <p:stCondLst>
                                            <p:cond delay="0"/>
                                          </p:stCondLst>
                                        </p:cTn>
                                        <p:tgtEl>
                                          <p:spTgt spid="23556">
                                            <p:txEl>
                                              <p:pRg st="6" end="6"/>
                                            </p:txEl>
                                          </p:spTgt>
                                        </p:tgtEl>
                                        <p:attrNameLst>
                                          <p:attrName>style.visibility</p:attrName>
                                        </p:attrNameLst>
                                      </p:cBhvr>
                                      <p:to>
                                        <p:strVal val="visible"/>
                                      </p:to>
                                    </p:set>
                                    <p:animScale>
                                      <p:cBhvr>
                                        <p:cTn id="49" dur="1000" decel="50000" fill="hold">
                                          <p:stCondLst>
                                            <p:cond delay="0"/>
                                          </p:stCondLst>
                                        </p:cTn>
                                        <p:tgtEl>
                                          <p:spTgt spid="23556">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23556">
                                            <p:txEl>
                                              <p:pRg st="6" end="6"/>
                                            </p:txEl>
                                          </p:spTgt>
                                        </p:tgtEl>
                                        <p:attrNameLst>
                                          <p:attrName>ppt_x,ppt_y</p:attrName>
                                        </p:attrNameLst>
                                      </p:cBhvr>
                                      <p:rCtr x="0" y="0"/>
                                    </p:animMotion>
                                    <p:animEffect transition="in" filter="fade">
                                      <p:cBhvr>
                                        <p:cTn id="51" dur="1000"/>
                                        <p:tgtEl>
                                          <p:spTgt spid="23556">
                                            <p:txEl>
                                              <p:pRg st="6" end="6"/>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31" presetClass="entr" presetSubtype="0" fill="hold" nodeType="clickEffect">
                                  <p:stCondLst>
                                    <p:cond delay="0"/>
                                  </p:stCondLst>
                                  <p:iterate type="lt">
                                    <p:tmPct val="5000"/>
                                  </p:iterate>
                                  <p:childTnLst>
                                    <p:set>
                                      <p:cBhvr>
                                        <p:cTn id="55" dur="1" fill="hold">
                                          <p:stCondLst>
                                            <p:cond delay="0"/>
                                          </p:stCondLst>
                                        </p:cTn>
                                        <p:tgtEl>
                                          <p:spTgt spid="23556">
                                            <p:txEl>
                                              <p:pRg st="9" end="9"/>
                                            </p:txEl>
                                          </p:spTgt>
                                        </p:tgtEl>
                                        <p:attrNameLst>
                                          <p:attrName>style.visibility</p:attrName>
                                        </p:attrNameLst>
                                      </p:cBhvr>
                                      <p:to>
                                        <p:strVal val="visible"/>
                                      </p:to>
                                    </p:set>
                                    <p:anim calcmode="lin" valueType="num">
                                      <p:cBhvr>
                                        <p:cTn id="56" dur="500" fill="hold"/>
                                        <p:tgtEl>
                                          <p:spTgt spid="23556">
                                            <p:txEl>
                                              <p:pRg st="9" end="9"/>
                                            </p:txEl>
                                          </p:spTgt>
                                        </p:tgtEl>
                                        <p:attrNameLst>
                                          <p:attrName>ppt_w</p:attrName>
                                        </p:attrNameLst>
                                      </p:cBhvr>
                                      <p:tavLst>
                                        <p:tav tm="0">
                                          <p:val>
                                            <p:fltVal val="0"/>
                                          </p:val>
                                        </p:tav>
                                        <p:tav tm="100000">
                                          <p:val>
                                            <p:strVal val="#ppt_w"/>
                                          </p:val>
                                        </p:tav>
                                      </p:tavLst>
                                    </p:anim>
                                    <p:anim calcmode="lin" valueType="num">
                                      <p:cBhvr>
                                        <p:cTn id="57" dur="500" fill="hold"/>
                                        <p:tgtEl>
                                          <p:spTgt spid="23556">
                                            <p:txEl>
                                              <p:pRg st="9" end="9"/>
                                            </p:txEl>
                                          </p:spTgt>
                                        </p:tgtEl>
                                        <p:attrNameLst>
                                          <p:attrName>ppt_h</p:attrName>
                                        </p:attrNameLst>
                                      </p:cBhvr>
                                      <p:tavLst>
                                        <p:tav tm="0">
                                          <p:val>
                                            <p:fltVal val="0"/>
                                          </p:val>
                                        </p:tav>
                                        <p:tav tm="100000">
                                          <p:val>
                                            <p:strVal val="#ppt_h"/>
                                          </p:val>
                                        </p:tav>
                                      </p:tavLst>
                                    </p:anim>
                                    <p:anim calcmode="lin" valueType="num">
                                      <p:cBhvr>
                                        <p:cTn id="58" dur="500" fill="hold"/>
                                        <p:tgtEl>
                                          <p:spTgt spid="23556">
                                            <p:txEl>
                                              <p:pRg st="9" end="9"/>
                                            </p:txEl>
                                          </p:spTgt>
                                        </p:tgtEl>
                                        <p:attrNameLst>
                                          <p:attrName>style.rotation</p:attrName>
                                        </p:attrNameLst>
                                      </p:cBhvr>
                                      <p:tavLst>
                                        <p:tav tm="0">
                                          <p:val>
                                            <p:fltVal val="90"/>
                                          </p:val>
                                        </p:tav>
                                        <p:tav tm="100000">
                                          <p:val>
                                            <p:fltVal val="0"/>
                                          </p:val>
                                        </p:tav>
                                      </p:tavLst>
                                    </p:anim>
                                    <p:animEffect transition="in" filter="fade">
                                      <p:cBhvr>
                                        <p:cTn id="59" dur="500"/>
                                        <p:tgtEl>
                                          <p:spTgt spid="23556">
                                            <p:txEl>
                                              <p:pRg st="9" end="9"/>
                                            </p:txEl>
                                          </p:spTgt>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31" presetClass="entr" presetSubtype="0" fill="hold" nodeType="clickEffect">
                                  <p:stCondLst>
                                    <p:cond delay="0"/>
                                  </p:stCondLst>
                                  <p:iterate type="lt">
                                    <p:tmPct val="5000"/>
                                  </p:iterate>
                                  <p:childTnLst>
                                    <p:set>
                                      <p:cBhvr>
                                        <p:cTn id="63" dur="1" fill="hold">
                                          <p:stCondLst>
                                            <p:cond delay="0"/>
                                          </p:stCondLst>
                                        </p:cTn>
                                        <p:tgtEl>
                                          <p:spTgt spid="23556">
                                            <p:txEl>
                                              <p:pRg st="11" end="11"/>
                                            </p:txEl>
                                          </p:spTgt>
                                        </p:tgtEl>
                                        <p:attrNameLst>
                                          <p:attrName>style.visibility</p:attrName>
                                        </p:attrNameLst>
                                      </p:cBhvr>
                                      <p:to>
                                        <p:strVal val="visible"/>
                                      </p:to>
                                    </p:set>
                                    <p:anim calcmode="lin" valueType="num">
                                      <p:cBhvr>
                                        <p:cTn id="64" dur="500" fill="hold"/>
                                        <p:tgtEl>
                                          <p:spTgt spid="23556">
                                            <p:txEl>
                                              <p:pRg st="11" end="11"/>
                                            </p:txEl>
                                          </p:spTgt>
                                        </p:tgtEl>
                                        <p:attrNameLst>
                                          <p:attrName>ppt_w</p:attrName>
                                        </p:attrNameLst>
                                      </p:cBhvr>
                                      <p:tavLst>
                                        <p:tav tm="0">
                                          <p:val>
                                            <p:fltVal val="0"/>
                                          </p:val>
                                        </p:tav>
                                        <p:tav tm="100000">
                                          <p:val>
                                            <p:strVal val="#ppt_w"/>
                                          </p:val>
                                        </p:tav>
                                      </p:tavLst>
                                    </p:anim>
                                    <p:anim calcmode="lin" valueType="num">
                                      <p:cBhvr>
                                        <p:cTn id="65" dur="500" fill="hold"/>
                                        <p:tgtEl>
                                          <p:spTgt spid="23556">
                                            <p:txEl>
                                              <p:pRg st="11" end="11"/>
                                            </p:txEl>
                                          </p:spTgt>
                                        </p:tgtEl>
                                        <p:attrNameLst>
                                          <p:attrName>ppt_h</p:attrName>
                                        </p:attrNameLst>
                                      </p:cBhvr>
                                      <p:tavLst>
                                        <p:tav tm="0">
                                          <p:val>
                                            <p:fltVal val="0"/>
                                          </p:val>
                                        </p:tav>
                                        <p:tav tm="100000">
                                          <p:val>
                                            <p:strVal val="#ppt_h"/>
                                          </p:val>
                                        </p:tav>
                                      </p:tavLst>
                                    </p:anim>
                                    <p:anim calcmode="lin" valueType="num">
                                      <p:cBhvr>
                                        <p:cTn id="66" dur="500" fill="hold"/>
                                        <p:tgtEl>
                                          <p:spTgt spid="23556">
                                            <p:txEl>
                                              <p:pRg st="11" end="11"/>
                                            </p:txEl>
                                          </p:spTgt>
                                        </p:tgtEl>
                                        <p:attrNameLst>
                                          <p:attrName>style.rotation</p:attrName>
                                        </p:attrNameLst>
                                      </p:cBhvr>
                                      <p:tavLst>
                                        <p:tav tm="0">
                                          <p:val>
                                            <p:fltVal val="90"/>
                                          </p:val>
                                        </p:tav>
                                        <p:tav tm="100000">
                                          <p:val>
                                            <p:fltVal val="0"/>
                                          </p:val>
                                        </p:tav>
                                      </p:tavLst>
                                    </p:anim>
                                    <p:animEffect transition="in" filter="fade">
                                      <p:cBhvr>
                                        <p:cTn id="67" dur="500"/>
                                        <p:tgtEl>
                                          <p:spTgt spid="23556">
                                            <p:txEl>
                                              <p:pRg st="11" end="11"/>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31" presetClass="entr" presetSubtype="0" fill="hold" nodeType="clickEffect">
                                  <p:stCondLst>
                                    <p:cond delay="0"/>
                                  </p:stCondLst>
                                  <p:iterate type="lt">
                                    <p:tmPct val="5000"/>
                                  </p:iterate>
                                  <p:childTnLst>
                                    <p:set>
                                      <p:cBhvr>
                                        <p:cTn id="71" dur="1" fill="hold">
                                          <p:stCondLst>
                                            <p:cond delay="0"/>
                                          </p:stCondLst>
                                        </p:cTn>
                                        <p:tgtEl>
                                          <p:spTgt spid="23556">
                                            <p:txEl>
                                              <p:pRg st="12" end="12"/>
                                            </p:txEl>
                                          </p:spTgt>
                                        </p:tgtEl>
                                        <p:attrNameLst>
                                          <p:attrName>style.visibility</p:attrName>
                                        </p:attrNameLst>
                                      </p:cBhvr>
                                      <p:to>
                                        <p:strVal val="visible"/>
                                      </p:to>
                                    </p:set>
                                    <p:anim calcmode="lin" valueType="num">
                                      <p:cBhvr>
                                        <p:cTn id="72" dur="500" fill="hold"/>
                                        <p:tgtEl>
                                          <p:spTgt spid="23556">
                                            <p:txEl>
                                              <p:pRg st="12" end="12"/>
                                            </p:txEl>
                                          </p:spTgt>
                                        </p:tgtEl>
                                        <p:attrNameLst>
                                          <p:attrName>ppt_w</p:attrName>
                                        </p:attrNameLst>
                                      </p:cBhvr>
                                      <p:tavLst>
                                        <p:tav tm="0">
                                          <p:val>
                                            <p:fltVal val="0"/>
                                          </p:val>
                                        </p:tav>
                                        <p:tav tm="100000">
                                          <p:val>
                                            <p:strVal val="#ppt_w"/>
                                          </p:val>
                                        </p:tav>
                                      </p:tavLst>
                                    </p:anim>
                                    <p:anim calcmode="lin" valueType="num">
                                      <p:cBhvr>
                                        <p:cTn id="73" dur="500" fill="hold"/>
                                        <p:tgtEl>
                                          <p:spTgt spid="23556">
                                            <p:txEl>
                                              <p:pRg st="12" end="12"/>
                                            </p:txEl>
                                          </p:spTgt>
                                        </p:tgtEl>
                                        <p:attrNameLst>
                                          <p:attrName>ppt_h</p:attrName>
                                        </p:attrNameLst>
                                      </p:cBhvr>
                                      <p:tavLst>
                                        <p:tav tm="0">
                                          <p:val>
                                            <p:fltVal val="0"/>
                                          </p:val>
                                        </p:tav>
                                        <p:tav tm="100000">
                                          <p:val>
                                            <p:strVal val="#ppt_h"/>
                                          </p:val>
                                        </p:tav>
                                      </p:tavLst>
                                    </p:anim>
                                    <p:anim calcmode="lin" valueType="num">
                                      <p:cBhvr>
                                        <p:cTn id="74" dur="500" fill="hold"/>
                                        <p:tgtEl>
                                          <p:spTgt spid="23556">
                                            <p:txEl>
                                              <p:pRg st="12" end="12"/>
                                            </p:txEl>
                                          </p:spTgt>
                                        </p:tgtEl>
                                        <p:attrNameLst>
                                          <p:attrName>style.rotation</p:attrName>
                                        </p:attrNameLst>
                                      </p:cBhvr>
                                      <p:tavLst>
                                        <p:tav tm="0">
                                          <p:val>
                                            <p:fltVal val="90"/>
                                          </p:val>
                                        </p:tav>
                                        <p:tav tm="100000">
                                          <p:val>
                                            <p:fltVal val="0"/>
                                          </p:val>
                                        </p:tav>
                                      </p:tavLst>
                                    </p:anim>
                                    <p:animEffect transition="in" filter="fade">
                                      <p:cBhvr>
                                        <p:cTn id="75" dur="500"/>
                                        <p:tgtEl>
                                          <p:spTgt spid="23556">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a:extLst>
              <a:ext uri="{FF2B5EF4-FFF2-40B4-BE49-F238E27FC236}">
                <a16:creationId xmlns:a16="http://schemas.microsoft.com/office/drawing/2014/main" id="{A8C0437C-4616-EDDA-80BA-8B5B834F5060}"/>
              </a:ext>
            </a:extLst>
          </p:cNvPr>
          <p:cNvSpPr>
            <a:spLocks noGrp="1" noChangeArrowheads="1"/>
          </p:cNvSpPr>
          <p:nvPr>
            <p:ph idx="4294967295"/>
          </p:nvPr>
        </p:nvSpPr>
        <p:spPr>
          <a:xfrm>
            <a:off x="250825" y="1341438"/>
            <a:ext cx="8713788" cy="5183187"/>
          </a:xfrm>
        </p:spPr>
        <p:txBody>
          <a:bodyPr/>
          <a:lstStyle/>
          <a:p>
            <a:pPr marL="609600" indent="-609600" eaLnBrk="1" hangingPunct="1">
              <a:lnSpc>
                <a:spcPct val="90000"/>
              </a:lnSpc>
              <a:buFont typeface="Wingdings 2" panose="05020102010507070707" pitchFamily="18" charset="2"/>
              <a:buNone/>
            </a:pPr>
            <a:r>
              <a:rPr lang="en-GB" altLang="en-US" sz="2400">
                <a:solidFill>
                  <a:schemeClr val="tx2"/>
                </a:solidFill>
              </a:rPr>
              <a:t>AUTONOMIC</a:t>
            </a:r>
            <a:r>
              <a:rPr lang="sr-Latn-CS" altLang="en-US" sz="2400">
                <a:solidFill>
                  <a:schemeClr val="tx2"/>
                </a:solidFill>
              </a:rPr>
              <a:t> (</a:t>
            </a:r>
            <a:r>
              <a:rPr lang="en-GB" altLang="en-US" sz="2400">
                <a:solidFill>
                  <a:schemeClr val="tx2"/>
                </a:solidFill>
              </a:rPr>
              <a:t>VEGETATIVE)</a:t>
            </a:r>
            <a:r>
              <a:rPr lang="sr-Latn-CS" altLang="en-US" sz="2400">
                <a:solidFill>
                  <a:schemeClr val="tx2"/>
                </a:solidFill>
              </a:rPr>
              <a:t> </a:t>
            </a:r>
            <a:r>
              <a:rPr lang="en-GB" altLang="en-US" sz="2400">
                <a:solidFill>
                  <a:schemeClr val="tx2"/>
                </a:solidFill>
              </a:rPr>
              <a:t>NERVOUS SYSTEM</a:t>
            </a:r>
            <a:endParaRPr lang="sr-Latn-CS" altLang="en-US" sz="2400">
              <a:solidFill>
                <a:schemeClr val="tx2"/>
              </a:solidFill>
            </a:endParaRPr>
          </a:p>
          <a:p>
            <a:pPr marL="609600" indent="-609600" eaLnBrk="1" hangingPunct="1">
              <a:lnSpc>
                <a:spcPct val="90000"/>
              </a:lnSpc>
              <a:buFont typeface="Wingdings 2" panose="05020102010507070707" pitchFamily="18" charset="2"/>
              <a:buNone/>
            </a:pPr>
            <a:br>
              <a:rPr lang="sr-Latn-CS" altLang="en-US" sz="2400">
                <a:solidFill>
                  <a:schemeClr val="tx2"/>
                </a:solidFill>
              </a:rPr>
            </a:br>
            <a:r>
              <a:rPr lang="sr-Latn-CS" altLang="en-US" sz="2000">
                <a:solidFill>
                  <a:schemeClr val="tx2"/>
                </a:solidFill>
              </a:rPr>
              <a:t>a)</a:t>
            </a:r>
            <a:r>
              <a:rPr lang="sr-Latn-CS" altLang="en-US" sz="2400">
                <a:solidFill>
                  <a:schemeClr val="tx2"/>
                </a:solidFill>
              </a:rPr>
              <a:t> </a:t>
            </a:r>
            <a:r>
              <a:rPr lang="en-GB" altLang="en-US" sz="2400">
                <a:solidFill>
                  <a:schemeClr val="tx2"/>
                </a:solidFill>
              </a:rPr>
              <a:t>sympathicus</a:t>
            </a:r>
            <a:r>
              <a:rPr lang="sr-Latn-CS" altLang="en-US" sz="2400">
                <a:solidFill>
                  <a:schemeClr val="tx2"/>
                </a:solidFill>
              </a:rPr>
              <a:t> (pars sympathica)</a:t>
            </a:r>
            <a:br>
              <a:rPr lang="sr-Latn-CS" altLang="en-US" sz="2400">
                <a:solidFill>
                  <a:schemeClr val="tx2"/>
                </a:solidFill>
              </a:rPr>
            </a:br>
            <a:br>
              <a:rPr lang="sr-Latn-CS" altLang="en-US" sz="2400">
                <a:solidFill>
                  <a:schemeClr val="tx2"/>
                </a:solidFill>
              </a:rPr>
            </a:br>
            <a:r>
              <a:rPr lang="sr-Latn-CS" altLang="en-US" sz="2400">
                <a:solidFill>
                  <a:schemeClr val="tx2"/>
                </a:solidFill>
              </a:rPr>
              <a:t>	</a:t>
            </a:r>
            <a:r>
              <a:rPr lang="sr-Latn-CS" altLang="en-US" sz="2400"/>
              <a:t>- </a:t>
            </a:r>
            <a:r>
              <a:rPr lang="en-GB" altLang="en-US" sz="2400" u="sng"/>
              <a:t>sympathetic center</a:t>
            </a:r>
            <a:r>
              <a:rPr lang="sr-Latn-CS" altLang="en-US" sz="2400"/>
              <a:t>:</a:t>
            </a:r>
            <a:br>
              <a:rPr lang="sr-Latn-CS" altLang="en-US" sz="2400"/>
            </a:br>
            <a:r>
              <a:rPr lang="sr-Latn-CS" altLang="en-US" sz="2400"/>
              <a:t>           - </a:t>
            </a:r>
            <a:r>
              <a:rPr lang="en-GB" altLang="en-US" sz="2400"/>
              <a:t>lateral columns of the grey matter of spinal cord</a:t>
            </a:r>
            <a:br>
              <a:rPr lang="en-GB" altLang="en-US" sz="2400"/>
            </a:br>
            <a:r>
              <a:rPr lang="en-GB" altLang="en-US" sz="2400"/>
              <a:t>             from </a:t>
            </a:r>
            <a:r>
              <a:rPr lang="sr-Latn-CS" altLang="en-US" sz="2400"/>
              <a:t>C8 – L2 segment</a:t>
            </a:r>
            <a:r>
              <a:rPr lang="en-GB" altLang="en-US" sz="2400"/>
              <a:t> of spinal cord </a:t>
            </a:r>
            <a:r>
              <a:rPr lang="sr-Latn-CS" altLang="en-US" sz="2400"/>
              <a:t> </a:t>
            </a:r>
          </a:p>
          <a:p>
            <a:pPr marL="609600" indent="-609600" eaLnBrk="1" hangingPunct="1">
              <a:lnSpc>
                <a:spcPct val="90000"/>
              </a:lnSpc>
              <a:buFont typeface="Wingdings 2" panose="05020102010507070707" pitchFamily="18" charset="2"/>
              <a:buNone/>
            </a:pPr>
            <a:br>
              <a:rPr lang="sr-Latn-CS" altLang="en-US" sz="2400"/>
            </a:br>
            <a:r>
              <a:rPr lang="en-GB" altLang="en-US" sz="2400">
                <a:solidFill>
                  <a:schemeClr val="tx2"/>
                </a:solidFill>
              </a:rPr>
              <a:t>b</a:t>
            </a:r>
            <a:r>
              <a:rPr lang="sr-Latn-CS" altLang="en-US" sz="2400">
                <a:solidFill>
                  <a:schemeClr val="tx2"/>
                </a:solidFill>
              </a:rPr>
              <a:t>) </a:t>
            </a:r>
            <a:r>
              <a:rPr lang="en-GB" altLang="en-US" sz="2400">
                <a:solidFill>
                  <a:schemeClr val="tx2"/>
                </a:solidFill>
              </a:rPr>
              <a:t>paarsympathicus</a:t>
            </a:r>
            <a:r>
              <a:rPr lang="sr-Latn-CS" altLang="en-US" sz="2400">
                <a:solidFill>
                  <a:schemeClr val="tx2"/>
                </a:solidFill>
              </a:rPr>
              <a:t> (pars parasymp</a:t>
            </a:r>
            <a:r>
              <a:rPr lang="en-GB" altLang="en-US" sz="2400">
                <a:solidFill>
                  <a:schemeClr val="tx2"/>
                </a:solidFill>
              </a:rPr>
              <a:t>a</a:t>
            </a:r>
            <a:r>
              <a:rPr lang="sr-Latn-CS" altLang="en-US" sz="2400">
                <a:solidFill>
                  <a:schemeClr val="tx2"/>
                </a:solidFill>
              </a:rPr>
              <a:t>t</a:t>
            </a:r>
            <a:r>
              <a:rPr lang="en-GB" altLang="en-US" sz="2400">
                <a:solidFill>
                  <a:schemeClr val="tx2"/>
                </a:solidFill>
              </a:rPr>
              <a:t>h</a:t>
            </a:r>
            <a:r>
              <a:rPr lang="sr-Latn-CS" altLang="en-US" sz="2400">
                <a:solidFill>
                  <a:schemeClr val="tx2"/>
                </a:solidFill>
              </a:rPr>
              <a:t>ica)</a:t>
            </a:r>
            <a:br>
              <a:rPr lang="sr-Latn-CS" altLang="en-US" sz="2400">
                <a:solidFill>
                  <a:schemeClr val="tx2"/>
                </a:solidFill>
              </a:rPr>
            </a:br>
            <a:r>
              <a:rPr lang="sr-Latn-CS" altLang="en-US" sz="2400">
                <a:solidFill>
                  <a:schemeClr val="tx2"/>
                </a:solidFill>
              </a:rPr>
              <a:t>	 </a:t>
            </a:r>
            <a:r>
              <a:rPr lang="sr-Latn-CS" altLang="en-US" sz="2400"/>
              <a:t>- </a:t>
            </a:r>
            <a:r>
              <a:rPr lang="en-GB" altLang="en-US" sz="2400" u="sng"/>
              <a:t>parasympathetic center</a:t>
            </a:r>
            <a:r>
              <a:rPr lang="sr-Latn-CS" altLang="en-US" sz="2400"/>
              <a:t>: </a:t>
            </a:r>
            <a:br>
              <a:rPr lang="sr-Latn-CS" altLang="en-US" sz="2400"/>
            </a:br>
            <a:r>
              <a:rPr lang="sr-Latn-CS" altLang="en-US" sz="2400"/>
              <a:t>           - </a:t>
            </a:r>
            <a:r>
              <a:rPr lang="en-GB" altLang="en-US" sz="2400"/>
              <a:t>lateral columns of the grey matter of spinal cord</a:t>
            </a:r>
            <a:br>
              <a:rPr lang="en-GB" altLang="en-US" sz="2400"/>
            </a:br>
            <a:r>
              <a:rPr lang="en-GB" altLang="en-US" sz="2400"/>
              <a:t>             from S2</a:t>
            </a:r>
            <a:r>
              <a:rPr lang="sr-Latn-CS" altLang="en-US" sz="2400"/>
              <a:t> – </a:t>
            </a:r>
            <a:r>
              <a:rPr lang="en-GB" altLang="en-US" sz="2400"/>
              <a:t>S4</a:t>
            </a:r>
            <a:r>
              <a:rPr lang="sr-Latn-CS" altLang="en-US" sz="2400"/>
              <a:t> segment</a:t>
            </a:r>
            <a:r>
              <a:rPr lang="en-GB" altLang="en-US" sz="2400"/>
              <a:t> of spinal cord</a:t>
            </a:r>
            <a:br>
              <a:rPr lang="sr-Latn-CS" altLang="en-US" sz="2400"/>
            </a:br>
            <a:r>
              <a:rPr lang="sr-Latn-CS" altLang="en-US" sz="2400"/>
              <a:t>           - </a:t>
            </a:r>
            <a:r>
              <a:rPr lang="en-GB" altLang="en-US" sz="2400"/>
              <a:t>brainstem </a:t>
            </a:r>
            <a:r>
              <a:rPr lang="sr-Latn-CS" altLang="en-US" sz="2400"/>
              <a:t>– </a:t>
            </a:r>
            <a:r>
              <a:rPr lang="en-GB" altLang="en-US" sz="2400"/>
              <a:t>parasympathetic nuclei of </a:t>
            </a:r>
            <a:r>
              <a:rPr lang="sr-Latn-CS" altLang="en-US" sz="2400"/>
              <a:t>III, VII,</a:t>
            </a:r>
            <a:br>
              <a:rPr lang="sr-Cyrl-CS" altLang="en-US" sz="2400"/>
            </a:br>
            <a:r>
              <a:rPr lang="sr-Cyrl-CS" altLang="en-US" sz="2400"/>
              <a:t>             </a:t>
            </a:r>
            <a:r>
              <a:rPr lang="sr-Latn-CS" altLang="en-US" sz="2400"/>
              <a:t>IX, X </a:t>
            </a:r>
            <a:r>
              <a:rPr lang="en-GB" altLang="en-US" sz="2400"/>
              <a:t>cranial nerves</a:t>
            </a:r>
            <a:endParaRPr lang="en-US" altLang="en-US" sz="2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a:extLst>
              <a:ext uri="{FF2B5EF4-FFF2-40B4-BE49-F238E27FC236}">
                <a16:creationId xmlns:a16="http://schemas.microsoft.com/office/drawing/2014/main" id="{C918A05B-F418-3182-2486-22148E993A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9116"/>
          <a:stretch>
            <a:fillRect/>
          </a:stretch>
        </p:blipFill>
        <p:spPr bwMode="auto">
          <a:xfrm>
            <a:off x="642938" y="1457325"/>
            <a:ext cx="7923212"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extBox 2">
            <a:extLst>
              <a:ext uri="{FF2B5EF4-FFF2-40B4-BE49-F238E27FC236}">
                <a16:creationId xmlns:a16="http://schemas.microsoft.com/office/drawing/2014/main" id="{8ED6A20C-1F53-6266-B8C9-819816AC8700}"/>
              </a:ext>
            </a:extLst>
          </p:cNvPr>
          <p:cNvSpPr txBox="1">
            <a:spLocks noChangeArrowheads="1"/>
          </p:cNvSpPr>
          <p:nvPr/>
        </p:nvSpPr>
        <p:spPr bwMode="auto">
          <a:xfrm>
            <a:off x="2214563" y="714375"/>
            <a:ext cx="4832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2400" b="1">
                <a:latin typeface="Constantia" panose="02030602050306030303" pitchFamily="18" charset="0"/>
              </a:rPr>
              <a:t>VEGETATIVE NERVOUS SYSTEM</a:t>
            </a:r>
            <a:endParaRPr lang="sr-Latn-CS" altLang="en-US" sz="2400" b="1">
              <a:latin typeface="Constantia" panose="02030602050306030303" pitchFamily="18" charset="0"/>
            </a:endParaRPr>
          </a:p>
        </p:txBody>
      </p:sp>
      <p:sp>
        <p:nvSpPr>
          <p:cNvPr id="27652" name="TextBox 1">
            <a:extLst>
              <a:ext uri="{FF2B5EF4-FFF2-40B4-BE49-F238E27FC236}">
                <a16:creationId xmlns:a16="http://schemas.microsoft.com/office/drawing/2014/main" id="{B7A778E1-0CD1-4089-1AD6-DA0BA10F9283}"/>
              </a:ext>
            </a:extLst>
          </p:cNvPr>
          <p:cNvSpPr txBox="1">
            <a:spLocks noChangeArrowheads="1"/>
          </p:cNvSpPr>
          <p:nvPr/>
        </p:nvSpPr>
        <p:spPr bwMode="auto">
          <a:xfrm>
            <a:off x="0" y="3290888"/>
            <a:ext cx="1689100" cy="276225"/>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sz="1200" b="1">
                <a:solidFill>
                  <a:schemeClr val="bg1"/>
                </a:solidFill>
              </a:rPr>
              <a:t>Sympathetic centre</a:t>
            </a:r>
          </a:p>
        </p:txBody>
      </p:sp>
      <p:sp>
        <p:nvSpPr>
          <p:cNvPr id="27653" name="TextBox 2">
            <a:extLst>
              <a:ext uri="{FF2B5EF4-FFF2-40B4-BE49-F238E27FC236}">
                <a16:creationId xmlns:a16="http://schemas.microsoft.com/office/drawing/2014/main" id="{B04157FA-1551-E0FB-EC8F-412EB0CF13E1}"/>
              </a:ext>
            </a:extLst>
          </p:cNvPr>
          <p:cNvSpPr txBox="1">
            <a:spLocks noChangeArrowheads="1"/>
          </p:cNvSpPr>
          <p:nvPr/>
        </p:nvSpPr>
        <p:spPr bwMode="auto">
          <a:xfrm>
            <a:off x="0" y="1455738"/>
            <a:ext cx="2020888" cy="277812"/>
          </a:xfrm>
          <a:prstGeom prst="rect">
            <a:avLst/>
          </a:prstGeom>
          <a:solidFill>
            <a:srgbClr val="0070C0"/>
          </a:solidFill>
          <a:ln w="9525">
            <a:solidFill>
              <a:srgbClr val="0070C0"/>
            </a:solidFill>
            <a:miter lim="800000"/>
            <a:headEnd/>
            <a:tailEnd/>
          </a:ln>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sz="1200" b="1">
                <a:solidFill>
                  <a:schemeClr val="bg1"/>
                </a:solidFill>
              </a:rPr>
              <a:t>Parasympathetic centre</a:t>
            </a:r>
          </a:p>
        </p:txBody>
      </p:sp>
      <p:sp>
        <p:nvSpPr>
          <p:cNvPr id="27654" name="TextBox 3">
            <a:extLst>
              <a:ext uri="{FF2B5EF4-FFF2-40B4-BE49-F238E27FC236}">
                <a16:creationId xmlns:a16="http://schemas.microsoft.com/office/drawing/2014/main" id="{DFAA553F-DFEB-672B-48B3-EDF026C3ADE6}"/>
              </a:ext>
            </a:extLst>
          </p:cNvPr>
          <p:cNvSpPr txBox="1">
            <a:spLocks noChangeArrowheads="1"/>
          </p:cNvSpPr>
          <p:nvPr/>
        </p:nvSpPr>
        <p:spPr bwMode="auto">
          <a:xfrm>
            <a:off x="0" y="5805488"/>
            <a:ext cx="2020888" cy="276225"/>
          </a:xfrm>
          <a:prstGeom prst="rect">
            <a:avLst/>
          </a:prstGeom>
          <a:solidFill>
            <a:srgbClr val="0070C0"/>
          </a:solidFill>
          <a:ln w="9525">
            <a:solidFill>
              <a:srgbClr val="0070C0"/>
            </a:solidFill>
            <a:miter lim="800000"/>
            <a:headEnd/>
            <a:tailEnd/>
          </a:ln>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sz="1200" b="1">
                <a:solidFill>
                  <a:schemeClr val="bg1"/>
                </a:solidFill>
              </a:rPr>
              <a:t>Parasympathetic centre</a:t>
            </a:r>
          </a:p>
        </p:txBody>
      </p:sp>
      <p:sp>
        <p:nvSpPr>
          <p:cNvPr id="27655" name="TextBox 4">
            <a:extLst>
              <a:ext uri="{FF2B5EF4-FFF2-40B4-BE49-F238E27FC236}">
                <a16:creationId xmlns:a16="http://schemas.microsoft.com/office/drawing/2014/main" id="{9F9593DF-03F4-2DF5-7AB0-400736E3BF2C}"/>
              </a:ext>
            </a:extLst>
          </p:cNvPr>
          <p:cNvSpPr txBox="1">
            <a:spLocks noChangeArrowheads="1"/>
          </p:cNvSpPr>
          <p:nvPr/>
        </p:nvSpPr>
        <p:spPr bwMode="auto">
          <a:xfrm>
            <a:off x="1689100" y="6392863"/>
            <a:ext cx="3400425" cy="276225"/>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sz="1200" b="1">
                <a:solidFill>
                  <a:srgbClr val="C00000"/>
                </a:solidFill>
              </a:rPr>
              <a:t>Sympathetic trunk (truncus sympathicus)</a:t>
            </a:r>
            <a:endParaRPr lang="en-GB" altLang="en-US" sz="1200" b="1"/>
          </a:p>
        </p:txBody>
      </p:sp>
      <p:cxnSp>
        <p:nvCxnSpPr>
          <p:cNvPr id="27656" name="Straight Arrow Connector 6">
            <a:extLst>
              <a:ext uri="{FF2B5EF4-FFF2-40B4-BE49-F238E27FC236}">
                <a16:creationId xmlns:a16="http://schemas.microsoft.com/office/drawing/2014/main" id="{D1EF68DB-C5CE-553B-8F13-A32C18C9ABC1}"/>
              </a:ext>
            </a:extLst>
          </p:cNvPr>
          <p:cNvCxnSpPr>
            <a:cxnSpLocks noChangeShapeType="1"/>
          </p:cNvCxnSpPr>
          <p:nvPr/>
        </p:nvCxnSpPr>
        <p:spPr bwMode="auto">
          <a:xfrm flipV="1">
            <a:off x="2214563" y="4941888"/>
            <a:ext cx="196850" cy="1422400"/>
          </a:xfrm>
          <a:prstGeom prst="straightConnector1">
            <a:avLst/>
          </a:prstGeom>
          <a:noFill/>
          <a:ln w="38100"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3B54A2BF-D037-2ACB-2EC0-C0C4414F4278}"/>
              </a:ext>
            </a:extLst>
          </p:cNvPr>
          <p:cNvSpPr>
            <a:spLocks noGrp="1" noChangeArrowheads="1"/>
          </p:cNvSpPr>
          <p:nvPr>
            <p:ph type="title" idx="4294967295"/>
          </p:nvPr>
        </p:nvSpPr>
        <p:spPr>
          <a:xfrm>
            <a:off x="468313" y="1"/>
            <a:ext cx="8229600" cy="476672"/>
          </a:xfrm>
        </p:spPr>
        <p:txBody>
          <a:bodyPr/>
          <a:lstStyle/>
          <a:p>
            <a:pPr eaLnBrk="1" hangingPunct="1"/>
            <a:r>
              <a:rPr lang="en-GB" altLang="en-US" sz="3200" dirty="0">
                <a:latin typeface="Constantia" panose="02030602050306030303" pitchFamily="18" charset="0"/>
              </a:rPr>
              <a:t>STRUCTURE</a:t>
            </a:r>
            <a:endParaRPr lang="en-US" altLang="en-US" sz="3200" dirty="0">
              <a:latin typeface="Constantia" panose="02030602050306030303" pitchFamily="18" charset="0"/>
            </a:endParaRPr>
          </a:p>
        </p:txBody>
      </p:sp>
      <p:sp>
        <p:nvSpPr>
          <p:cNvPr id="26627" name="Rectangle 3">
            <a:extLst>
              <a:ext uri="{FF2B5EF4-FFF2-40B4-BE49-F238E27FC236}">
                <a16:creationId xmlns:a16="http://schemas.microsoft.com/office/drawing/2014/main" id="{858333A2-9A6F-8371-AB1F-5162A0F25925}"/>
              </a:ext>
            </a:extLst>
          </p:cNvPr>
          <p:cNvSpPr>
            <a:spLocks noGrp="1" noChangeArrowheads="1"/>
          </p:cNvSpPr>
          <p:nvPr>
            <p:ph idx="4294967295"/>
          </p:nvPr>
        </p:nvSpPr>
        <p:spPr>
          <a:xfrm>
            <a:off x="0" y="467441"/>
            <a:ext cx="9191625" cy="6390558"/>
          </a:xfrm>
        </p:spPr>
        <p:txBody>
          <a:bodyPr/>
          <a:lstStyle/>
          <a:p>
            <a:pPr eaLnBrk="1" hangingPunct="1">
              <a:defRPr/>
            </a:pPr>
            <a:r>
              <a:rPr lang="en-GB" altLang="en-US" sz="2200" dirty="0">
                <a:solidFill>
                  <a:schemeClr val="tx2"/>
                </a:solidFill>
              </a:rPr>
              <a:t>GRAY MATTER </a:t>
            </a:r>
            <a:r>
              <a:rPr lang="sr-Latn-CS" altLang="en-US" sz="2200" dirty="0">
                <a:solidFill>
                  <a:schemeClr val="tx2"/>
                </a:solidFill>
              </a:rPr>
              <a:t>(SUBSTANTIA GRISEA)</a:t>
            </a:r>
          </a:p>
          <a:p>
            <a:pPr eaLnBrk="1" hangingPunct="1">
              <a:buFont typeface="Wingdings" panose="05000000000000000000" pitchFamily="2" charset="2"/>
              <a:buNone/>
              <a:defRPr/>
            </a:pPr>
            <a:r>
              <a:rPr lang="sr-Latn-CS" altLang="en-US" dirty="0"/>
              <a:t>	</a:t>
            </a:r>
            <a:r>
              <a:rPr lang="sr-Latn-CS" altLang="en-US" sz="1700" dirty="0"/>
              <a:t>- </a:t>
            </a:r>
            <a:r>
              <a:rPr lang="en-GB" sz="1700" dirty="0"/>
              <a:t>Nervous tissue consists of two main cell types: neurons (nerve cells) and</a:t>
            </a:r>
            <a:br>
              <a:rPr lang="en-GB" sz="1700" dirty="0"/>
            </a:br>
            <a:r>
              <a:rPr lang="en-GB" sz="1700" dirty="0"/>
              <a:t>   neuroglia (glial cells), which support the neurons</a:t>
            </a:r>
            <a:endParaRPr lang="en-GB" altLang="en-US" sz="1700" dirty="0"/>
          </a:p>
          <a:p>
            <a:pPr eaLnBrk="1" hangingPunct="1">
              <a:lnSpc>
                <a:spcPct val="90000"/>
              </a:lnSpc>
              <a:buFont typeface="Wingdings" panose="05000000000000000000" pitchFamily="2" charset="2"/>
              <a:buNone/>
              <a:defRPr/>
            </a:pPr>
            <a:r>
              <a:rPr lang="en-GB" altLang="en-US" sz="1700" dirty="0">
                <a:solidFill>
                  <a:srgbClr val="FF0000"/>
                </a:solidFill>
              </a:rPr>
              <a:t>    </a:t>
            </a:r>
            <a:r>
              <a:rPr lang="en-GB" altLang="en-US" sz="1700" dirty="0"/>
              <a:t>-</a:t>
            </a:r>
            <a:r>
              <a:rPr lang="en-GB" altLang="en-US" sz="1700" dirty="0">
                <a:solidFill>
                  <a:srgbClr val="FF0000"/>
                </a:solidFill>
              </a:rPr>
              <a:t> </a:t>
            </a:r>
            <a:r>
              <a:rPr lang="en-GB" altLang="en-US" sz="1700" dirty="0"/>
              <a:t>bodies of neurons</a:t>
            </a:r>
            <a:r>
              <a:rPr lang="sr-Latn-CS" altLang="en-US" sz="1700" dirty="0"/>
              <a:t>, </a:t>
            </a:r>
            <a:r>
              <a:rPr lang="en-GB" altLang="en-US" sz="1700" dirty="0"/>
              <a:t>initial parts of dendrites</a:t>
            </a:r>
            <a:r>
              <a:rPr lang="sr-Cyrl-CS" altLang="en-US" sz="1700" dirty="0"/>
              <a:t>, </a:t>
            </a:r>
            <a:r>
              <a:rPr lang="en-GB" altLang="en-US" sz="1700" dirty="0"/>
              <a:t>initial parts of axons</a:t>
            </a:r>
            <a:r>
              <a:rPr lang="sr-Cyrl-CS" altLang="en-US" sz="1700" dirty="0"/>
              <a:t>, </a:t>
            </a:r>
            <a:r>
              <a:rPr lang="en-GB" altLang="en-US" sz="1700" dirty="0"/>
              <a:t>neuroglial cells</a:t>
            </a:r>
            <a:endParaRPr lang="sr-Latn-CS" altLang="en-US" sz="1700" dirty="0"/>
          </a:p>
          <a:p>
            <a:pPr eaLnBrk="1" hangingPunct="1">
              <a:lnSpc>
                <a:spcPct val="90000"/>
              </a:lnSpc>
              <a:buFont typeface="Wingdings" panose="05000000000000000000" pitchFamily="2" charset="2"/>
              <a:buNone/>
              <a:defRPr/>
            </a:pPr>
            <a:r>
              <a:rPr lang="sr-Latn-CS" altLang="en-US" sz="1900" dirty="0"/>
              <a:t>	</a:t>
            </a:r>
            <a:r>
              <a:rPr lang="sr-Latn-CS" altLang="en-US" sz="1700" dirty="0"/>
              <a:t>- </a:t>
            </a:r>
            <a:r>
              <a:rPr lang="en-GB" altLang="en-US" sz="1700" dirty="0" err="1"/>
              <a:t>gray</a:t>
            </a:r>
            <a:r>
              <a:rPr lang="en-GB" altLang="en-US" sz="1700" dirty="0"/>
              <a:t> matter on the surface of cerebrum (telencephalon) and cerebellum</a:t>
            </a:r>
            <a:r>
              <a:rPr lang="sr-Latn-CS" altLang="en-US" sz="1700" dirty="0"/>
              <a:t>,</a:t>
            </a:r>
            <a:br>
              <a:rPr lang="en-GB" altLang="en-US" sz="1700" dirty="0"/>
            </a:br>
            <a:r>
              <a:rPr lang="en-GB" altLang="en-US" sz="1700" dirty="0"/>
              <a:t>  form</a:t>
            </a:r>
            <a:r>
              <a:rPr lang="sr-Latn-CS" altLang="en-US" sz="1700" dirty="0"/>
              <a:t> </a:t>
            </a:r>
            <a:r>
              <a:rPr lang="en-GB" altLang="en-US" sz="1700" b="1" dirty="0"/>
              <a:t>cortex </a:t>
            </a:r>
            <a:r>
              <a:rPr lang="sr-Latn-CS" altLang="en-US" sz="1700" dirty="0"/>
              <a:t>(</a:t>
            </a:r>
            <a:r>
              <a:rPr lang="sr-Latn-CS" altLang="en-US" sz="1700" b="1" dirty="0" err="1"/>
              <a:t>cortex</a:t>
            </a:r>
            <a:r>
              <a:rPr lang="sr-Cyrl-CS" altLang="en-US" sz="1700" b="1" dirty="0"/>
              <a:t> </a:t>
            </a:r>
            <a:r>
              <a:rPr lang="sr-Latn-CS" altLang="en-US" sz="1700" b="1" dirty="0" err="1"/>
              <a:t>cerebri</a:t>
            </a:r>
            <a:r>
              <a:rPr lang="sr-Latn-CS" altLang="en-US" sz="1700" b="1" dirty="0"/>
              <a:t> </a:t>
            </a:r>
            <a:r>
              <a:rPr lang="en-GB" altLang="en-US" sz="1700" b="1" dirty="0"/>
              <a:t>and</a:t>
            </a:r>
            <a:r>
              <a:rPr lang="sr-Latn-CS" altLang="en-US" sz="1700" b="1" dirty="0"/>
              <a:t> </a:t>
            </a:r>
            <a:r>
              <a:rPr lang="sr-Latn-CS" altLang="en-US" sz="1700" b="1" dirty="0" err="1"/>
              <a:t>cortex</a:t>
            </a:r>
            <a:r>
              <a:rPr lang="sr-Latn-CS" altLang="en-US" sz="1700" b="1" dirty="0"/>
              <a:t> </a:t>
            </a:r>
            <a:r>
              <a:rPr lang="sr-Latn-CS" altLang="en-US" sz="1700" b="1" dirty="0" err="1"/>
              <a:t>cerebelli</a:t>
            </a:r>
            <a:r>
              <a:rPr lang="sr-Latn-CS" altLang="en-US" sz="1700" dirty="0"/>
              <a:t>)</a:t>
            </a:r>
          </a:p>
          <a:p>
            <a:pPr eaLnBrk="1" hangingPunct="1">
              <a:lnSpc>
                <a:spcPct val="90000"/>
              </a:lnSpc>
              <a:buFont typeface="Wingdings" panose="05000000000000000000" pitchFamily="2" charset="2"/>
              <a:buNone/>
              <a:defRPr/>
            </a:pPr>
            <a:r>
              <a:rPr lang="sr-Latn-CS" altLang="en-US" sz="1900" dirty="0"/>
              <a:t>	- </a:t>
            </a:r>
            <a:r>
              <a:rPr lang="en-GB" altLang="en-US" sz="1700" dirty="0" err="1"/>
              <a:t>gray</a:t>
            </a:r>
            <a:r>
              <a:rPr lang="en-GB" altLang="en-US" sz="1700" dirty="0"/>
              <a:t> matter located deep (inside) the parts of CNS</a:t>
            </a:r>
            <a:r>
              <a:rPr lang="sr-Latn-CS" altLang="en-US" sz="1700" dirty="0"/>
              <a:t>: </a:t>
            </a:r>
          </a:p>
          <a:p>
            <a:pPr eaLnBrk="1" hangingPunct="1">
              <a:lnSpc>
                <a:spcPct val="90000"/>
              </a:lnSpc>
              <a:buFont typeface="Wingdings" panose="05000000000000000000" pitchFamily="2" charset="2"/>
              <a:buNone/>
              <a:defRPr/>
            </a:pPr>
            <a:r>
              <a:rPr lang="sr-Latn-CS" altLang="en-US" sz="1700" dirty="0"/>
              <a:t>	  </a:t>
            </a:r>
            <a:r>
              <a:rPr lang="en-GB" altLang="en-US" sz="1700" dirty="0"/>
              <a:t>in spinal cord: forms </a:t>
            </a:r>
            <a:r>
              <a:rPr lang="en-GB" altLang="en-US" sz="1700" b="1" dirty="0"/>
              <a:t>columns (c</a:t>
            </a:r>
            <a:r>
              <a:rPr lang="sr-Latn-CS" altLang="en-US" sz="1700" b="1" dirty="0" err="1"/>
              <a:t>olumnae</a:t>
            </a:r>
            <a:r>
              <a:rPr lang="en-GB" altLang="en-US" sz="1700" b="1" dirty="0"/>
              <a:t>) </a:t>
            </a:r>
            <a:r>
              <a:rPr lang="en-GB" altLang="en-US" sz="1700" dirty="0"/>
              <a:t>which consists of </a:t>
            </a:r>
            <a:r>
              <a:rPr lang="en-GB" altLang="en-US" sz="1700" b="1" dirty="0"/>
              <a:t>nuclei</a:t>
            </a:r>
            <a:br>
              <a:rPr lang="en-GB" altLang="en-US" sz="1700" b="1" dirty="0"/>
            </a:br>
            <a:r>
              <a:rPr lang="en-GB" altLang="en-US" sz="1700" b="1" dirty="0"/>
              <a:t>  </a:t>
            </a:r>
            <a:r>
              <a:rPr lang="en-GB" sz="1700" b="1" dirty="0"/>
              <a:t>A nucleus </a:t>
            </a:r>
            <a:r>
              <a:rPr lang="en-GB" sz="1700" dirty="0"/>
              <a:t>is a collection of nerve cell bodies in the CNS.</a:t>
            </a:r>
            <a:endParaRPr lang="sr-Latn-CS" altLang="en-US" sz="1700" b="1" dirty="0"/>
          </a:p>
          <a:p>
            <a:pPr eaLnBrk="1" hangingPunct="1">
              <a:lnSpc>
                <a:spcPct val="90000"/>
              </a:lnSpc>
              <a:buFont typeface="Wingdings" panose="05000000000000000000" pitchFamily="2" charset="2"/>
              <a:buNone/>
              <a:defRPr/>
            </a:pPr>
            <a:r>
              <a:rPr lang="sr-Latn-CS" altLang="en-US" sz="1700" dirty="0"/>
              <a:t>	  </a:t>
            </a:r>
            <a:r>
              <a:rPr lang="en-GB" altLang="en-US" sz="1700" dirty="0"/>
              <a:t>in other parts of CNS: forms </a:t>
            </a:r>
            <a:r>
              <a:rPr lang="en-GB" altLang="en-US" sz="1700" b="1" dirty="0"/>
              <a:t>nuclei; </a:t>
            </a:r>
            <a:r>
              <a:rPr lang="en-GB" altLang="en-US" sz="1700" dirty="0"/>
              <a:t>parts of nuclei of the brain stem form</a:t>
            </a:r>
            <a:br>
              <a:rPr lang="en-GB" altLang="en-US" sz="1700" dirty="0"/>
            </a:br>
            <a:r>
              <a:rPr lang="en-GB" altLang="en-US" sz="1700" dirty="0"/>
              <a:t>                   </a:t>
            </a:r>
            <a:r>
              <a:rPr lang="en-GB" altLang="en-US" sz="1700" b="1" dirty="0"/>
              <a:t>reticular formation </a:t>
            </a:r>
            <a:r>
              <a:rPr lang="en-GB" altLang="en-US" sz="1700" dirty="0"/>
              <a:t>(nuclei separated by trunks of white matter)</a:t>
            </a:r>
            <a:br>
              <a:rPr lang="en-GB" altLang="en-US" sz="1700" dirty="0"/>
            </a:br>
            <a:r>
              <a:rPr lang="en-GB" altLang="en-US" sz="1700" dirty="0"/>
              <a:t>  Nuclei inside the hemispheres of telencephalon and cerebellum are </a:t>
            </a:r>
            <a:r>
              <a:rPr lang="en-GB" altLang="en-US" sz="1700" b="1" dirty="0"/>
              <a:t>subcortical </a:t>
            </a:r>
            <a:r>
              <a:rPr lang="en-GB" altLang="en-US" sz="1700" b="1" dirty="0" err="1"/>
              <a:t>gray</a:t>
            </a:r>
            <a:r>
              <a:rPr lang="en-GB" altLang="en-US" sz="1700" b="1" dirty="0"/>
              <a:t> matter</a:t>
            </a:r>
            <a:br>
              <a:rPr lang="en-GB" altLang="en-US" sz="1900" dirty="0"/>
            </a:br>
            <a:endParaRPr lang="sr-Latn-CS" altLang="en-US" sz="800" dirty="0"/>
          </a:p>
          <a:p>
            <a:pPr eaLnBrk="1" hangingPunct="1">
              <a:lnSpc>
                <a:spcPct val="90000"/>
              </a:lnSpc>
              <a:defRPr/>
            </a:pPr>
            <a:r>
              <a:rPr lang="en-GB" altLang="en-US" sz="2200" dirty="0"/>
              <a:t>WHITE MATTER </a:t>
            </a:r>
            <a:r>
              <a:rPr lang="sr-Latn-CS" altLang="en-US" sz="2200" dirty="0"/>
              <a:t>(SUBSTANTIA ALBA)</a:t>
            </a:r>
          </a:p>
          <a:p>
            <a:pPr eaLnBrk="1" hangingPunct="1">
              <a:lnSpc>
                <a:spcPct val="90000"/>
              </a:lnSpc>
              <a:buFont typeface="Wingdings" panose="05000000000000000000" pitchFamily="2" charset="2"/>
              <a:buNone/>
              <a:defRPr/>
            </a:pPr>
            <a:r>
              <a:rPr lang="sr-Latn-CS" altLang="en-US" sz="2400" dirty="0"/>
              <a:t>	</a:t>
            </a:r>
            <a:r>
              <a:rPr lang="sr-Latn-CS" altLang="en-US" sz="1700" dirty="0"/>
              <a:t>- </a:t>
            </a:r>
            <a:r>
              <a:rPr lang="en-GB" altLang="en-US" sz="1700" dirty="0"/>
              <a:t>axons</a:t>
            </a:r>
            <a:r>
              <a:rPr lang="sr-Cyrl-CS" altLang="en-US" sz="1700" dirty="0"/>
              <a:t>, </a:t>
            </a:r>
            <a:r>
              <a:rPr lang="en-GB" altLang="en-US" sz="1700" dirty="0"/>
              <a:t>dendrites</a:t>
            </a:r>
            <a:r>
              <a:rPr lang="sr-Cyrl-CS" altLang="en-US" sz="1700" dirty="0"/>
              <a:t> </a:t>
            </a:r>
            <a:r>
              <a:rPr lang="en-GB" altLang="en-US" sz="1700" dirty="0"/>
              <a:t>and oligodendrocytes </a:t>
            </a:r>
            <a:endParaRPr lang="sr-Cyrl-CS" altLang="en-US" sz="1700" dirty="0"/>
          </a:p>
          <a:p>
            <a:pPr eaLnBrk="1" hangingPunct="1">
              <a:lnSpc>
                <a:spcPct val="90000"/>
              </a:lnSpc>
              <a:buFont typeface="Wingdings" panose="05000000000000000000" pitchFamily="2" charset="2"/>
              <a:buNone/>
              <a:defRPr/>
            </a:pPr>
            <a:r>
              <a:rPr lang="sr-Cyrl-CS" altLang="en-US" sz="1900" dirty="0"/>
              <a:t>	</a:t>
            </a:r>
            <a:r>
              <a:rPr lang="sr-Cyrl-CS" altLang="en-US" sz="1700" dirty="0"/>
              <a:t>-</a:t>
            </a:r>
            <a:r>
              <a:rPr lang="en-GB" altLang="en-US" sz="1700" dirty="0"/>
              <a:t> </a:t>
            </a:r>
            <a:r>
              <a:rPr lang="en-GB" sz="1700" dirty="0">
                <a:highlight>
                  <a:srgbClr val="FFFFFF"/>
                </a:highlight>
              </a:rPr>
              <a:t>The nerve </a:t>
            </a:r>
            <a:r>
              <a:rPr lang="en-GB" sz="1700" dirty="0" err="1">
                <a:highlight>
                  <a:srgbClr val="FFFFFF"/>
                </a:highlight>
              </a:rPr>
              <a:t>fibers</a:t>
            </a:r>
            <a:r>
              <a:rPr lang="en-GB" sz="1700" dirty="0">
                <a:highlight>
                  <a:srgbClr val="FFFFFF"/>
                </a:highlight>
              </a:rPr>
              <a:t> located in the white matter of the CNS are grouped into</a:t>
            </a:r>
            <a:br>
              <a:rPr lang="en-GB" sz="1700" dirty="0">
                <a:highlight>
                  <a:srgbClr val="FFFFFF"/>
                </a:highlight>
              </a:rPr>
            </a:br>
            <a:r>
              <a:rPr lang="en-GB" sz="1700" dirty="0">
                <a:highlight>
                  <a:srgbClr val="FFFFFF"/>
                </a:highlight>
              </a:rPr>
              <a:t>  bundles (fasciculus), pathways (tractus), and lemnisci (lemniscus).</a:t>
            </a:r>
            <a:br>
              <a:rPr lang="en-GB" altLang="en-US" sz="1700" dirty="0"/>
            </a:br>
            <a:r>
              <a:rPr lang="sr-Latn-CS" altLang="en-US" sz="1700" dirty="0"/>
              <a:t>- </a:t>
            </a:r>
            <a:r>
              <a:rPr lang="en-GB" altLang="en-US" sz="1700" dirty="0"/>
              <a:t>Pathways of CNS</a:t>
            </a:r>
            <a:r>
              <a:rPr lang="sr-Latn-CS" altLang="en-US" sz="1700" dirty="0"/>
              <a:t>:</a:t>
            </a:r>
          </a:p>
          <a:p>
            <a:pPr eaLnBrk="1" hangingPunct="1">
              <a:lnSpc>
                <a:spcPct val="90000"/>
              </a:lnSpc>
              <a:buFont typeface="Wingdings" panose="05000000000000000000" pitchFamily="2" charset="2"/>
              <a:buNone/>
              <a:defRPr/>
            </a:pPr>
            <a:r>
              <a:rPr lang="sr-Latn-CS" altLang="en-US" sz="1700" dirty="0"/>
              <a:t>		1) </a:t>
            </a:r>
            <a:r>
              <a:rPr lang="en-GB" altLang="en-US" sz="1700" dirty="0"/>
              <a:t>associate – short pathways</a:t>
            </a:r>
            <a:endParaRPr lang="sr-Latn-CS" altLang="en-US" sz="1700" dirty="0"/>
          </a:p>
          <a:p>
            <a:pPr eaLnBrk="1" hangingPunct="1">
              <a:lnSpc>
                <a:spcPct val="90000"/>
              </a:lnSpc>
              <a:buFont typeface="Wingdings" panose="05000000000000000000" pitchFamily="2" charset="2"/>
              <a:buNone/>
              <a:defRPr/>
            </a:pPr>
            <a:r>
              <a:rPr lang="sr-Latn-CS" altLang="en-US" sz="1700" dirty="0"/>
              <a:t>		2) </a:t>
            </a:r>
            <a:r>
              <a:rPr lang="en-GB" altLang="en-US" sz="1700" dirty="0"/>
              <a:t>commissural – cross from right/left </a:t>
            </a:r>
            <a:r>
              <a:rPr lang="en-GB" altLang="en-US" sz="1700" dirty="0" err="1"/>
              <a:t>thalf</a:t>
            </a:r>
            <a:r>
              <a:rPr lang="en-GB" altLang="en-US" sz="1700" dirty="0"/>
              <a:t> of brain (spinal cord) in another half</a:t>
            </a:r>
            <a:endParaRPr lang="sr-Latn-CS" altLang="en-US" sz="1700" dirty="0"/>
          </a:p>
          <a:p>
            <a:pPr eaLnBrk="1" hangingPunct="1">
              <a:lnSpc>
                <a:spcPct val="90000"/>
              </a:lnSpc>
              <a:buFont typeface="Wingdings" panose="05000000000000000000" pitchFamily="2" charset="2"/>
              <a:buNone/>
              <a:defRPr/>
            </a:pPr>
            <a:r>
              <a:rPr lang="sr-Latn-CS" altLang="en-US" sz="1700" dirty="0"/>
              <a:t>		3) </a:t>
            </a:r>
            <a:r>
              <a:rPr lang="en-GB" altLang="en-US" sz="1700" dirty="0" err="1"/>
              <a:t>projectional</a:t>
            </a:r>
            <a:r>
              <a:rPr lang="sr-Cyrl-CS" altLang="en-US" sz="1700" dirty="0"/>
              <a:t> – </a:t>
            </a:r>
            <a:r>
              <a:rPr lang="en-GB" altLang="en-US" sz="1700" dirty="0"/>
              <a:t>ascendent</a:t>
            </a:r>
            <a:r>
              <a:rPr lang="sr-Cyrl-CS" altLang="en-US" sz="1700" dirty="0"/>
              <a:t>, </a:t>
            </a:r>
            <a:r>
              <a:rPr lang="en-GB" altLang="en-US" sz="1700" dirty="0"/>
              <a:t>afferent</a:t>
            </a:r>
            <a:r>
              <a:rPr lang="sr-Cyrl-CS" altLang="en-US" sz="1700" dirty="0"/>
              <a:t>, </a:t>
            </a:r>
            <a:r>
              <a:rPr lang="en-GB" altLang="en-US" sz="1700" dirty="0"/>
              <a:t>sensory</a:t>
            </a:r>
            <a:endParaRPr lang="sr-Latn-CS" altLang="en-US" sz="1700" dirty="0"/>
          </a:p>
          <a:p>
            <a:pPr eaLnBrk="1" hangingPunct="1">
              <a:lnSpc>
                <a:spcPct val="90000"/>
              </a:lnSpc>
              <a:buFont typeface="Wingdings" panose="05000000000000000000" pitchFamily="2" charset="2"/>
              <a:buNone/>
              <a:defRPr/>
            </a:pPr>
            <a:r>
              <a:rPr lang="sr-Latn-CS" altLang="en-US" sz="1700" dirty="0"/>
              <a:t>			       </a:t>
            </a:r>
            <a:r>
              <a:rPr lang="sr-Cyrl-RS" altLang="en-US" sz="1700" dirty="0"/>
              <a:t>    </a:t>
            </a:r>
            <a:r>
              <a:rPr lang="sr-Latn-CS" altLang="en-US" sz="1700" dirty="0"/>
              <a:t> </a:t>
            </a:r>
            <a:r>
              <a:rPr lang="sr-Cyrl-CS" altLang="en-US" sz="1700" dirty="0"/>
              <a:t>- </a:t>
            </a:r>
            <a:r>
              <a:rPr lang="en-GB" altLang="en-US" sz="1700" dirty="0"/>
              <a:t>descendent</a:t>
            </a:r>
            <a:r>
              <a:rPr lang="sr-Cyrl-CS" altLang="en-US" sz="1700" dirty="0"/>
              <a:t>, </a:t>
            </a:r>
            <a:r>
              <a:rPr lang="en-GB" altLang="en-US" sz="1700" dirty="0"/>
              <a:t>efferent</a:t>
            </a:r>
            <a:r>
              <a:rPr lang="sr-Cyrl-CS" altLang="en-US" sz="1700" dirty="0"/>
              <a:t>, </a:t>
            </a:r>
            <a:r>
              <a:rPr lang="en-GB" altLang="en-US" sz="1700" dirty="0"/>
              <a:t>motor</a:t>
            </a:r>
            <a:endParaRPr lang="en-US" altLang="en-US" sz="17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168F85FE-F30A-D0BD-14F2-5FF96DA2EEC4}"/>
              </a:ext>
            </a:extLst>
          </p:cNvPr>
          <p:cNvSpPr>
            <a:spLocks noGrp="1" noChangeArrowheads="1"/>
          </p:cNvSpPr>
          <p:nvPr>
            <p:ph type="title" idx="4294967295"/>
          </p:nvPr>
        </p:nvSpPr>
        <p:spPr>
          <a:xfrm>
            <a:off x="2339975" y="28575"/>
            <a:ext cx="4927600" cy="450850"/>
          </a:xfrm>
        </p:spPr>
        <p:txBody>
          <a:bodyPr/>
          <a:lstStyle/>
          <a:p>
            <a:pPr eaLnBrk="1" hangingPunct="1"/>
            <a:r>
              <a:rPr lang="en-GB" altLang="en-US" sz="3200">
                <a:latin typeface="Constantia" panose="02030602050306030303" pitchFamily="18" charset="0"/>
              </a:rPr>
              <a:t>Morphology of neuron</a:t>
            </a:r>
            <a:r>
              <a:rPr lang="hr-HR" altLang="en-US" sz="3200">
                <a:latin typeface="Constantia" panose="02030602050306030303" pitchFamily="18" charset="0"/>
              </a:rPr>
              <a:t>:</a:t>
            </a:r>
            <a:endParaRPr lang="en-GB" altLang="en-US" sz="3200">
              <a:latin typeface="Constantia" panose="02030602050306030303" pitchFamily="18" charset="0"/>
            </a:endParaRPr>
          </a:p>
        </p:txBody>
      </p:sp>
      <p:sp>
        <p:nvSpPr>
          <p:cNvPr id="29699" name="Rectangle 3">
            <a:extLst>
              <a:ext uri="{FF2B5EF4-FFF2-40B4-BE49-F238E27FC236}">
                <a16:creationId xmlns:a16="http://schemas.microsoft.com/office/drawing/2014/main" id="{AB10974F-DDAA-FFA3-FBF4-FC4FA260840C}"/>
              </a:ext>
            </a:extLst>
          </p:cNvPr>
          <p:cNvSpPr>
            <a:spLocks noGrp="1" noChangeArrowheads="1"/>
          </p:cNvSpPr>
          <p:nvPr>
            <p:ph type="body" sz="half" idx="4294967295"/>
          </p:nvPr>
        </p:nvSpPr>
        <p:spPr>
          <a:xfrm>
            <a:off x="107950" y="1192213"/>
            <a:ext cx="8728075" cy="2590800"/>
          </a:xfrm>
        </p:spPr>
        <p:txBody>
          <a:bodyPr/>
          <a:lstStyle/>
          <a:p>
            <a:pPr eaLnBrk="1" hangingPunct="1">
              <a:spcBef>
                <a:spcPts val="0"/>
              </a:spcBef>
            </a:pPr>
            <a:r>
              <a:rPr lang="en-GB" altLang="en-US" sz="2400" dirty="0"/>
              <a:t>body</a:t>
            </a:r>
            <a:r>
              <a:rPr lang="hr-HR" altLang="en-US" sz="2400" dirty="0"/>
              <a:t> </a:t>
            </a:r>
            <a:r>
              <a:rPr lang="hr-HR" altLang="en-US" sz="2400" i="1" dirty="0"/>
              <a:t>(soma)</a:t>
            </a:r>
            <a:endParaRPr lang="en-GB" altLang="en-US" sz="2400" i="1" dirty="0"/>
          </a:p>
          <a:p>
            <a:pPr eaLnBrk="1" hangingPunct="1">
              <a:spcBef>
                <a:spcPts val="0"/>
              </a:spcBef>
            </a:pPr>
            <a:r>
              <a:rPr lang="en-GB" altLang="en-US" sz="2400" dirty="0"/>
              <a:t>1 or several dendrites </a:t>
            </a:r>
            <a:r>
              <a:rPr lang="en-GB" altLang="en-US" sz="3200" dirty="0"/>
              <a:t>- </a:t>
            </a:r>
            <a:r>
              <a:rPr lang="en-GB" altLang="en-US" sz="1800" dirty="0"/>
              <a:t>processes which carry impulses to the cell body</a:t>
            </a:r>
            <a:endParaRPr lang="hr-HR" altLang="en-US" sz="1800" i="1" dirty="0"/>
          </a:p>
          <a:p>
            <a:pPr eaLnBrk="1" hangingPunct="1"/>
            <a:r>
              <a:rPr lang="en-GB" altLang="en-US" sz="2400" dirty="0"/>
              <a:t>1 axon - </a:t>
            </a:r>
            <a:r>
              <a:rPr lang="en-GB" altLang="en-US" sz="1800" dirty="0"/>
              <a:t>process which carries impulses from the cell body</a:t>
            </a:r>
            <a:br>
              <a:rPr lang="en-GB" altLang="en-US" sz="1800" dirty="0"/>
            </a:br>
            <a:r>
              <a:rPr lang="en-GB" altLang="en-US" sz="1800" dirty="0"/>
              <a:t>Myelin, layers of lipid, and protein substances form a myelin sheath around some axons, greatly increasing the velocity of impulse conduction.</a:t>
            </a:r>
            <a:endParaRPr lang="hr-HR" altLang="en-US" sz="1800" dirty="0"/>
          </a:p>
          <a:p>
            <a:pPr eaLnBrk="1" hangingPunct="1"/>
            <a:r>
              <a:rPr lang="en-GB" altLang="en-US" sz="2400" dirty="0"/>
              <a:t>dendritic spines - </a:t>
            </a:r>
            <a:r>
              <a:rPr lang="en-GB" altLang="en-US" sz="1800" dirty="0">
                <a:solidFill>
                  <a:srgbClr val="040C28"/>
                </a:solidFill>
                <a:cs typeface="Aptos" panose="020B0004020202020204" pitchFamily="34" charset="0"/>
              </a:rPr>
              <a:t>tiny protrusions from dendrites, which form functional contacts with neighbouring axons of other neurons</a:t>
            </a:r>
            <a:endParaRPr lang="en-GB" altLang="en-US" sz="2400" dirty="0"/>
          </a:p>
        </p:txBody>
      </p:sp>
      <p:pic>
        <p:nvPicPr>
          <p:cNvPr id="29700" name="Picture 8" descr="C:\AAALaboratorijZaNeuroMorfometriju\AAAMladiZnanstvenici\Sanja\BIOLOSKA\Knjiga\male slike\02-1.gif">
            <a:extLst>
              <a:ext uri="{FF2B5EF4-FFF2-40B4-BE49-F238E27FC236}">
                <a16:creationId xmlns:a16="http://schemas.microsoft.com/office/drawing/2014/main" id="{8C01BEB1-27F1-7C41-9D0B-2DCF7CFF4913}"/>
              </a:ext>
            </a:extLst>
          </p:cNvPr>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rcRect l="-146" t="4482" r="146" b="12202"/>
          <a:stretch>
            <a:fillRect/>
          </a:stretch>
        </p:blipFill>
        <p:spPr>
          <a:xfrm>
            <a:off x="5724525" y="3976688"/>
            <a:ext cx="2352675" cy="2732087"/>
          </a:xfrm>
          <a:noFill/>
        </p:spPr>
      </p:pic>
      <p:pic>
        <p:nvPicPr>
          <p:cNvPr id="29701" name="Picture 4" descr="neuron">
            <a:extLst>
              <a:ext uri="{FF2B5EF4-FFF2-40B4-BE49-F238E27FC236}">
                <a16:creationId xmlns:a16="http://schemas.microsoft.com/office/drawing/2014/main" id="{E0D4F703-56C4-7C91-5E45-AA3BF3C55D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3783013"/>
            <a:ext cx="4883150" cy="307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TextBox 2">
            <a:extLst>
              <a:ext uri="{FF2B5EF4-FFF2-40B4-BE49-F238E27FC236}">
                <a16:creationId xmlns:a16="http://schemas.microsoft.com/office/drawing/2014/main" id="{016A0952-FFD5-72D0-53BB-C151BCA8B954}"/>
              </a:ext>
            </a:extLst>
          </p:cNvPr>
          <p:cNvSpPr txBox="1">
            <a:spLocks noChangeArrowheads="1"/>
          </p:cNvSpPr>
          <p:nvPr/>
        </p:nvSpPr>
        <p:spPr bwMode="auto">
          <a:xfrm>
            <a:off x="153988" y="546100"/>
            <a:ext cx="88360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sz="2000">
                <a:latin typeface="Constantia" panose="02030602050306030303" pitchFamily="18" charset="0"/>
              </a:rPr>
              <a:t>* Neurons are the structural and functional units of the nervous system</a:t>
            </a:r>
            <a:br>
              <a:rPr lang="en-GB" altLang="en-US" sz="2000">
                <a:latin typeface="Constantia" panose="02030602050306030303" pitchFamily="18" charset="0"/>
              </a:rPr>
            </a:br>
            <a:r>
              <a:rPr lang="en-GB" altLang="en-US" sz="2000">
                <a:latin typeface="Constantia" panose="02030602050306030303" pitchFamily="18" charset="0"/>
              </a:rPr>
              <a:t>   specialized for rapid communication. The parts: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File:Complete neuron cell diagram en.svg">
            <a:extLst>
              <a:ext uri="{FF2B5EF4-FFF2-40B4-BE49-F238E27FC236}">
                <a16:creationId xmlns:a16="http://schemas.microsoft.com/office/drawing/2014/main" id="{BB4EC737-B1CD-A19A-5C05-5DC42459F2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857250"/>
            <a:ext cx="7620000"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8">
            <a:extLst>
              <a:ext uri="{FF2B5EF4-FFF2-40B4-BE49-F238E27FC236}">
                <a16:creationId xmlns:a16="http://schemas.microsoft.com/office/drawing/2014/main" id="{E705A2A5-D95A-01A7-08F1-1B109F680663}"/>
              </a:ext>
            </a:extLst>
          </p:cNvPr>
          <p:cNvSpPr>
            <a:spLocks noGrp="1" noChangeArrowheads="1"/>
          </p:cNvSpPr>
          <p:nvPr>
            <p:ph type="body" idx="4294967295"/>
          </p:nvPr>
        </p:nvSpPr>
        <p:spPr>
          <a:xfrm>
            <a:off x="0" y="548680"/>
            <a:ext cx="9144000" cy="5905500"/>
          </a:xfrm>
        </p:spPr>
        <p:txBody>
          <a:bodyPr/>
          <a:lstStyle/>
          <a:p>
            <a:pPr eaLnBrk="1" hangingPunct="1">
              <a:lnSpc>
                <a:spcPct val="80000"/>
              </a:lnSpc>
              <a:buClr>
                <a:srgbClr val="1B587C"/>
              </a:buClr>
              <a:buFont typeface="Wingdings 2" panose="05020102010507070707" pitchFamily="18" charset="2"/>
              <a:buNone/>
              <a:defRPr/>
            </a:pPr>
            <a:r>
              <a:rPr lang="en-GB" altLang="en-US" sz="2800" b="1" i="1" dirty="0">
                <a:effectLst>
                  <a:outerShdw blurRad="38100" dist="38100" dir="2700000" algn="tl">
                    <a:srgbClr val="C0C0C0"/>
                  </a:outerShdw>
                </a:effectLst>
              </a:rPr>
              <a:t>The nervous system (</a:t>
            </a:r>
            <a:r>
              <a:rPr lang="sr-Latn-CS" altLang="en-US" sz="2800" b="1" i="1" dirty="0" err="1">
                <a:effectLst>
                  <a:outerShdw blurRad="38100" dist="38100" dir="2700000" algn="tl">
                    <a:srgbClr val="C0C0C0"/>
                  </a:outerShdw>
                </a:effectLst>
              </a:rPr>
              <a:t>Systema</a:t>
            </a:r>
            <a:r>
              <a:rPr lang="sr-Latn-CS" altLang="en-US" sz="2800" b="1" i="1" dirty="0">
                <a:effectLst>
                  <a:outerShdw blurRad="38100" dist="38100" dir="2700000" algn="tl">
                    <a:srgbClr val="C0C0C0"/>
                  </a:outerShdw>
                </a:effectLst>
              </a:rPr>
              <a:t> </a:t>
            </a:r>
            <a:r>
              <a:rPr lang="sr-Latn-CS" altLang="en-US" sz="2800" b="1" i="1" dirty="0" err="1">
                <a:effectLst>
                  <a:outerShdw blurRad="38100" dist="38100" dir="2700000" algn="tl">
                    <a:srgbClr val="C0C0C0"/>
                  </a:outerShdw>
                </a:effectLst>
              </a:rPr>
              <a:t>nervosum</a:t>
            </a:r>
            <a:r>
              <a:rPr lang="en-GB" altLang="en-US" sz="2800" b="1" i="1" dirty="0">
                <a:effectLst>
                  <a:outerShdw blurRad="38100" dist="38100" dir="2700000" algn="tl">
                    <a:srgbClr val="C0C0C0"/>
                  </a:outerShdw>
                </a:effectLst>
              </a:rPr>
              <a:t>)</a:t>
            </a:r>
            <a:r>
              <a:rPr lang="sr-Latn-CS" altLang="en-US" sz="2800" b="1" dirty="0">
                <a:effectLst>
                  <a:outerShdw blurRad="38100" dist="38100" dir="2700000" algn="tl">
                    <a:srgbClr val="C0C0C0"/>
                  </a:outerShdw>
                </a:effectLst>
              </a:rPr>
              <a:t> – </a:t>
            </a:r>
          </a:p>
          <a:p>
            <a:pPr eaLnBrk="1" hangingPunct="1">
              <a:lnSpc>
                <a:spcPct val="80000"/>
              </a:lnSpc>
              <a:buClr>
                <a:srgbClr val="1B587C"/>
              </a:buClr>
              <a:buFont typeface="Wingdings 2" panose="05020102010507070707" pitchFamily="18" charset="2"/>
              <a:buNone/>
              <a:defRPr/>
            </a:pPr>
            <a:endParaRPr lang="sr-Latn-CS" altLang="en-US" sz="2800" b="1" dirty="0">
              <a:effectLst>
                <a:outerShdw blurRad="38100" dist="38100" dir="2700000" algn="tl">
                  <a:srgbClr val="C0C0C0"/>
                </a:outerShdw>
              </a:effectLst>
            </a:endParaRPr>
          </a:p>
          <a:p>
            <a:pPr>
              <a:defRPr/>
            </a:pPr>
            <a:r>
              <a:rPr lang="sr-Latn-CS" altLang="en-US" sz="2200" dirty="0">
                <a:effectLst>
                  <a:outerShdw blurRad="38100" dist="38100" dir="2700000" algn="tl">
                    <a:srgbClr val="C0C0C0"/>
                  </a:outerShdw>
                </a:effectLst>
              </a:rPr>
              <a:t> </a:t>
            </a:r>
            <a:r>
              <a:rPr lang="en-GB" sz="2200" dirty="0"/>
              <a:t>It is the main control and integrative </a:t>
            </a:r>
            <a:r>
              <a:rPr lang="en-GB" sz="2200" dirty="0" err="1"/>
              <a:t>center</a:t>
            </a:r>
            <a:r>
              <a:rPr lang="en-GB" sz="2200" dirty="0"/>
              <a:t> of the body</a:t>
            </a:r>
            <a:br>
              <a:rPr lang="en-GB" sz="2200" dirty="0"/>
            </a:br>
            <a:endParaRPr lang="en-GB" sz="2200" dirty="0"/>
          </a:p>
          <a:p>
            <a:pPr>
              <a:defRPr/>
            </a:pPr>
            <a:r>
              <a:rPr lang="en-GB" sz="2200" dirty="0"/>
              <a:t>Establishes the connection of the organism with the external environment by adjusting the organism's reactions to stimuli from the external environment (adaptation syndrome)</a:t>
            </a:r>
            <a:br>
              <a:rPr lang="en-GB" sz="2200" dirty="0"/>
            </a:br>
            <a:endParaRPr lang="en-GB" sz="2200" dirty="0"/>
          </a:p>
          <a:p>
            <a:pPr>
              <a:defRPr/>
            </a:pPr>
            <a:r>
              <a:rPr lang="en-GB" sz="2200" dirty="0"/>
              <a:t>Regulates the function of all other organs and coordinates their functions. Together with the endocrine system, it establishes a perfect balance of physiological processes of the body (homeostasis).</a:t>
            </a:r>
            <a:br>
              <a:rPr lang="en-GB" sz="2200" dirty="0"/>
            </a:br>
            <a:endParaRPr lang="en-GB" sz="2200" dirty="0"/>
          </a:p>
          <a:p>
            <a:pPr>
              <a:defRPr/>
            </a:pPr>
            <a:r>
              <a:rPr lang="en-GB" sz="2200" dirty="0"/>
              <a:t>It forms the basis for complex mental processes - consciousness and self-awareness.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1266">
                                            <p:txEl>
                                              <p:pRg st="2" end="2"/>
                                            </p:txEl>
                                          </p:spTgt>
                                        </p:tgtEl>
                                        <p:attrNameLst>
                                          <p:attrName>style.visibility</p:attrName>
                                        </p:attrNameLst>
                                      </p:cBhvr>
                                      <p:to>
                                        <p:strVal val="visible"/>
                                      </p:to>
                                    </p:set>
                                    <p:anim calcmode="lin" valueType="num">
                                      <p:cBhvr>
                                        <p:cTn id="7" dur="500" fill="hold"/>
                                        <p:tgtEl>
                                          <p:spTgt spid="11266">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11266">
                                            <p:txEl>
                                              <p:pRg st="2" end="2"/>
                                            </p:txEl>
                                          </p:spTgt>
                                        </p:tgtEl>
                                        <p:attrNameLst>
                                          <p:attrName>ppt_h</p:attrName>
                                        </p:attrNameLst>
                                      </p:cBhvr>
                                      <p:tavLst>
                                        <p:tav tm="0">
                                          <p:val>
                                            <p:fltVal val="0"/>
                                          </p:val>
                                        </p:tav>
                                        <p:tav tm="100000">
                                          <p:val>
                                            <p:strVal val="#ppt_h"/>
                                          </p:val>
                                        </p:tav>
                                      </p:tavLst>
                                    </p:anim>
                                    <p:anim calcmode="lin" valueType="num">
                                      <p:cBhvr>
                                        <p:cTn id="9" dur="500" fill="hold"/>
                                        <p:tgtEl>
                                          <p:spTgt spid="11266">
                                            <p:txEl>
                                              <p:pRg st="2" end="2"/>
                                            </p:txEl>
                                          </p:spTgt>
                                        </p:tgtEl>
                                        <p:attrNameLst>
                                          <p:attrName>style.rotation</p:attrName>
                                        </p:attrNameLst>
                                      </p:cBhvr>
                                      <p:tavLst>
                                        <p:tav tm="0">
                                          <p:val>
                                            <p:fltVal val="90"/>
                                          </p:val>
                                        </p:tav>
                                        <p:tav tm="100000">
                                          <p:val>
                                            <p:fltVal val="0"/>
                                          </p:val>
                                        </p:tav>
                                      </p:tavLst>
                                    </p:anim>
                                    <p:animEffect transition="in" filter="fade">
                                      <p:cBhvr>
                                        <p:cTn id="10" dur="500"/>
                                        <p:tgtEl>
                                          <p:spTgt spid="11266">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1266">
                                            <p:txEl>
                                              <p:pRg st="3" end="3"/>
                                            </p:txEl>
                                          </p:spTgt>
                                        </p:tgtEl>
                                        <p:attrNameLst>
                                          <p:attrName>style.visibility</p:attrName>
                                        </p:attrNameLst>
                                      </p:cBhvr>
                                      <p:to>
                                        <p:strVal val="visible"/>
                                      </p:to>
                                    </p:set>
                                    <p:anim calcmode="lin" valueType="num">
                                      <p:cBhvr>
                                        <p:cTn id="15" dur="500" fill="hold"/>
                                        <p:tgtEl>
                                          <p:spTgt spid="11266">
                                            <p:txEl>
                                              <p:pRg st="3" end="3"/>
                                            </p:txEl>
                                          </p:spTgt>
                                        </p:tgtEl>
                                        <p:attrNameLst>
                                          <p:attrName>ppt_w</p:attrName>
                                        </p:attrNameLst>
                                      </p:cBhvr>
                                      <p:tavLst>
                                        <p:tav tm="0">
                                          <p:val>
                                            <p:fltVal val="0"/>
                                          </p:val>
                                        </p:tav>
                                        <p:tav tm="100000">
                                          <p:val>
                                            <p:strVal val="#ppt_w"/>
                                          </p:val>
                                        </p:tav>
                                      </p:tavLst>
                                    </p:anim>
                                    <p:anim calcmode="lin" valueType="num">
                                      <p:cBhvr>
                                        <p:cTn id="16" dur="500" fill="hold"/>
                                        <p:tgtEl>
                                          <p:spTgt spid="11266">
                                            <p:txEl>
                                              <p:pRg st="3" end="3"/>
                                            </p:txEl>
                                          </p:spTgt>
                                        </p:tgtEl>
                                        <p:attrNameLst>
                                          <p:attrName>ppt_h</p:attrName>
                                        </p:attrNameLst>
                                      </p:cBhvr>
                                      <p:tavLst>
                                        <p:tav tm="0">
                                          <p:val>
                                            <p:fltVal val="0"/>
                                          </p:val>
                                        </p:tav>
                                        <p:tav tm="100000">
                                          <p:val>
                                            <p:strVal val="#ppt_h"/>
                                          </p:val>
                                        </p:tav>
                                      </p:tavLst>
                                    </p:anim>
                                    <p:anim calcmode="lin" valueType="num">
                                      <p:cBhvr>
                                        <p:cTn id="17" dur="500" fill="hold"/>
                                        <p:tgtEl>
                                          <p:spTgt spid="11266">
                                            <p:txEl>
                                              <p:pRg st="3" end="3"/>
                                            </p:txEl>
                                          </p:spTgt>
                                        </p:tgtEl>
                                        <p:attrNameLst>
                                          <p:attrName>style.rotation</p:attrName>
                                        </p:attrNameLst>
                                      </p:cBhvr>
                                      <p:tavLst>
                                        <p:tav tm="0">
                                          <p:val>
                                            <p:fltVal val="90"/>
                                          </p:val>
                                        </p:tav>
                                        <p:tav tm="100000">
                                          <p:val>
                                            <p:fltVal val="0"/>
                                          </p:val>
                                        </p:tav>
                                      </p:tavLst>
                                    </p:anim>
                                    <p:animEffect transition="in" filter="fade">
                                      <p:cBhvr>
                                        <p:cTn id="18" dur="500"/>
                                        <p:tgtEl>
                                          <p:spTgt spid="11266">
                                            <p:txEl>
                                              <p:pRg st="3" end="3"/>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11266">
                                            <p:txEl>
                                              <p:pRg st="4" end="4"/>
                                            </p:txEl>
                                          </p:spTgt>
                                        </p:tgtEl>
                                        <p:attrNameLst>
                                          <p:attrName>style.visibility</p:attrName>
                                        </p:attrNameLst>
                                      </p:cBhvr>
                                      <p:to>
                                        <p:strVal val="visible"/>
                                      </p:to>
                                    </p:set>
                                    <p:anim calcmode="lin" valueType="num">
                                      <p:cBhvr>
                                        <p:cTn id="23" dur="500" fill="hold"/>
                                        <p:tgtEl>
                                          <p:spTgt spid="11266">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11266">
                                            <p:txEl>
                                              <p:pRg st="4" end="4"/>
                                            </p:txEl>
                                          </p:spTgt>
                                        </p:tgtEl>
                                        <p:attrNameLst>
                                          <p:attrName>ppt_h</p:attrName>
                                        </p:attrNameLst>
                                      </p:cBhvr>
                                      <p:tavLst>
                                        <p:tav tm="0">
                                          <p:val>
                                            <p:fltVal val="0"/>
                                          </p:val>
                                        </p:tav>
                                        <p:tav tm="100000">
                                          <p:val>
                                            <p:strVal val="#ppt_h"/>
                                          </p:val>
                                        </p:tav>
                                      </p:tavLst>
                                    </p:anim>
                                    <p:anim calcmode="lin" valueType="num">
                                      <p:cBhvr>
                                        <p:cTn id="25" dur="500" fill="hold"/>
                                        <p:tgtEl>
                                          <p:spTgt spid="11266">
                                            <p:txEl>
                                              <p:pRg st="4" end="4"/>
                                            </p:txEl>
                                          </p:spTgt>
                                        </p:tgtEl>
                                        <p:attrNameLst>
                                          <p:attrName>style.rotation</p:attrName>
                                        </p:attrNameLst>
                                      </p:cBhvr>
                                      <p:tavLst>
                                        <p:tav tm="0">
                                          <p:val>
                                            <p:fltVal val="90"/>
                                          </p:val>
                                        </p:tav>
                                        <p:tav tm="100000">
                                          <p:val>
                                            <p:fltVal val="0"/>
                                          </p:val>
                                        </p:tav>
                                      </p:tavLst>
                                    </p:anim>
                                    <p:animEffect transition="in" filter="fade">
                                      <p:cBhvr>
                                        <p:cTn id="26" dur="500"/>
                                        <p:tgtEl>
                                          <p:spTgt spid="11266">
                                            <p:txEl>
                                              <p:pRg st="4" end="4"/>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11266">
                                            <p:txEl>
                                              <p:pRg st="5" end="5"/>
                                            </p:txEl>
                                          </p:spTgt>
                                        </p:tgtEl>
                                        <p:attrNameLst>
                                          <p:attrName>style.visibility</p:attrName>
                                        </p:attrNameLst>
                                      </p:cBhvr>
                                      <p:to>
                                        <p:strVal val="visible"/>
                                      </p:to>
                                    </p:set>
                                    <p:anim calcmode="lin" valueType="num">
                                      <p:cBhvr>
                                        <p:cTn id="31" dur="500" fill="hold"/>
                                        <p:tgtEl>
                                          <p:spTgt spid="11266">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11266">
                                            <p:txEl>
                                              <p:pRg st="5" end="5"/>
                                            </p:txEl>
                                          </p:spTgt>
                                        </p:tgtEl>
                                        <p:attrNameLst>
                                          <p:attrName>ppt_h</p:attrName>
                                        </p:attrNameLst>
                                      </p:cBhvr>
                                      <p:tavLst>
                                        <p:tav tm="0">
                                          <p:val>
                                            <p:fltVal val="0"/>
                                          </p:val>
                                        </p:tav>
                                        <p:tav tm="100000">
                                          <p:val>
                                            <p:strVal val="#ppt_h"/>
                                          </p:val>
                                        </p:tav>
                                      </p:tavLst>
                                    </p:anim>
                                    <p:anim calcmode="lin" valueType="num">
                                      <p:cBhvr>
                                        <p:cTn id="33" dur="500" fill="hold"/>
                                        <p:tgtEl>
                                          <p:spTgt spid="11266">
                                            <p:txEl>
                                              <p:pRg st="5" end="5"/>
                                            </p:txEl>
                                          </p:spTgt>
                                        </p:tgtEl>
                                        <p:attrNameLst>
                                          <p:attrName>style.rotation</p:attrName>
                                        </p:attrNameLst>
                                      </p:cBhvr>
                                      <p:tavLst>
                                        <p:tav tm="0">
                                          <p:val>
                                            <p:fltVal val="90"/>
                                          </p:val>
                                        </p:tav>
                                        <p:tav tm="100000">
                                          <p:val>
                                            <p:fltVal val="0"/>
                                          </p:val>
                                        </p:tav>
                                      </p:tavLst>
                                    </p:anim>
                                    <p:animEffect transition="in" filter="fade">
                                      <p:cBhvr>
                                        <p:cTn id="34" dur="500"/>
                                        <p:tgtEl>
                                          <p:spTgt spid="1126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44DE520D-41CD-EE7E-74B7-61F64795E27A}"/>
              </a:ext>
            </a:extLst>
          </p:cNvPr>
          <p:cNvSpPr>
            <a:spLocks noGrp="1" noChangeArrowheads="1"/>
          </p:cNvSpPr>
          <p:nvPr>
            <p:ph type="title" idx="4294967295"/>
          </p:nvPr>
        </p:nvSpPr>
        <p:spPr>
          <a:xfrm>
            <a:off x="611188" y="188913"/>
            <a:ext cx="1408112" cy="404812"/>
          </a:xfrm>
        </p:spPr>
        <p:txBody>
          <a:bodyPr/>
          <a:lstStyle/>
          <a:p>
            <a:pPr eaLnBrk="1" hangingPunct="1"/>
            <a:r>
              <a:rPr lang="en-GB" altLang="en-US" sz="3600">
                <a:latin typeface="Constantia" panose="02030602050306030303" pitchFamily="18" charset="0"/>
              </a:rPr>
              <a:t>Axon</a:t>
            </a:r>
          </a:p>
        </p:txBody>
      </p:sp>
      <p:sp>
        <p:nvSpPr>
          <p:cNvPr id="29699" name="Rectangle 3">
            <a:extLst>
              <a:ext uri="{FF2B5EF4-FFF2-40B4-BE49-F238E27FC236}">
                <a16:creationId xmlns:a16="http://schemas.microsoft.com/office/drawing/2014/main" id="{A764AE67-5620-DDFD-8B95-A6D7DBFFC784}"/>
              </a:ext>
            </a:extLst>
          </p:cNvPr>
          <p:cNvSpPr>
            <a:spLocks noGrp="1" noChangeArrowheads="1"/>
          </p:cNvSpPr>
          <p:nvPr>
            <p:ph type="body" sz="half" idx="4294967295"/>
          </p:nvPr>
        </p:nvSpPr>
        <p:spPr>
          <a:xfrm>
            <a:off x="12616" y="2903848"/>
            <a:ext cx="5177308" cy="3767436"/>
          </a:xfrm>
        </p:spPr>
        <p:txBody>
          <a:bodyPr/>
          <a:lstStyle/>
          <a:p>
            <a:pPr marL="0" indent="0" eaLnBrk="1" hangingPunct="1">
              <a:buFont typeface="Wingdings 2" panose="05020102010507070707" pitchFamily="18" charset="2"/>
              <a:buNone/>
              <a:defRPr/>
            </a:pPr>
            <a:r>
              <a:rPr lang="en-GB" altLang="en-US" sz="2000" b="1" dirty="0"/>
              <a:t>The parts of axon:</a:t>
            </a:r>
          </a:p>
          <a:p>
            <a:pPr eaLnBrk="1" hangingPunct="1">
              <a:defRPr/>
            </a:pPr>
            <a:r>
              <a:rPr lang="en-GB" altLang="en-US" sz="2000" dirty="0"/>
              <a:t>axon hillock - </a:t>
            </a:r>
            <a:r>
              <a:rPr lang="en-GB" sz="1400" dirty="0">
                <a:solidFill>
                  <a:srgbClr val="202122"/>
                </a:solidFill>
                <a:highlight>
                  <a:srgbClr val="FFFFFF"/>
                </a:highlight>
                <a:latin typeface="Arial" panose="020B0604020202020204" pitchFamily="34" charset="0"/>
              </a:rPr>
              <a:t>is the area formed from the cell body of the neuron as it extends to become the axon.</a:t>
            </a:r>
            <a:endParaRPr lang="hr-HR" altLang="en-US" sz="2000" dirty="0"/>
          </a:p>
          <a:p>
            <a:pPr eaLnBrk="1" hangingPunct="1">
              <a:defRPr/>
            </a:pPr>
            <a:r>
              <a:rPr lang="en-GB" altLang="en-US" sz="2000" dirty="0"/>
              <a:t>initial segment - o</a:t>
            </a:r>
            <a:r>
              <a:rPr lang="en-GB" sz="1400" dirty="0">
                <a:solidFill>
                  <a:srgbClr val="202122"/>
                </a:solidFill>
                <a:highlight>
                  <a:srgbClr val="FFFFFF"/>
                </a:highlight>
                <a:latin typeface="Arial" panose="020B0604020202020204" pitchFamily="34" charset="0"/>
              </a:rPr>
              <a:t>ne function of the initial segment is to separate the main part of an axon from the rest of the neuron; another function is to help initiate action potentials.</a:t>
            </a:r>
            <a:br>
              <a:rPr lang="en-GB" sz="1400" dirty="0">
                <a:solidFill>
                  <a:srgbClr val="202122"/>
                </a:solidFill>
                <a:highlight>
                  <a:srgbClr val="FFFFFF"/>
                </a:highlight>
                <a:latin typeface="Arial" panose="020B0604020202020204" pitchFamily="34" charset="0"/>
              </a:rPr>
            </a:br>
            <a:r>
              <a:rPr lang="en-GB" sz="1400" dirty="0">
                <a:solidFill>
                  <a:srgbClr val="202122"/>
                </a:solidFill>
                <a:highlight>
                  <a:srgbClr val="FFFFFF"/>
                </a:highlight>
                <a:latin typeface="Arial" panose="020B0604020202020204" pitchFamily="34" charset="0"/>
              </a:rPr>
              <a:t>It is unmyelinated part of axon</a:t>
            </a:r>
            <a:endParaRPr lang="hr-HR" altLang="en-US" sz="2000" dirty="0"/>
          </a:p>
          <a:p>
            <a:pPr eaLnBrk="1" hangingPunct="1">
              <a:defRPr/>
            </a:pPr>
            <a:r>
              <a:rPr lang="en-GB" altLang="en-US" sz="2000" dirty="0"/>
              <a:t>collateral branches- </a:t>
            </a:r>
            <a:r>
              <a:rPr lang="en-GB" sz="1400" dirty="0">
                <a:solidFill>
                  <a:srgbClr val="1F1F1F"/>
                </a:solidFill>
                <a:highlight>
                  <a:srgbClr val="FFFFFF"/>
                </a:highlight>
                <a:latin typeface="Google Sans"/>
              </a:rPr>
              <a:t>The generation of axon collateral branches allows individual neurons to make contacts with multiple neurons within a target and with multiple targets</a:t>
            </a:r>
            <a:endParaRPr lang="hr-HR" altLang="en-US" sz="2000" dirty="0"/>
          </a:p>
          <a:p>
            <a:pPr eaLnBrk="1" hangingPunct="1">
              <a:defRPr/>
            </a:pPr>
            <a:r>
              <a:rPr lang="en-GB" altLang="en-US" sz="2000" dirty="0"/>
              <a:t>Terminal branching -  </a:t>
            </a:r>
            <a:r>
              <a:rPr lang="en-GB" altLang="en-US" sz="2000" dirty="0" err="1"/>
              <a:t>telodendron</a:t>
            </a:r>
            <a:endParaRPr lang="hr-HR" altLang="en-US" sz="2000" dirty="0"/>
          </a:p>
          <a:p>
            <a:pPr eaLnBrk="1" hangingPunct="1">
              <a:defRPr/>
            </a:pPr>
            <a:r>
              <a:rPr lang="en-GB" altLang="en-US" sz="2000" dirty="0"/>
              <a:t>Axon terminals with synaptic terminal,  boutons</a:t>
            </a:r>
          </a:p>
        </p:txBody>
      </p:sp>
      <p:pic>
        <p:nvPicPr>
          <p:cNvPr id="31748" name="Picture 2" descr="F:\slike\img107.jpg">
            <a:extLst>
              <a:ext uri="{FF2B5EF4-FFF2-40B4-BE49-F238E27FC236}">
                <a16:creationId xmlns:a16="http://schemas.microsoft.com/office/drawing/2014/main" id="{1D210E14-4BE2-6529-6586-D348888162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9213" y="404813"/>
            <a:ext cx="4014787" cy="645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19CDD353-C806-7468-C831-A87D1E5C6A08}"/>
              </a:ext>
            </a:extLst>
          </p:cNvPr>
          <p:cNvSpPr txBox="1"/>
          <p:nvPr/>
        </p:nvSpPr>
        <p:spPr>
          <a:xfrm>
            <a:off x="0" y="593452"/>
            <a:ext cx="5508104" cy="2308324"/>
          </a:xfrm>
          <a:prstGeom prst="rect">
            <a:avLst/>
          </a:prstGeom>
          <a:noFill/>
        </p:spPr>
        <p:txBody>
          <a:bodyPr>
            <a:spAutoFit/>
          </a:bodyPr>
          <a:lstStyle/>
          <a:p>
            <a:pPr>
              <a:defRPr/>
            </a:pPr>
            <a:r>
              <a:rPr lang="en-GB" dirty="0">
                <a:solidFill>
                  <a:srgbClr val="202122"/>
                </a:solidFill>
                <a:highlight>
                  <a:srgbClr val="FFFFFF"/>
                </a:highlight>
                <a:latin typeface="+mn-lt"/>
              </a:rPr>
              <a:t>* The function of the axon is to transmit information</a:t>
            </a:r>
            <a:br>
              <a:rPr lang="en-GB" dirty="0">
                <a:solidFill>
                  <a:srgbClr val="202122"/>
                </a:solidFill>
                <a:highlight>
                  <a:srgbClr val="FFFFFF"/>
                </a:highlight>
                <a:latin typeface="+mn-lt"/>
              </a:rPr>
            </a:br>
            <a:r>
              <a:rPr lang="en-GB" dirty="0">
                <a:solidFill>
                  <a:srgbClr val="202122"/>
                </a:solidFill>
                <a:highlight>
                  <a:srgbClr val="FFFFFF"/>
                </a:highlight>
                <a:latin typeface="+mn-lt"/>
              </a:rPr>
              <a:t>   to different neurons, muscles, and glands. </a:t>
            </a:r>
            <a:br>
              <a:rPr lang="en-GB" dirty="0">
                <a:solidFill>
                  <a:srgbClr val="202122"/>
                </a:solidFill>
                <a:highlight>
                  <a:srgbClr val="FFFFFF"/>
                </a:highlight>
                <a:latin typeface="+mn-lt"/>
              </a:rPr>
            </a:br>
            <a:r>
              <a:rPr lang="en-GB" dirty="0">
                <a:solidFill>
                  <a:srgbClr val="202122"/>
                </a:solidFill>
                <a:highlight>
                  <a:srgbClr val="FFFFFF"/>
                </a:highlight>
                <a:latin typeface="+mn-lt"/>
              </a:rPr>
              <a:t>In certain </a:t>
            </a:r>
            <a:r>
              <a:rPr lang="en-GB" dirty="0">
                <a:solidFill>
                  <a:srgbClr val="3366CC"/>
                </a:solidFill>
                <a:highlight>
                  <a:srgbClr val="FFFFFF"/>
                </a:highlight>
                <a:latin typeface="+mn-lt"/>
              </a:rPr>
              <a:t>sensory neurons</a:t>
            </a:r>
            <a:r>
              <a:rPr lang="en-GB" dirty="0">
                <a:solidFill>
                  <a:srgbClr val="202122"/>
                </a:solidFill>
                <a:highlight>
                  <a:srgbClr val="FFFFFF"/>
                </a:highlight>
                <a:latin typeface="+mn-lt"/>
              </a:rPr>
              <a:t> (</a:t>
            </a:r>
            <a:r>
              <a:rPr lang="en-GB" dirty="0" err="1">
                <a:solidFill>
                  <a:srgbClr val="3366CC"/>
                </a:solidFill>
                <a:highlight>
                  <a:srgbClr val="FFFFFF"/>
                </a:highlight>
                <a:latin typeface="+mn-lt"/>
              </a:rPr>
              <a:t>pseudounipolar</a:t>
            </a:r>
            <a:r>
              <a:rPr lang="en-GB" dirty="0">
                <a:solidFill>
                  <a:srgbClr val="3366CC"/>
                </a:solidFill>
                <a:highlight>
                  <a:srgbClr val="FFFFFF"/>
                </a:highlight>
                <a:latin typeface="+mn-lt"/>
              </a:rPr>
              <a:t> neurons</a:t>
            </a:r>
            <a:r>
              <a:rPr lang="en-GB" dirty="0">
                <a:solidFill>
                  <a:srgbClr val="202122"/>
                </a:solidFill>
                <a:highlight>
                  <a:srgbClr val="FFFFFF"/>
                </a:highlight>
                <a:latin typeface="+mn-lt"/>
              </a:rPr>
              <a:t>), such as those for touch and warmth, the axons are called </a:t>
            </a:r>
            <a:r>
              <a:rPr lang="en-GB" dirty="0">
                <a:solidFill>
                  <a:srgbClr val="3366CC"/>
                </a:solidFill>
                <a:highlight>
                  <a:srgbClr val="FFFFFF"/>
                </a:highlight>
                <a:latin typeface="+mn-lt"/>
              </a:rPr>
              <a:t>afferent nerve </a:t>
            </a:r>
            <a:r>
              <a:rPr lang="en-GB" dirty="0" err="1">
                <a:solidFill>
                  <a:srgbClr val="3366CC"/>
                </a:solidFill>
                <a:highlight>
                  <a:srgbClr val="FFFFFF"/>
                </a:highlight>
                <a:latin typeface="+mn-lt"/>
              </a:rPr>
              <a:t>fibers</a:t>
            </a:r>
            <a:r>
              <a:rPr lang="en-GB" dirty="0">
                <a:solidFill>
                  <a:srgbClr val="202122"/>
                </a:solidFill>
                <a:highlight>
                  <a:srgbClr val="FFFFFF"/>
                </a:highlight>
                <a:latin typeface="+mn-lt"/>
              </a:rPr>
              <a:t> and the electrical impulse travels along these from the </a:t>
            </a:r>
            <a:r>
              <a:rPr lang="en-GB" dirty="0">
                <a:solidFill>
                  <a:srgbClr val="3366CC"/>
                </a:solidFill>
                <a:highlight>
                  <a:srgbClr val="FFFFFF"/>
                </a:highlight>
                <a:latin typeface="+mn-lt"/>
              </a:rPr>
              <a:t>periphery</a:t>
            </a:r>
            <a:r>
              <a:rPr lang="en-GB" dirty="0">
                <a:solidFill>
                  <a:srgbClr val="202122"/>
                </a:solidFill>
                <a:highlight>
                  <a:srgbClr val="FFFFFF"/>
                </a:highlight>
                <a:latin typeface="+mn-lt"/>
              </a:rPr>
              <a:t> to the cell body and from the cell body to the spinal cord along another branch of the same axon. </a:t>
            </a:r>
            <a:endParaRPr lang="en-GB" dirty="0">
              <a:latin typeface="+mn-lt"/>
            </a:endParaRPr>
          </a:p>
        </p:txBody>
      </p:sp>
      <p:sp>
        <p:nvSpPr>
          <p:cNvPr id="2" name="TextBox 1">
            <a:extLst>
              <a:ext uri="{FF2B5EF4-FFF2-40B4-BE49-F238E27FC236}">
                <a16:creationId xmlns:a16="http://schemas.microsoft.com/office/drawing/2014/main" id="{B681956E-9571-FF50-A5DA-37F772DE124F}"/>
              </a:ext>
            </a:extLst>
          </p:cNvPr>
          <p:cNvSpPr txBox="1"/>
          <p:nvPr/>
        </p:nvSpPr>
        <p:spPr>
          <a:xfrm>
            <a:off x="5652120" y="2996952"/>
            <a:ext cx="680699" cy="307777"/>
          </a:xfrm>
          <a:prstGeom prst="rect">
            <a:avLst/>
          </a:prstGeom>
          <a:noFill/>
        </p:spPr>
        <p:txBody>
          <a:bodyPr wrap="none" rtlCol="0">
            <a:spAutoFit/>
          </a:bodyPr>
          <a:lstStyle/>
          <a:p>
            <a:r>
              <a:rPr lang="en-GB" sz="1400" dirty="0"/>
              <a:t>hillock</a:t>
            </a:r>
          </a:p>
        </p:txBody>
      </p:sp>
      <p:cxnSp>
        <p:nvCxnSpPr>
          <p:cNvPr id="5" name="Straight Arrow Connector 4">
            <a:extLst>
              <a:ext uri="{FF2B5EF4-FFF2-40B4-BE49-F238E27FC236}">
                <a16:creationId xmlns:a16="http://schemas.microsoft.com/office/drawing/2014/main" id="{44D34E3F-FDE6-16A0-F0E9-BEAA31B92848}"/>
              </a:ext>
            </a:extLst>
          </p:cNvPr>
          <p:cNvCxnSpPr/>
          <p:nvPr/>
        </p:nvCxnSpPr>
        <p:spPr bwMode="auto">
          <a:xfrm flipV="1">
            <a:off x="6156176" y="2636912"/>
            <a:ext cx="216024" cy="26486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5">
            <a:extLst>
              <a:ext uri="{FF2B5EF4-FFF2-40B4-BE49-F238E27FC236}">
                <a16:creationId xmlns:a16="http://schemas.microsoft.com/office/drawing/2014/main" id="{535A2AD0-1223-772A-D03F-8FA8B5796BAE}"/>
              </a:ext>
            </a:extLst>
          </p:cNvPr>
          <p:cNvSpPr txBox="1"/>
          <p:nvPr/>
        </p:nvSpPr>
        <p:spPr>
          <a:xfrm>
            <a:off x="6485012" y="2911688"/>
            <a:ext cx="1363900" cy="307777"/>
          </a:xfrm>
          <a:prstGeom prst="rect">
            <a:avLst/>
          </a:prstGeom>
          <a:noFill/>
        </p:spPr>
        <p:txBody>
          <a:bodyPr wrap="none" rtlCol="0">
            <a:spAutoFit/>
          </a:bodyPr>
          <a:lstStyle/>
          <a:p>
            <a:r>
              <a:rPr lang="en-GB" sz="1400" dirty="0"/>
              <a:t>Initial segment</a:t>
            </a:r>
          </a:p>
        </p:txBody>
      </p:sp>
      <p:cxnSp>
        <p:nvCxnSpPr>
          <p:cNvPr id="7" name="Straight Arrow Connector 6">
            <a:extLst>
              <a:ext uri="{FF2B5EF4-FFF2-40B4-BE49-F238E27FC236}">
                <a16:creationId xmlns:a16="http://schemas.microsoft.com/office/drawing/2014/main" id="{116D75D2-1C07-18AF-EA54-C88B5AD2469A}"/>
              </a:ext>
            </a:extLst>
          </p:cNvPr>
          <p:cNvCxnSpPr/>
          <p:nvPr/>
        </p:nvCxnSpPr>
        <p:spPr bwMode="auto">
          <a:xfrm flipH="1">
            <a:off x="6467812" y="2901776"/>
            <a:ext cx="31818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2FCB9426-5E58-B90E-2B69-107892F6105B}"/>
              </a:ext>
            </a:extLst>
          </p:cNvPr>
          <p:cNvSpPr>
            <a:spLocks noGrp="1" noChangeArrowheads="1"/>
          </p:cNvSpPr>
          <p:nvPr>
            <p:ph type="title" idx="4294967295"/>
          </p:nvPr>
        </p:nvSpPr>
        <p:spPr>
          <a:xfrm>
            <a:off x="611188" y="188913"/>
            <a:ext cx="1408112" cy="404812"/>
          </a:xfrm>
        </p:spPr>
        <p:txBody>
          <a:bodyPr/>
          <a:lstStyle/>
          <a:p>
            <a:pPr eaLnBrk="1" hangingPunct="1"/>
            <a:r>
              <a:rPr lang="en-GB" altLang="en-US" sz="3600">
                <a:latin typeface="Constantia" panose="02030602050306030303" pitchFamily="18" charset="0"/>
              </a:rPr>
              <a:t>Axon</a:t>
            </a:r>
          </a:p>
        </p:txBody>
      </p:sp>
      <p:pic>
        <p:nvPicPr>
          <p:cNvPr id="32771" name="Picture 2" descr="F:\slike\img107.jpg">
            <a:extLst>
              <a:ext uri="{FF2B5EF4-FFF2-40B4-BE49-F238E27FC236}">
                <a16:creationId xmlns:a16="http://schemas.microsoft.com/office/drawing/2014/main" id="{43E31EA1-485D-B985-CA61-F3E0E8B9EA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1644"/>
          <a:stretch>
            <a:fillRect/>
          </a:stretch>
        </p:blipFill>
        <p:spPr bwMode="auto">
          <a:xfrm>
            <a:off x="5595938" y="260350"/>
            <a:ext cx="3548062" cy="645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55E8EFD2-9015-2A0C-8428-30B4DC3AF013}"/>
              </a:ext>
            </a:extLst>
          </p:cNvPr>
          <p:cNvSpPr txBox="1"/>
          <p:nvPr/>
        </p:nvSpPr>
        <p:spPr>
          <a:xfrm>
            <a:off x="0" y="692696"/>
            <a:ext cx="6300192" cy="6432530"/>
          </a:xfrm>
          <a:prstGeom prst="rect">
            <a:avLst/>
          </a:prstGeom>
          <a:noFill/>
        </p:spPr>
        <p:txBody>
          <a:bodyPr>
            <a:spAutoFit/>
          </a:bodyPr>
          <a:lstStyle/>
          <a:p>
            <a:pPr marL="285750" indent="-285750">
              <a:buFont typeface="Arial" panose="020B0604020202020204" pitchFamily="34" charset="0"/>
              <a:buChar char="•"/>
              <a:defRPr/>
            </a:pPr>
            <a:r>
              <a:rPr lang="en-GB" dirty="0">
                <a:solidFill>
                  <a:srgbClr val="202122"/>
                </a:solidFill>
                <a:highlight>
                  <a:srgbClr val="FFFFFF"/>
                </a:highlight>
                <a:latin typeface="+mn-lt"/>
              </a:rPr>
              <a:t>In the nervous system, axons may be </a:t>
            </a:r>
            <a:r>
              <a:rPr lang="en-GB" b="1" dirty="0">
                <a:highlight>
                  <a:srgbClr val="FFFFFF"/>
                </a:highlight>
                <a:latin typeface="+mn-lt"/>
              </a:rPr>
              <a:t>myelinated,</a:t>
            </a:r>
            <a:r>
              <a:rPr lang="en-GB" dirty="0">
                <a:solidFill>
                  <a:srgbClr val="202122"/>
                </a:solidFill>
                <a:highlight>
                  <a:srgbClr val="FFFFFF"/>
                </a:highlight>
                <a:latin typeface="+mn-lt"/>
              </a:rPr>
              <a:t> or </a:t>
            </a:r>
            <a:r>
              <a:rPr lang="en-GB" b="1" dirty="0">
                <a:solidFill>
                  <a:srgbClr val="202122"/>
                </a:solidFill>
                <a:highlight>
                  <a:srgbClr val="FFFFFF"/>
                </a:highlight>
                <a:latin typeface="+mn-lt"/>
              </a:rPr>
              <a:t>unmyelinated</a:t>
            </a:r>
            <a:r>
              <a:rPr lang="en-GB" dirty="0">
                <a:solidFill>
                  <a:srgbClr val="202122"/>
                </a:solidFill>
                <a:highlight>
                  <a:srgbClr val="FFFFFF"/>
                </a:highlight>
                <a:latin typeface="+mn-lt"/>
              </a:rPr>
              <a:t>.</a:t>
            </a:r>
            <a:br>
              <a:rPr lang="en-GB" dirty="0">
                <a:solidFill>
                  <a:srgbClr val="202122"/>
                </a:solidFill>
                <a:highlight>
                  <a:srgbClr val="FFFFFF"/>
                </a:highlight>
                <a:latin typeface="+mn-lt"/>
              </a:rPr>
            </a:br>
            <a:endParaRPr lang="en-GB" sz="800" dirty="0">
              <a:solidFill>
                <a:srgbClr val="202122"/>
              </a:solidFill>
              <a:highlight>
                <a:srgbClr val="FFFFFF"/>
              </a:highlight>
              <a:latin typeface="+mn-lt"/>
            </a:endParaRPr>
          </a:p>
          <a:p>
            <a:pPr marL="285750" indent="-285750">
              <a:buFont typeface="Arial" panose="020B0604020202020204" pitchFamily="34" charset="0"/>
              <a:buChar char="•"/>
              <a:defRPr/>
            </a:pPr>
            <a:r>
              <a:rPr lang="en-GB" dirty="0">
                <a:solidFill>
                  <a:srgbClr val="202122"/>
                </a:solidFill>
                <a:highlight>
                  <a:srgbClr val="FFFFFF"/>
                </a:highlight>
                <a:latin typeface="+mn-lt"/>
              </a:rPr>
              <a:t>The myelin sheath is the provision of an insulating layer. The myelin membrane is unique in its relatively high lipid to protein ratio.</a:t>
            </a:r>
            <a:br>
              <a:rPr lang="en-GB" dirty="0">
                <a:solidFill>
                  <a:srgbClr val="202122"/>
                </a:solidFill>
                <a:highlight>
                  <a:srgbClr val="FFFFFF"/>
                </a:highlight>
                <a:latin typeface="+mn-lt"/>
              </a:rPr>
            </a:br>
            <a:endParaRPr lang="en-GB" sz="800" dirty="0">
              <a:solidFill>
                <a:srgbClr val="202122"/>
              </a:solidFill>
              <a:highlight>
                <a:srgbClr val="FFFFFF"/>
              </a:highlight>
              <a:latin typeface="+mn-lt"/>
            </a:endParaRPr>
          </a:p>
          <a:p>
            <a:pPr marL="285750" indent="-285750">
              <a:buFont typeface="Arial" panose="020B0604020202020204" pitchFamily="34" charset="0"/>
              <a:buChar char="•"/>
              <a:defRPr/>
            </a:pPr>
            <a:r>
              <a:rPr lang="en-GB" dirty="0">
                <a:solidFill>
                  <a:srgbClr val="202122"/>
                </a:solidFill>
                <a:highlight>
                  <a:srgbClr val="FFFFFF"/>
                </a:highlight>
                <a:latin typeface="+mn-lt"/>
              </a:rPr>
              <a:t>In the </a:t>
            </a:r>
            <a:r>
              <a:rPr lang="en-GB" b="1" dirty="0">
                <a:solidFill>
                  <a:srgbClr val="202122"/>
                </a:solidFill>
                <a:highlight>
                  <a:srgbClr val="FFFFFF"/>
                </a:highlight>
                <a:latin typeface="+mn-lt"/>
              </a:rPr>
              <a:t>peripheral nervous system </a:t>
            </a:r>
            <a:r>
              <a:rPr lang="en-GB" dirty="0">
                <a:solidFill>
                  <a:srgbClr val="202122"/>
                </a:solidFill>
                <a:highlight>
                  <a:srgbClr val="FFFFFF"/>
                </a:highlight>
                <a:latin typeface="+mn-lt"/>
              </a:rPr>
              <a:t>axons are myelinated by </a:t>
            </a:r>
            <a:r>
              <a:rPr lang="en-GB" dirty="0">
                <a:highlight>
                  <a:srgbClr val="FFFFFF"/>
                </a:highlight>
                <a:latin typeface="+mn-lt"/>
              </a:rPr>
              <a:t>glial cells </a:t>
            </a:r>
            <a:r>
              <a:rPr lang="en-GB" dirty="0">
                <a:solidFill>
                  <a:srgbClr val="202122"/>
                </a:solidFill>
                <a:highlight>
                  <a:srgbClr val="FFFFFF"/>
                </a:highlight>
                <a:latin typeface="+mn-lt"/>
              </a:rPr>
              <a:t>known as </a:t>
            </a:r>
            <a:r>
              <a:rPr lang="en-GB" dirty="0">
                <a:highlight>
                  <a:srgbClr val="FFFFFF"/>
                </a:highlight>
                <a:latin typeface="+mn-lt"/>
              </a:rPr>
              <a:t>Schwann cells</a:t>
            </a:r>
            <a:r>
              <a:rPr lang="en-GB" dirty="0">
                <a:solidFill>
                  <a:srgbClr val="202122"/>
                </a:solidFill>
                <a:highlight>
                  <a:srgbClr val="FFFFFF"/>
                </a:highlight>
                <a:latin typeface="+mn-lt"/>
              </a:rPr>
              <a:t>. In the </a:t>
            </a:r>
            <a:r>
              <a:rPr lang="en-GB" b="1" dirty="0">
                <a:solidFill>
                  <a:srgbClr val="202122"/>
                </a:solidFill>
                <a:highlight>
                  <a:srgbClr val="FFFFFF"/>
                </a:highlight>
                <a:latin typeface="+mn-lt"/>
              </a:rPr>
              <a:t>central nervous system </a:t>
            </a:r>
            <a:r>
              <a:rPr lang="en-GB" dirty="0">
                <a:solidFill>
                  <a:srgbClr val="202122"/>
                </a:solidFill>
                <a:highlight>
                  <a:srgbClr val="FFFFFF"/>
                </a:highlight>
                <a:latin typeface="+mn-lt"/>
              </a:rPr>
              <a:t>the myelin sheath is provided by another type of glial cell, the </a:t>
            </a:r>
            <a:r>
              <a:rPr lang="en-GB" dirty="0">
                <a:highlight>
                  <a:srgbClr val="FFFFFF"/>
                </a:highlight>
                <a:latin typeface="+mn-lt"/>
              </a:rPr>
              <a:t>oligodendrocyte</a:t>
            </a:r>
            <a:r>
              <a:rPr lang="en-GB" dirty="0">
                <a:solidFill>
                  <a:srgbClr val="202122"/>
                </a:solidFill>
                <a:highlight>
                  <a:srgbClr val="FFFFFF"/>
                </a:highlight>
                <a:latin typeface="+mn-lt"/>
              </a:rPr>
              <a:t> (Schwann cells myelinate a single axon. An oligodendrocyte can myelinate up to 50 axons)</a:t>
            </a:r>
          </a:p>
          <a:p>
            <a:pPr marL="285750" indent="-285750">
              <a:buFont typeface="Arial" panose="020B0604020202020204" pitchFamily="34" charset="0"/>
              <a:buChar char="•"/>
              <a:defRPr/>
            </a:pPr>
            <a:r>
              <a:rPr lang="en-GB" b="1" dirty="0">
                <a:highlight>
                  <a:srgbClr val="FFFFFF"/>
                </a:highlight>
                <a:latin typeface="+mn-lt"/>
              </a:rPr>
              <a:t>Nodes of Ranvier </a:t>
            </a:r>
            <a:r>
              <a:rPr lang="en-GB" dirty="0">
                <a:solidFill>
                  <a:srgbClr val="202122"/>
                </a:solidFill>
                <a:highlight>
                  <a:srgbClr val="FFFFFF"/>
                </a:highlight>
                <a:latin typeface="+mn-lt"/>
              </a:rPr>
              <a:t>(also known as </a:t>
            </a:r>
            <a:r>
              <a:rPr lang="en-GB" i="1" dirty="0">
                <a:solidFill>
                  <a:srgbClr val="202122"/>
                </a:solidFill>
                <a:highlight>
                  <a:srgbClr val="FFFFFF"/>
                </a:highlight>
                <a:latin typeface="+mn-lt"/>
              </a:rPr>
              <a:t>myelin sheath gaps</a:t>
            </a:r>
            <a:r>
              <a:rPr lang="en-GB" dirty="0">
                <a:solidFill>
                  <a:srgbClr val="202122"/>
                </a:solidFill>
                <a:highlight>
                  <a:srgbClr val="FFFFFF"/>
                </a:highlight>
                <a:latin typeface="+mn-lt"/>
              </a:rPr>
              <a:t>) are short unmyelinated segments of a </a:t>
            </a:r>
            <a:r>
              <a:rPr lang="en-GB" dirty="0">
                <a:highlight>
                  <a:srgbClr val="FFFFFF"/>
                </a:highlight>
                <a:latin typeface="+mn-lt"/>
              </a:rPr>
              <a:t>myelinated axon</a:t>
            </a:r>
            <a:r>
              <a:rPr lang="en-GB" dirty="0">
                <a:solidFill>
                  <a:srgbClr val="202122"/>
                </a:solidFill>
                <a:highlight>
                  <a:srgbClr val="FFFFFF"/>
                </a:highlight>
                <a:latin typeface="+mn-lt"/>
              </a:rPr>
              <a:t>, which are found periodically interspersed between segments of the myelin sheath. Therefore, at the point of the node of Ranvier, the axon is reduced in diameter.</a:t>
            </a:r>
            <a:r>
              <a:rPr lang="en-GB" baseline="30000" dirty="0">
                <a:solidFill>
                  <a:srgbClr val="3366CC"/>
                </a:solidFill>
                <a:highlight>
                  <a:srgbClr val="FFFFFF"/>
                </a:highlight>
                <a:latin typeface="+mn-lt"/>
              </a:rPr>
              <a:t> </a:t>
            </a:r>
            <a:r>
              <a:rPr lang="en-GB" dirty="0">
                <a:solidFill>
                  <a:srgbClr val="202122"/>
                </a:solidFill>
                <a:highlight>
                  <a:srgbClr val="FFFFFF"/>
                </a:highlight>
                <a:latin typeface="+mn-lt"/>
              </a:rPr>
              <a:t>These nodes are areas where action potentials can be generated. </a:t>
            </a:r>
          </a:p>
          <a:p>
            <a:pPr marL="285750" indent="-285750">
              <a:buFont typeface="Arial" panose="020B0604020202020204" pitchFamily="34" charset="0"/>
              <a:buChar char="•"/>
              <a:defRPr/>
            </a:pPr>
            <a:r>
              <a:rPr lang="en-GB" dirty="0">
                <a:solidFill>
                  <a:srgbClr val="202122"/>
                </a:solidFill>
                <a:highlight>
                  <a:srgbClr val="FFFFFF"/>
                </a:highlight>
                <a:latin typeface="+mn-lt"/>
              </a:rPr>
              <a:t>Thus, in a myelinated axon, action potentials effectively "jump" from node to node, bypassing the myelinated parts, resulting in a propagation speed much faster than even the fastest unmyelinated axon can sustain.</a:t>
            </a:r>
          </a:p>
          <a:p>
            <a:pPr>
              <a:defRPr/>
            </a:pPr>
            <a:endParaRPr lang="en-GB" dirty="0">
              <a:latin typeface="+mn-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950EF2DA-5CEA-FA29-E7B9-58B9D9F91B6C}"/>
              </a:ext>
            </a:extLst>
          </p:cNvPr>
          <p:cNvSpPr>
            <a:spLocks noGrp="1" noChangeArrowheads="1"/>
          </p:cNvSpPr>
          <p:nvPr>
            <p:ph type="title" idx="4294967295"/>
          </p:nvPr>
        </p:nvSpPr>
        <p:spPr>
          <a:xfrm>
            <a:off x="107950" y="795338"/>
            <a:ext cx="8715375" cy="704850"/>
          </a:xfrm>
        </p:spPr>
        <p:txBody>
          <a:bodyPr/>
          <a:lstStyle/>
          <a:p>
            <a:pPr eaLnBrk="1" hangingPunct="1"/>
            <a:r>
              <a:rPr lang="en-GB" altLang="en-US" sz="2800">
                <a:latin typeface="Constantia" panose="02030602050306030303" pitchFamily="18" charset="0"/>
              </a:rPr>
              <a:t>Divisions of neurons according to shape of the body</a:t>
            </a:r>
            <a:r>
              <a:rPr lang="hr-HR" altLang="en-US" sz="2800">
                <a:latin typeface="Constantia" panose="02030602050306030303" pitchFamily="18" charset="0"/>
              </a:rPr>
              <a:t>:</a:t>
            </a:r>
            <a:endParaRPr lang="en-GB" altLang="en-US" sz="2800">
              <a:latin typeface="Constantia" panose="02030602050306030303" pitchFamily="18" charset="0"/>
            </a:endParaRPr>
          </a:p>
        </p:txBody>
      </p:sp>
      <p:sp>
        <p:nvSpPr>
          <p:cNvPr id="31747" name="Rectangle 3">
            <a:extLst>
              <a:ext uri="{FF2B5EF4-FFF2-40B4-BE49-F238E27FC236}">
                <a16:creationId xmlns:a16="http://schemas.microsoft.com/office/drawing/2014/main" id="{E88EC5FB-41F7-66B5-716E-95D9AFFAE64B}"/>
              </a:ext>
            </a:extLst>
          </p:cNvPr>
          <p:cNvSpPr txBox="1">
            <a:spLocks noChangeArrowheads="1"/>
          </p:cNvSpPr>
          <p:nvPr/>
        </p:nvSpPr>
        <p:spPr bwMode="auto">
          <a:xfrm>
            <a:off x="107950" y="1700213"/>
            <a:ext cx="2951163" cy="3786187"/>
          </a:xfrm>
          <a:prstGeom prst="rect">
            <a:avLst/>
          </a:prstGeom>
          <a:noFill/>
          <a:ln>
            <a:noFill/>
          </a:ln>
        </p:spPr>
        <p:txBody>
          <a:bodyPr/>
          <a:lstStyle>
            <a:lvl1pPr marL="342900" indent="-34290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spcBef>
                <a:spcPct val="20000"/>
              </a:spcBef>
              <a:buClr>
                <a:schemeClr val="hlink"/>
              </a:buClr>
              <a:buSzPct val="80000"/>
              <a:buFont typeface="Arial" panose="020B0604020202020204" pitchFamily="34" charset="0"/>
              <a:buNone/>
              <a:defRPr/>
            </a:pPr>
            <a:r>
              <a:rPr lang="hr-HR" altLang="en-US" sz="2400" dirty="0">
                <a:effectLst>
                  <a:outerShdw blurRad="38100" dist="38100" dir="2700000" algn="tl">
                    <a:srgbClr val="C0C0C0"/>
                  </a:outerShdw>
                </a:effectLst>
                <a:latin typeface="Constantia" panose="02030602050306030303" pitchFamily="18" charset="0"/>
              </a:rPr>
              <a:t>1) </a:t>
            </a:r>
            <a:r>
              <a:rPr lang="en-GB" altLang="en-US" sz="2400" dirty="0">
                <a:effectLst>
                  <a:outerShdw blurRad="38100" dist="38100" dir="2700000" algn="tl">
                    <a:srgbClr val="C0C0C0"/>
                  </a:outerShdw>
                </a:effectLst>
                <a:latin typeface="Constantia" panose="02030602050306030303" pitchFamily="18" charset="0"/>
              </a:rPr>
              <a:t>Spheric</a:t>
            </a:r>
            <a:endParaRPr lang="hr-HR" altLang="en-US" sz="24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hr-HR" altLang="en-US" sz="2400" dirty="0">
                <a:effectLst>
                  <a:outerShdw blurRad="38100" dist="38100" dir="2700000" algn="tl">
                    <a:srgbClr val="C0C0C0"/>
                  </a:outerShdw>
                </a:effectLst>
                <a:latin typeface="Constantia" panose="02030602050306030303" pitchFamily="18" charset="0"/>
              </a:rPr>
              <a:t>2) </a:t>
            </a:r>
            <a:r>
              <a:rPr lang="en-GB" altLang="en-US" sz="2400" dirty="0">
                <a:effectLst>
                  <a:outerShdw blurRad="38100" dist="38100" dir="2700000" algn="tl">
                    <a:srgbClr val="C0C0C0"/>
                  </a:outerShdw>
                </a:effectLst>
                <a:latin typeface="Constantia" panose="02030602050306030303" pitchFamily="18" charset="0"/>
              </a:rPr>
              <a:t>Ovoid</a:t>
            </a:r>
            <a:endParaRPr lang="hr-HR" altLang="en-US" sz="24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hr-HR" altLang="en-US" sz="2400" dirty="0">
                <a:effectLst>
                  <a:outerShdw blurRad="38100" dist="38100" dir="2700000" algn="tl">
                    <a:srgbClr val="C0C0C0"/>
                  </a:outerShdw>
                </a:effectLst>
                <a:latin typeface="Constantia" panose="02030602050306030303" pitchFamily="18" charset="0"/>
              </a:rPr>
              <a:t>3) </a:t>
            </a:r>
            <a:r>
              <a:rPr lang="en-GB" altLang="en-US" sz="2400" dirty="0">
                <a:effectLst>
                  <a:outerShdw blurRad="38100" dist="38100" dir="2700000" algn="tl">
                    <a:srgbClr val="C0C0C0"/>
                  </a:outerShdw>
                </a:effectLst>
                <a:latin typeface="Constantia" panose="02030602050306030303" pitchFamily="18" charset="0"/>
              </a:rPr>
              <a:t>Pyramidal</a:t>
            </a:r>
            <a:endParaRPr lang="hr-HR" altLang="en-US" sz="24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hr-HR" altLang="en-US" sz="2400" dirty="0">
                <a:effectLst>
                  <a:outerShdw blurRad="38100" dist="38100" dir="2700000" algn="tl">
                    <a:srgbClr val="C0C0C0"/>
                  </a:outerShdw>
                </a:effectLst>
                <a:latin typeface="Constantia" panose="02030602050306030303" pitchFamily="18" charset="0"/>
              </a:rPr>
              <a:t>4)</a:t>
            </a:r>
            <a:r>
              <a:rPr lang="sr-Cyrl-CS" altLang="en-US" sz="2400" dirty="0">
                <a:effectLst>
                  <a:outerShdw blurRad="38100" dist="38100" dir="2700000" algn="tl">
                    <a:srgbClr val="C0C0C0"/>
                  </a:outerShdw>
                </a:effectLst>
                <a:latin typeface="Constantia" panose="02030602050306030303" pitchFamily="18" charset="0"/>
              </a:rPr>
              <a:t> </a:t>
            </a:r>
            <a:r>
              <a:rPr lang="en-GB" altLang="en-US" sz="2400" dirty="0">
                <a:effectLst>
                  <a:outerShdw blurRad="38100" dist="38100" dir="2700000" algn="tl">
                    <a:srgbClr val="C0C0C0"/>
                  </a:outerShdw>
                </a:effectLst>
                <a:latin typeface="Constantia" panose="02030602050306030303" pitchFamily="18" charset="0"/>
              </a:rPr>
              <a:t>Stellate</a:t>
            </a:r>
            <a:endParaRPr lang="sr-Cyrl-CS" altLang="en-US" sz="24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sr-Cyrl-CS" altLang="en-US" sz="2400" dirty="0">
                <a:effectLst>
                  <a:outerShdw blurRad="38100" dist="38100" dir="2700000" algn="tl">
                    <a:srgbClr val="C0C0C0"/>
                  </a:outerShdw>
                </a:effectLst>
                <a:latin typeface="Constantia" panose="02030602050306030303" pitchFamily="18" charset="0"/>
              </a:rPr>
              <a:t>5) </a:t>
            </a:r>
            <a:r>
              <a:rPr lang="en-GB" altLang="en-US" sz="2400" dirty="0">
                <a:effectLst>
                  <a:outerShdw blurRad="38100" dist="38100" dir="2700000" algn="tl">
                    <a:srgbClr val="C0C0C0"/>
                  </a:outerShdw>
                </a:effectLst>
                <a:latin typeface="Constantia" panose="02030602050306030303" pitchFamily="18" charset="0"/>
              </a:rPr>
              <a:t>Fusiform </a:t>
            </a:r>
            <a:br>
              <a:rPr lang="en-GB" altLang="en-US" sz="2400" dirty="0">
                <a:effectLst>
                  <a:outerShdw blurRad="38100" dist="38100" dir="2700000" algn="tl">
                    <a:srgbClr val="C0C0C0"/>
                  </a:outerShdw>
                </a:effectLst>
                <a:latin typeface="Constantia" panose="02030602050306030303" pitchFamily="18" charset="0"/>
              </a:rPr>
            </a:br>
            <a:r>
              <a:rPr lang="en-GB" altLang="en-US" sz="2400" dirty="0">
                <a:effectLst>
                  <a:outerShdw blurRad="38100" dist="38100" dir="2700000" algn="tl">
                    <a:srgbClr val="C0C0C0"/>
                  </a:outerShdw>
                </a:effectLst>
                <a:latin typeface="Constantia" panose="02030602050306030303" pitchFamily="18" charset="0"/>
              </a:rPr>
              <a:t>(spindle-shaped)</a:t>
            </a:r>
            <a:endParaRPr lang="sr-Cyrl-CS" altLang="en-US" sz="24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sr-Cyrl-CS" altLang="en-US" sz="2400" dirty="0">
                <a:effectLst>
                  <a:outerShdw blurRad="38100" dist="38100" dir="2700000" algn="tl">
                    <a:srgbClr val="C0C0C0"/>
                  </a:outerShdw>
                </a:effectLst>
                <a:latin typeface="Constantia" panose="02030602050306030303" pitchFamily="18" charset="0"/>
              </a:rPr>
              <a:t>6) </a:t>
            </a:r>
            <a:r>
              <a:rPr lang="en-GB" altLang="en-US" sz="2400" dirty="0">
                <a:effectLst>
                  <a:outerShdw blurRad="38100" dist="38100" dir="2700000" algn="tl">
                    <a:srgbClr val="C0C0C0"/>
                  </a:outerShdw>
                </a:effectLst>
                <a:latin typeface="Constantia" panose="02030602050306030303" pitchFamily="18" charset="0"/>
              </a:rPr>
              <a:t>Granular</a:t>
            </a:r>
            <a:endParaRPr lang="sr-Cyrl-CS" altLang="en-US" sz="24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en-GB" altLang="en-US" sz="2400" dirty="0">
                <a:effectLst>
                  <a:outerShdw blurRad="38100" dist="38100" dir="2700000" algn="tl">
                    <a:srgbClr val="C0C0C0"/>
                  </a:outerShdw>
                </a:effectLst>
                <a:latin typeface="Constantia" panose="02030602050306030303" pitchFamily="18" charset="0"/>
              </a:rPr>
              <a:t>7</a:t>
            </a:r>
            <a:r>
              <a:rPr lang="sr-Cyrl-CS" altLang="en-US" sz="2400" dirty="0">
                <a:effectLst>
                  <a:outerShdw blurRad="38100" dist="38100" dir="2700000" algn="tl">
                    <a:srgbClr val="C0C0C0"/>
                  </a:outerShdw>
                </a:effectLst>
                <a:latin typeface="Constantia" panose="02030602050306030303" pitchFamily="18" charset="0"/>
              </a:rPr>
              <a:t>) </a:t>
            </a:r>
            <a:r>
              <a:rPr lang="en-GB" altLang="en-US" sz="2400" dirty="0">
                <a:effectLst>
                  <a:outerShdw blurRad="38100" dist="38100" dir="2700000" algn="tl">
                    <a:srgbClr val="C0C0C0"/>
                  </a:outerShdw>
                </a:effectLst>
                <a:latin typeface="Constantia" panose="02030602050306030303" pitchFamily="18" charset="0"/>
              </a:rPr>
              <a:t>Piriform</a:t>
            </a:r>
          </a:p>
        </p:txBody>
      </p:sp>
      <p:pic>
        <p:nvPicPr>
          <p:cNvPr id="33796" name="Picture 7" descr="Schematic of a pyramidal cell. | Download Scientific Diagram">
            <a:extLst>
              <a:ext uri="{FF2B5EF4-FFF2-40B4-BE49-F238E27FC236}">
                <a16:creationId xmlns:a16="http://schemas.microsoft.com/office/drawing/2014/main" id="{FF170394-59E0-8447-976A-B97CBAC778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113" y="1500188"/>
            <a:ext cx="2665412"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TextBox 1">
            <a:extLst>
              <a:ext uri="{FF2B5EF4-FFF2-40B4-BE49-F238E27FC236}">
                <a16:creationId xmlns:a16="http://schemas.microsoft.com/office/drawing/2014/main" id="{C3C356B2-410F-460D-BCE5-26B9746326BA}"/>
              </a:ext>
            </a:extLst>
          </p:cNvPr>
          <p:cNvSpPr txBox="1">
            <a:spLocks noChangeArrowheads="1"/>
          </p:cNvSpPr>
          <p:nvPr/>
        </p:nvSpPr>
        <p:spPr bwMode="auto">
          <a:xfrm>
            <a:off x="4730750" y="1765300"/>
            <a:ext cx="10048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a:solidFill>
                  <a:srgbClr val="FF0000"/>
                </a:solidFill>
              </a:rPr>
              <a:t>pyramid</a:t>
            </a:r>
          </a:p>
        </p:txBody>
      </p:sp>
      <p:pic>
        <p:nvPicPr>
          <p:cNvPr id="33798" name="Picture 11">
            <a:extLst>
              <a:ext uri="{FF2B5EF4-FFF2-40B4-BE49-F238E27FC236}">
                <a16:creationId xmlns:a16="http://schemas.microsoft.com/office/drawing/2014/main" id="{A59B0292-D25D-445E-1C97-1773C95261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1140" r="69205" b="33682"/>
          <a:stretch>
            <a:fillRect/>
          </a:stretch>
        </p:blipFill>
        <p:spPr bwMode="auto">
          <a:xfrm>
            <a:off x="6948488" y="1631950"/>
            <a:ext cx="1270000" cy="292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TextBox 2">
            <a:extLst>
              <a:ext uri="{FF2B5EF4-FFF2-40B4-BE49-F238E27FC236}">
                <a16:creationId xmlns:a16="http://schemas.microsoft.com/office/drawing/2014/main" id="{5146D1BE-007E-8F42-3A05-A67FFAD826CC}"/>
              </a:ext>
            </a:extLst>
          </p:cNvPr>
          <p:cNvSpPr txBox="1">
            <a:spLocks noChangeArrowheads="1"/>
          </p:cNvSpPr>
          <p:nvPr/>
        </p:nvSpPr>
        <p:spPr bwMode="auto">
          <a:xfrm>
            <a:off x="7956550" y="1631950"/>
            <a:ext cx="10144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a:solidFill>
                  <a:srgbClr val="FF0000"/>
                </a:solidFill>
              </a:rPr>
              <a:t>fusiform</a:t>
            </a:r>
          </a:p>
        </p:txBody>
      </p:sp>
      <p:pic>
        <p:nvPicPr>
          <p:cNvPr id="33800" name="Picture 13" descr="Stellate spiny neuron. The cell body protrudes numerous primary... |  Download Scientific Diagram">
            <a:extLst>
              <a:ext uri="{FF2B5EF4-FFF2-40B4-BE49-F238E27FC236}">
                <a16:creationId xmlns:a16="http://schemas.microsoft.com/office/drawing/2014/main" id="{31DA5A4A-A025-C9D1-ED7C-94541DC39C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6238" y="4100513"/>
            <a:ext cx="2951162" cy="182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1" name="TextBox 3">
            <a:extLst>
              <a:ext uri="{FF2B5EF4-FFF2-40B4-BE49-F238E27FC236}">
                <a16:creationId xmlns:a16="http://schemas.microsoft.com/office/drawing/2014/main" id="{80D2A919-2D6A-66C6-3018-870E7D52479A}"/>
              </a:ext>
            </a:extLst>
          </p:cNvPr>
          <p:cNvSpPr txBox="1">
            <a:spLocks noChangeArrowheads="1"/>
          </p:cNvSpPr>
          <p:nvPr/>
        </p:nvSpPr>
        <p:spPr bwMode="auto">
          <a:xfrm>
            <a:off x="4730750" y="5449888"/>
            <a:ext cx="914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a:solidFill>
                  <a:srgbClr val="FF0000"/>
                </a:solidFill>
              </a:rPr>
              <a:t>stellate</a:t>
            </a:r>
          </a:p>
        </p:txBody>
      </p:sp>
      <p:pic>
        <p:nvPicPr>
          <p:cNvPr id="33802" name="Picture 15" descr="A,B: High-power views of two ovoid-shaped neurons as seen in sections stained for NADPH-d (A) and nNOS (B). C,D: Photomicrographs showing triangular-shaped neurons, as seen in two sections stained for NADPH-d (C) and somatostatin (D). Scale bar = 40 μm in D (applies to A–D).">
            <a:extLst>
              <a:ext uri="{FF2B5EF4-FFF2-40B4-BE49-F238E27FC236}">
                <a16:creationId xmlns:a16="http://schemas.microsoft.com/office/drawing/2014/main" id="{8B710164-6EA9-6BD3-835B-2EC82B2599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 r="50002" b="53169"/>
          <a:stretch>
            <a:fillRect/>
          </a:stretch>
        </p:blipFill>
        <p:spPr bwMode="auto">
          <a:xfrm>
            <a:off x="6140450" y="4422775"/>
            <a:ext cx="2895600" cy="21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3" name="TextBox 4">
            <a:extLst>
              <a:ext uri="{FF2B5EF4-FFF2-40B4-BE49-F238E27FC236}">
                <a16:creationId xmlns:a16="http://schemas.microsoft.com/office/drawing/2014/main" id="{FEF2556E-144B-DD9C-1A60-C24447C6C20F}"/>
              </a:ext>
            </a:extLst>
          </p:cNvPr>
          <p:cNvSpPr txBox="1">
            <a:spLocks noChangeArrowheads="1"/>
          </p:cNvSpPr>
          <p:nvPr/>
        </p:nvSpPr>
        <p:spPr bwMode="auto">
          <a:xfrm>
            <a:off x="7993063" y="4684713"/>
            <a:ext cx="7286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a:solidFill>
                  <a:srgbClr val="FF0000"/>
                </a:solidFill>
              </a:rPr>
              <a:t>ovoid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44E22AA9-A2FE-F516-A87B-2D4DB2C4EE9E}"/>
              </a:ext>
            </a:extLst>
          </p:cNvPr>
          <p:cNvSpPr>
            <a:spLocks noGrp="1" noChangeArrowheads="1"/>
          </p:cNvSpPr>
          <p:nvPr>
            <p:ph type="title" idx="4294967295"/>
          </p:nvPr>
        </p:nvSpPr>
        <p:spPr>
          <a:xfrm>
            <a:off x="755650" y="549275"/>
            <a:ext cx="8715375" cy="704850"/>
          </a:xfrm>
        </p:spPr>
        <p:txBody>
          <a:bodyPr/>
          <a:lstStyle/>
          <a:p>
            <a:pPr eaLnBrk="1" hangingPunct="1"/>
            <a:r>
              <a:rPr lang="en-GB" altLang="en-US" sz="2800">
                <a:latin typeface="Constantia" panose="02030602050306030303" pitchFamily="18" charset="0"/>
              </a:rPr>
              <a:t>Division of neuron according to its function</a:t>
            </a:r>
            <a:r>
              <a:rPr lang="hr-HR" altLang="en-US" sz="2800">
                <a:latin typeface="Constantia" panose="02030602050306030303" pitchFamily="18" charset="0"/>
              </a:rPr>
              <a:t>:</a:t>
            </a:r>
            <a:endParaRPr lang="en-GB" altLang="en-US" sz="2800">
              <a:latin typeface="Constantia" panose="02030602050306030303" pitchFamily="18" charset="0"/>
            </a:endParaRPr>
          </a:p>
        </p:txBody>
      </p:sp>
      <p:sp>
        <p:nvSpPr>
          <p:cNvPr id="33795" name="Rectangle 3">
            <a:extLst>
              <a:ext uri="{FF2B5EF4-FFF2-40B4-BE49-F238E27FC236}">
                <a16:creationId xmlns:a16="http://schemas.microsoft.com/office/drawing/2014/main" id="{F366FEFE-DD01-6BE0-E2B4-B4610DA0CA6F}"/>
              </a:ext>
            </a:extLst>
          </p:cNvPr>
          <p:cNvSpPr txBox="1">
            <a:spLocks noChangeArrowheads="1"/>
          </p:cNvSpPr>
          <p:nvPr/>
        </p:nvSpPr>
        <p:spPr bwMode="auto">
          <a:xfrm>
            <a:off x="0" y="1628775"/>
            <a:ext cx="9144000" cy="4895850"/>
          </a:xfrm>
          <a:prstGeom prst="rect">
            <a:avLst/>
          </a:prstGeom>
          <a:noFill/>
          <a:ln>
            <a:noFill/>
          </a:ln>
        </p:spPr>
        <p:txBody>
          <a:bodyPr/>
          <a:lstStyle>
            <a:lvl1pPr marL="342900" indent="-34290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spcBef>
                <a:spcPct val="20000"/>
              </a:spcBef>
              <a:buClr>
                <a:schemeClr val="hlink"/>
              </a:buClr>
              <a:buSzPct val="80000"/>
              <a:buFont typeface="Arial" panose="020B0604020202020204" pitchFamily="34" charset="0"/>
              <a:buNone/>
              <a:defRPr/>
            </a:pPr>
            <a:r>
              <a:rPr lang="hr-HR" altLang="en-US" sz="2400" dirty="0">
                <a:effectLst>
                  <a:outerShdw blurRad="38100" dist="38100" dir="2700000" algn="tl">
                    <a:srgbClr val="C0C0C0"/>
                  </a:outerShdw>
                </a:effectLst>
                <a:latin typeface="Constantia" panose="02030602050306030303" pitchFamily="18" charset="0"/>
              </a:rPr>
              <a:t>1) </a:t>
            </a:r>
            <a:r>
              <a:rPr lang="en-GB" altLang="en-US" sz="2400" dirty="0">
                <a:effectLst>
                  <a:outerShdw blurRad="38100" dist="38100" dir="2700000" algn="tl">
                    <a:srgbClr val="C0C0C0"/>
                  </a:outerShdw>
                </a:effectLst>
                <a:latin typeface="Constantia" panose="02030602050306030303" pitchFamily="18" charset="0"/>
              </a:rPr>
              <a:t>Sensory</a:t>
            </a:r>
            <a:endParaRPr lang="hr-HR" altLang="en-US" sz="24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sr-Cyrl-CS" altLang="en-US" sz="2400" dirty="0">
                <a:effectLst>
                  <a:outerShdw blurRad="38100" dist="38100" dir="2700000" algn="tl">
                    <a:srgbClr val="C0C0C0"/>
                  </a:outerShdw>
                </a:effectLst>
                <a:latin typeface="Constantia" panose="02030602050306030303" pitchFamily="18" charset="0"/>
              </a:rPr>
              <a:t>	- </a:t>
            </a:r>
            <a:r>
              <a:rPr lang="en-GB" sz="2400" dirty="0">
                <a:solidFill>
                  <a:srgbClr val="222222"/>
                </a:solidFill>
                <a:latin typeface="Constantia" panose="02030602050306030303" pitchFamily="18" charset="0"/>
              </a:rPr>
              <a:t>connected to the sense organs and detect sensory information</a:t>
            </a:r>
            <a:br>
              <a:rPr lang="en-GB" sz="2400" dirty="0">
                <a:solidFill>
                  <a:srgbClr val="222222"/>
                </a:solidFill>
                <a:latin typeface="Constantia" panose="02030602050306030303" pitchFamily="18" charset="0"/>
              </a:rPr>
            </a:br>
            <a:r>
              <a:rPr lang="en-GB" sz="2400" dirty="0">
                <a:solidFill>
                  <a:srgbClr val="222222"/>
                </a:solidFill>
                <a:latin typeface="Constantia" panose="02030602050306030303" pitchFamily="18" charset="0"/>
              </a:rPr>
              <a:t>   from internal organs and external environment and transmit</a:t>
            </a:r>
            <a:br>
              <a:rPr lang="en-GB" sz="2400" dirty="0">
                <a:solidFill>
                  <a:srgbClr val="222222"/>
                </a:solidFill>
                <a:latin typeface="Constantia" panose="02030602050306030303" pitchFamily="18" charset="0"/>
              </a:rPr>
            </a:br>
            <a:r>
              <a:rPr lang="en-GB" sz="2400" dirty="0">
                <a:solidFill>
                  <a:srgbClr val="222222"/>
                </a:solidFill>
                <a:latin typeface="Constantia" panose="02030602050306030303" pitchFamily="18" charset="0"/>
              </a:rPr>
              <a:t>   these stimuli to the sensory centres of the brain</a:t>
            </a:r>
            <a:r>
              <a:rPr lang="sr-Latn-CS" altLang="en-US" sz="2400" dirty="0">
                <a:latin typeface="Constantia" panose="02030602050306030303" pitchFamily="18" charset="0"/>
              </a:rPr>
              <a:t>.</a:t>
            </a:r>
            <a:endParaRPr lang="sr-Cyrl-CS" altLang="en-US" sz="24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en-GB" altLang="en-US" sz="2400" dirty="0">
                <a:effectLst>
                  <a:outerShdw blurRad="38100" dist="38100" dir="2700000" algn="tl">
                    <a:srgbClr val="C0C0C0"/>
                  </a:outerShdw>
                </a:effectLst>
                <a:latin typeface="Constantia" panose="02030602050306030303" pitchFamily="18" charset="0"/>
              </a:rPr>
              <a:t>2) Motor</a:t>
            </a:r>
            <a:endParaRPr lang="hr-HR" altLang="en-US" sz="24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sr-Cyrl-CS" altLang="en-US" sz="2400" dirty="0">
                <a:effectLst>
                  <a:outerShdw blurRad="38100" dist="38100" dir="2700000" algn="tl">
                    <a:srgbClr val="C0C0C0"/>
                  </a:outerShdw>
                </a:effectLst>
                <a:latin typeface="Constantia" panose="02030602050306030303" pitchFamily="18" charset="0"/>
              </a:rPr>
              <a:t>	- </a:t>
            </a:r>
            <a:r>
              <a:rPr lang="en-GB" sz="2400" dirty="0">
                <a:solidFill>
                  <a:srgbClr val="222222"/>
                </a:solidFill>
                <a:latin typeface="Constantia" panose="02030602050306030303" pitchFamily="18" charset="0"/>
              </a:rPr>
              <a:t>transmit signals from the brain to the muscles and glands and</a:t>
            </a:r>
            <a:br>
              <a:rPr lang="en-GB" sz="2400" dirty="0">
                <a:solidFill>
                  <a:srgbClr val="222222"/>
                </a:solidFill>
                <a:latin typeface="Constantia" panose="02030602050306030303" pitchFamily="18" charset="0"/>
              </a:rPr>
            </a:br>
            <a:r>
              <a:rPr lang="en-GB" sz="2400" dirty="0">
                <a:solidFill>
                  <a:srgbClr val="222222"/>
                </a:solidFill>
                <a:latin typeface="Constantia" panose="02030602050306030303" pitchFamily="18" charset="0"/>
              </a:rPr>
              <a:t>   are responsible for all muscle contraction or secretion of glands.</a:t>
            </a:r>
            <a:br>
              <a:rPr lang="sr-Cyrl-CS" altLang="en-US" sz="2400" dirty="0">
                <a:latin typeface="Constantia" panose="02030602050306030303" pitchFamily="18" charset="0"/>
              </a:rPr>
            </a:br>
            <a:r>
              <a:rPr lang="sr-Cyrl-CS" altLang="en-US" sz="2400" dirty="0">
                <a:latin typeface="Constantia" panose="02030602050306030303" pitchFamily="18" charset="0"/>
              </a:rPr>
              <a:t>  </a:t>
            </a:r>
            <a:r>
              <a:rPr lang="sr-Latn-CS" altLang="en-US" sz="2400" dirty="0">
                <a:latin typeface="Constantia" panose="02030602050306030303" pitchFamily="18" charset="0"/>
              </a:rPr>
              <a:t>(</a:t>
            </a:r>
            <a:r>
              <a:rPr lang="en-GB" altLang="en-US" sz="2400" dirty="0">
                <a:latin typeface="Constantia" panose="02030602050306030303" pitchFamily="18" charset="0"/>
              </a:rPr>
              <a:t>effectors</a:t>
            </a:r>
            <a:r>
              <a:rPr lang="sr-Latn-CS" altLang="en-US" sz="2400" dirty="0">
                <a:latin typeface="Constantia" panose="02030602050306030303" pitchFamily="18" charset="0"/>
              </a:rPr>
              <a:t>).</a:t>
            </a:r>
            <a:endParaRPr lang="hr-HR" altLang="en-US" sz="24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sr-Cyrl-CS" altLang="en-US" sz="2400" dirty="0">
                <a:effectLst>
                  <a:outerShdw blurRad="38100" dist="38100" dir="2700000" algn="tl">
                    <a:srgbClr val="C0C0C0"/>
                  </a:outerShdw>
                </a:effectLst>
                <a:latin typeface="Constantia" panose="02030602050306030303" pitchFamily="18" charset="0"/>
              </a:rPr>
              <a:t>3) </a:t>
            </a:r>
            <a:r>
              <a:rPr lang="en-GB" altLang="en-US" sz="2400" dirty="0">
                <a:effectLst>
                  <a:outerShdw blurRad="38100" dist="38100" dir="2700000" algn="tl">
                    <a:srgbClr val="C0C0C0"/>
                  </a:outerShdw>
                </a:effectLst>
                <a:latin typeface="Constantia" panose="02030602050306030303" pitchFamily="18" charset="0"/>
              </a:rPr>
              <a:t>Interneurons</a:t>
            </a:r>
            <a:endParaRPr lang="sr-Cyrl-CS" altLang="en-US" sz="24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sr-Cyrl-CS" altLang="en-US" sz="2400" dirty="0">
                <a:effectLst>
                  <a:outerShdw blurRad="38100" dist="38100" dir="2700000" algn="tl">
                    <a:srgbClr val="C0C0C0"/>
                  </a:outerShdw>
                </a:effectLst>
                <a:latin typeface="Constantia" panose="02030602050306030303" pitchFamily="18" charset="0"/>
              </a:rPr>
              <a:t>	- </a:t>
            </a:r>
            <a:r>
              <a:rPr lang="en-GB" altLang="en-US" sz="2400" dirty="0">
                <a:latin typeface="Constantia" panose="02030602050306030303" pitchFamily="18" charset="0"/>
              </a:rPr>
              <a:t>connect sensory with motor neurons forming functional</a:t>
            </a:r>
            <a:br>
              <a:rPr lang="en-GB" altLang="en-US" sz="2400" dirty="0">
                <a:latin typeface="Constantia" panose="02030602050306030303" pitchFamily="18" charset="0"/>
              </a:rPr>
            </a:br>
            <a:r>
              <a:rPr lang="en-GB" altLang="en-US" sz="2400" dirty="0">
                <a:latin typeface="Constantia" panose="02030602050306030303" pitchFamily="18" charset="0"/>
              </a:rPr>
              <a:t>  connection (for example, important for reflexes)</a:t>
            </a:r>
            <a:r>
              <a:rPr lang="sr-Latn-CS" altLang="en-US" sz="2400" dirty="0">
                <a:latin typeface="Constantia" panose="02030602050306030303" pitchFamily="18" charset="0"/>
              </a:rPr>
              <a:t>.</a:t>
            </a:r>
            <a:endParaRPr lang="en-GB" altLang="en-US" sz="2400" dirty="0">
              <a:effectLst>
                <a:outerShdw blurRad="38100" dist="38100" dir="2700000" algn="tl">
                  <a:srgbClr val="C0C0C0"/>
                </a:outerShdw>
              </a:effectLst>
              <a:latin typeface="Constantia" panose="02030602050306030303"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29F394A8-5911-5AAD-3A12-77274F71DC73}"/>
              </a:ext>
            </a:extLst>
          </p:cNvPr>
          <p:cNvSpPr>
            <a:spLocks noGrp="1" noChangeArrowheads="1"/>
          </p:cNvSpPr>
          <p:nvPr>
            <p:ph type="title" idx="4294967295"/>
          </p:nvPr>
        </p:nvSpPr>
        <p:spPr>
          <a:xfrm>
            <a:off x="349250" y="9525"/>
            <a:ext cx="8640763" cy="495300"/>
          </a:xfrm>
        </p:spPr>
        <p:txBody>
          <a:bodyPr/>
          <a:lstStyle/>
          <a:p>
            <a:pPr eaLnBrk="1" hangingPunct="1"/>
            <a:r>
              <a:rPr lang="en-GB" altLang="en-US" sz="2800">
                <a:latin typeface="Constantia" panose="02030602050306030303" pitchFamily="18" charset="0"/>
              </a:rPr>
              <a:t>Divisions of neurons according to number of dendrites</a:t>
            </a:r>
            <a:r>
              <a:rPr lang="hr-HR" altLang="en-US" sz="2800">
                <a:latin typeface="Constantia" panose="02030602050306030303" pitchFamily="18" charset="0"/>
              </a:rPr>
              <a:t>:</a:t>
            </a:r>
            <a:endParaRPr lang="en-GB" altLang="en-US" sz="2800">
              <a:latin typeface="Constantia" panose="02030602050306030303" pitchFamily="18" charset="0"/>
            </a:endParaRPr>
          </a:p>
        </p:txBody>
      </p:sp>
      <p:sp>
        <p:nvSpPr>
          <p:cNvPr id="34819" name="Rectangle 3">
            <a:extLst>
              <a:ext uri="{FF2B5EF4-FFF2-40B4-BE49-F238E27FC236}">
                <a16:creationId xmlns:a16="http://schemas.microsoft.com/office/drawing/2014/main" id="{1A3E0170-1ED9-27E5-0326-CC13A31BD2BA}"/>
              </a:ext>
            </a:extLst>
          </p:cNvPr>
          <p:cNvSpPr txBox="1">
            <a:spLocks noChangeArrowheads="1"/>
          </p:cNvSpPr>
          <p:nvPr/>
        </p:nvSpPr>
        <p:spPr bwMode="auto">
          <a:xfrm>
            <a:off x="20112" y="670384"/>
            <a:ext cx="9100016" cy="6177416"/>
          </a:xfrm>
          <a:prstGeom prst="rect">
            <a:avLst/>
          </a:prstGeom>
          <a:noFill/>
          <a:ln>
            <a:noFill/>
          </a:ln>
        </p:spPr>
        <p:txBody>
          <a:bodyPr/>
          <a:lstStyle>
            <a:lvl1pPr marL="342900" indent="-34290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spcBef>
                <a:spcPts val="0"/>
              </a:spcBef>
              <a:buClr>
                <a:schemeClr val="hlink"/>
              </a:buClr>
              <a:buSzPct val="80000"/>
              <a:buFont typeface="Arial" panose="020B0604020202020204" pitchFamily="34" charset="0"/>
              <a:buNone/>
              <a:defRPr/>
            </a:pPr>
            <a:r>
              <a:rPr lang="hr-HR" altLang="en-US" sz="2400" dirty="0">
                <a:effectLst>
                  <a:outerShdw blurRad="38100" dist="38100" dir="2700000" algn="tl">
                    <a:srgbClr val="C0C0C0"/>
                  </a:outerShdw>
                </a:effectLst>
                <a:latin typeface="Constantia" panose="02030602050306030303" pitchFamily="18" charset="0"/>
              </a:rPr>
              <a:t>1) </a:t>
            </a:r>
            <a:r>
              <a:rPr lang="en-GB" altLang="en-US" sz="2400" dirty="0">
                <a:effectLst>
                  <a:outerShdw blurRad="38100" dist="38100" dir="2700000" algn="tl">
                    <a:srgbClr val="C0C0C0"/>
                  </a:outerShdw>
                </a:effectLst>
                <a:latin typeface="Constantia" panose="02030602050306030303" pitchFamily="18" charset="0"/>
              </a:rPr>
              <a:t>Unipolar - </a:t>
            </a:r>
            <a:r>
              <a:rPr lang="en-GB" sz="1600" dirty="0">
                <a:solidFill>
                  <a:srgbClr val="202122"/>
                </a:solidFill>
                <a:highlight>
                  <a:srgbClr val="FFFFFF"/>
                </a:highlight>
                <a:latin typeface="Constantia" panose="02030602050306030303" pitchFamily="18" charset="0"/>
              </a:rPr>
              <a:t>neuron in which only one process, called a </a:t>
            </a:r>
            <a:r>
              <a:rPr lang="en-GB" sz="1600" dirty="0">
                <a:highlight>
                  <a:srgbClr val="FFFFFF"/>
                </a:highlight>
                <a:latin typeface="Constantia" panose="02030602050306030303" pitchFamily="18" charset="0"/>
              </a:rPr>
              <a:t>neurite</a:t>
            </a:r>
            <a:r>
              <a:rPr lang="en-GB" sz="1600" dirty="0">
                <a:solidFill>
                  <a:srgbClr val="202122"/>
                </a:solidFill>
                <a:highlight>
                  <a:srgbClr val="FFFFFF"/>
                </a:highlight>
                <a:latin typeface="Constantia" panose="02030602050306030303" pitchFamily="18" charset="0"/>
              </a:rPr>
              <a:t>, extends from the </a:t>
            </a:r>
            <a:r>
              <a:rPr lang="en-GB" sz="1600" dirty="0">
                <a:highlight>
                  <a:srgbClr val="FFFFFF"/>
                </a:highlight>
                <a:latin typeface="Constantia" panose="02030602050306030303" pitchFamily="18" charset="0"/>
              </a:rPr>
              <a:t>cell body</a:t>
            </a:r>
            <a:r>
              <a:rPr lang="en-GB" sz="1600" dirty="0">
                <a:solidFill>
                  <a:srgbClr val="202122"/>
                </a:solidFill>
                <a:highlight>
                  <a:srgbClr val="FFFFFF"/>
                </a:highlight>
                <a:latin typeface="Constantia" panose="02030602050306030303" pitchFamily="18" charset="0"/>
              </a:rPr>
              <a:t>.</a:t>
            </a:r>
            <a:br>
              <a:rPr lang="en-GB" sz="1600" dirty="0">
                <a:solidFill>
                  <a:srgbClr val="202122"/>
                </a:solidFill>
                <a:highlight>
                  <a:srgbClr val="FFFFFF"/>
                </a:highlight>
                <a:latin typeface="Constantia" panose="02030602050306030303" pitchFamily="18" charset="0"/>
              </a:rPr>
            </a:br>
            <a:r>
              <a:rPr lang="en-GB" sz="1600" dirty="0">
                <a:solidFill>
                  <a:srgbClr val="202122"/>
                </a:solidFill>
                <a:highlight>
                  <a:srgbClr val="FFFFFF"/>
                </a:highlight>
                <a:latin typeface="Constantia" panose="02030602050306030303" pitchFamily="18" charset="0"/>
              </a:rPr>
              <a:t>The neurite then branches to form dendritic and axonal processes</a:t>
            </a:r>
            <a:r>
              <a:rPr lang="en-GB" sz="2400" dirty="0">
                <a:solidFill>
                  <a:srgbClr val="202122"/>
                </a:solidFill>
                <a:highlight>
                  <a:srgbClr val="FFFFFF"/>
                </a:highlight>
                <a:latin typeface="Arial" panose="020B0604020202020204" pitchFamily="34" charset="0"/>
              </a:rPr>
              <a:t>. </a:t>
            </a:r>
            <a:r>
              <a:rPr lang="en-GB" sz="1600" dirty="0">
                <a:solidFill>
                  <a:srgbClr val="202122"/>
                </a:solidFill>
                <a:highlight>
                  <a:srgbClr val="FFFFFF"/>
                </a:highlight>
                <a:latin typeface="+mn-lt"/>
              </a:rPr>
              <a:t>(</a:t>
            </a:r>
            <a:r>
              <a:rPr lang="en-GB" sz="1600" dirty="0">
                <a:solidFill>
                  <a:srgbClr val="202122"/>
                </a:solidFill>
                <a:highlight>
                  <a:srgbClr val="FFFFFF"/>
                </a:highlight>
                <a:latin typeface="Constantia" panose="02030602050306030303" pitchFamily="18" charset="0"/>
              </a:rPr>
              <a:t>b</a:t>
            </a:r>
            <a:r>
              <a:rPr lang="en-GB" sz="1600" dirty="0">
                <a:solidFill>
                  <a:srgbClr val="495354"/>
                </a:solidFill>
                <a:highlight>
                  <a:srgbClr val="FFFFFF"/>
                </a:highlight>
                <a:latin typeface="Constantia" panose="02030602050306030303" pitchFamily="18" charset="0"/>
              </a:rPr>
              <a:t>rush cells in the cerebellum and posterior cochlear nucleus).</a:t>
            </a:r>
            <a:endParaRPr lang="hr-HR" altLang="en-US" sz="16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hr-HR" altLang="en-US" sz="2400" dirty="0">
                <a:effectLst>
                  <a:outerShdw blurRad="38100" dist="38100" dir="2700000" algn="tl">
                    <a:srgbClr val="C0C0C0"/>
                  </a:outerShdw>
                </a:effectLst>
                <a:latin typeface="Constantia" panose="02030602050306030303" pitchFamily="18" charset="0"/>
              </a:rPr>
              <a:t>2) </a:t>
            </a:r>
            <a:r>
              <a:rPr lang="en-GB" altLang="en-US" sz="2400" dirty="0">
                <a:effectLst>
                  <a:outerShdw blurRad="38100" dist="38100" dir="2700000" algn="tl">
                    <a:srgbClr val="C0C0C0"/>
                  </a:outerShdw>
                </a:effectLst>
                <a:latin typeface="Constantia" panose="02030602050306030303" pitchFamily="18" charset="0"/>
              </a:rPr>
              <a:t>Bipolar</a:t>
            </a:r>
            <a:br>
              <a:rPr lang="en-GB" altLang="en-US" sz="2400" dirty="0">
                <a:effectLst>
                  <a:outerShdw blurRad="38100" dist="38100" dir="2700000" algn="tl">
                    <a:srgbClr val="C0C0C0"/>
                  </a:outerShdw>
                </a:effectLst>
                <a:latin typeface="Constantia" panose="02030602050306030303" pitchFamily="18" charset="0"/>
              </a:rPr>
            </a:br>
            <a:r>
              <a:rPr lang="en-GB" altLang="en-US" sz="1600" dirty="0">
                <a:effectLst>
                  <a:outerShdw blurRad="38100" dist="38100" dir="2700000" algn="tl">
                    <a:srgbClr val="C0C0C0"/>
                  </a:outerShdw>
                </a:effectLst>
                <a:latin typeface="Constantia" panose="02030602050306030303" pitchFamily="18" charset="0"/>
              </a:rPr>
              <a:t>- </a:t>
            </a:r>
            <a:r>
              <a:rPr lang="en-GB" sz="1600" dirty="0">
                <a:solidFill>
                  <a:srgbClr val="231F20"/>
                </a:solidFill>
                <a:latin typeface="Constantia" panose="02030602050306030303" pitchFamily="18" charset="0"/>
              </a:rPr>
              <a:t>A bipolar neuron has two distinct structures extending from the cell body. One is an axon, and the other is a dendrite (</a:t>
            </a:r>
            <a:r>
              <a:rPr lang="en-GB" sz="1600" dirty="0" err="1">
                <a:solidFill>
                  <a:srgbClr val="231F20"/>
                </a:solidFill>
                <a:latin typeface="Constantia" panose="02030602050306030303" pitchFamily="18" charset="0"/>
              </a:rPr>
              <a:t>olphactory</a:t>
            </a:r>
            <a:r>
              <a:rPr lang="en-GB" sz="1600" dirty="0">
                <a:solidFill>
                  <a:srgbClr val="231F20"/>
                </a:solidFill>
                <a:latin typeface="Constantia" panose="02030602050306030303" pitchFamily="18" charset="0"/>
              </a:rPr>
              <a:t> epithelium, retina, some cells within the ear)</a:t>
            </a:r>
            <a:endParaRPr lang="hr-HR" altLang="en-US" sz="16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hr-HR" altLang="en-US" sz="2400" dirty="0">
                <a:effectLst>
                  <a:outerShdw blurRad="38100" dist="38100" dir="2700000" algn="tl">
                    <a:srgbClr val="C0C0C0"/>
                  </a:outerShdw>
                </a:effectLst>
                <a:latin typeface="Constantia" panose="02030602050306030303" pitchFamily="18" charset="0"/>
              </a:rPr>
              <a:t>3)</a:t>
            </a:r>
            <a:r>
              <a:rPr lang="sr-Cyrl-CS" altLang="en-US" sz="2400" dirty="0">
                <a:effectLst>
                  <a:outerShdw blurRad="38100" dist="38100" dir="2700000" algn="tl">
                    <a:srgbClr val="C0C0C0"/>
                  </a:outerShdw>
                </a:effectLst>
                <a:latin typeface="Constantia" panose="02030602050306030303" pitchFamily="18" charset="0"/>
              </a:rPr>
              <a:t> </a:t>
            </a:r>
            <a:r>
              <a:rPr lang="en-GB" altLang="en-US" sz="2400" dirty="0">
                <a:effectLst>
                  <a:outerShdw blurRad="38100" dist="38100" dir="2700000" algn="tl">
                    <a:srgbClr val="C0C0C0"/>
                  </a:outerShdw>
                </a:effectLst>
                <a:latin typeface="Constantia" panose="02030602050306030303" pitchFamily="18" charset="0"/>
              </a:rPr>
              <a:t>Multipolar </a:t>
            </a:r>
            <a:r>
              <a:rPr lang="en-GB" altLang="en-US" sz="1600" dirty="0">
                <a:effectLst>
                  <a:outerShdw blurRad="38100" dist="38100" dir="2700000" algn="tl">
                    <a:srgbClr val="C0C0C0"/>
                  </a:outerShdw>
                </a:effectLst>
                <a:latin typeface="Constantia" panose="02030602050306030303" pitchFamily="18" charset="0"/>
              </a:rPr>
              <a:t>-</a:t>
            </a:r>
            <a:r>
              <a:rPr lang="en-GB" altLang="en-US" sz="2400" dirty="0">
                <a:effectLst>
                  <a:outerShdw blurRad="38100" dist="38100" dir="2700000" algn="tl">
                    <a:srgbClr val="C0C0C0"/>
                  </a:outerShdw>
                </a:effectLst>
                <a:latin typeface="Constantia" panose="02030602050306030303" pitchFamily="18" charset="0"/>
              </a:rPr>
              <a:t> </a:t>
            </a:r>
            <a:r>
              <a:rPr lang="en-GB" sz="1600" dirty="0">
                <a:latin typeface="Constantia" panose="02030602050306030303" pitchFamily="18" charset="0"/>
              </a:rPr>
              <a:t>have two or more dendrites and a single axon </a:t>
            </a:r>
            <a:br>
              <a:rPr lang="en-GB" sz="1600" dirty="0">
                <a:latin typeface="Constantia" panose="02030602050306030303" pitchFamily="18" charset="0"/>
              </a:rPr>
            </a:br>
            <a:r>
              <a:rPr lang="en-GB" sz="1600" dirty="0">
                <a:latin typeface="Constantia" panose="02030602050306030303" pitchFamily="18" charset="0"/>
              </a:rPr>
              <a:t>   that  may have one or more collateral branches. </a:t>
            </a:r>
            <a:br>
              <a:rPr lang="en-GB" sz="1600" dirty="0">
                <a:latin typeface="Constantia" panose="02030602050306030303" pitchFamily="18" charset="0"/>
              </a:rPr>
            </a:br>
            <a:r>
              <a:rPr lang="en-GB" sz="1600" dirty="0">
                <a:latin typeface="Constantia" panose="02030602050306030303" pitchFamily="18" charset="0"/>
              </a:rPr>
              <a:t>- They are the most common type of neuron in the nervous</a:t>
            </a:r>
            <a:br>
              <a:rPr lang="en-GB" sz="1600" dirty="0">
                <a:latin typeface="Constantia" panose="02030602050306030303" pitchFamily="18" charset="0"/>
              </a:rPr>
            </a:br>
            <a:r>
              <a:rPr lang="en-GB" sz="1600" dirty="0">
                <a:latin typeface="Constantia" panose="02030602050306030303" pitchFamily="18" charset="0"/>
              </a:rPr>
              <a:t>   system (CNS and PNS). All of the motor neurons that </a:t>
            </a:r>
            <a:br>
              <a:rPr lang="en-GB" sz="1600" dirty="0">
                <a:latin typeface="Constantia" panose="02030602050306030303" pitchFamily="18" charset="0"/>
              </a:rPr>
            </a:br>
            <a:r>
              <a:rPr lang="en-GB" sz="1600" dirty="0">
                <a:latin typeface="Constantia" panose="02030602050306030303" pitchFamily="18" charset="0"/>
              </a:rPr>
              <a:t>   control skeletal muscle and those comprising the </a:t>
            </a:r>
            <a:br>
              <a:rPr lang="en-GB" sz="1600" dirty="0">
                <a:latin typeface="Constantia" panose="02030602050306030303" pitchFamily="18" charset="0"/>
              </a:rPr>
            </a:br>
            <a:r>
              <a:rPr lang="en-GB" sz="1600" dirty="0">
                <a:latin typeface="Constantia" panose="02030602050306030303" pitchFamily="18" charset="0"/>
              </a:rPr>
              <a:t>   autonomic </a:t>
            </a:r>
            <a:r>
              <a:rPr lang="en-GB" sz="1600" dirty="0" err="1">
                <a:latin typeface="Constantia" panose="02030602050306030303" pitchFamily="18" charset="0"/>
              </a:rPr>
              <a:t>nerous</a:t>
            </a:r>
            <a:r>
              <a:rPr lang="en-GB" sz="1600" dirty="0">
                <a:latin typeface="Constantia" panose="02030602050306030303" pitchFamily="18" charset="0"/>
              </a:rPr>
              <a:t> system are multipolar neurons</a:t>
            </a:r>
            <a:endParaRPr lang="hr-HR" altLang="en-US" sz="1600" dirty="0">
              <a:effectLst>
                <a:outerShdw blurRad="38100" dist="38100" dir="2700000" algn="tl">
                  <a:srgbClr val="C0C0C0"/>
                </a:outerShdw>
              </a:effectLst>
              <a:latin typeface="Constantia" panose="02030602050306030303" pitchFamily="18" charset="0"/>
            </a:endParaRPr>
          </a:p>
          <a:p>
            <a:pPr>
              <a:spcBef>
                <a:spcPct val="20000"/>
              </a:spcBef>
              <a:buClr>
                <a:schemeClr val="hlink"/>
              </a:buClr>
              <a:buSzPct val="80000"/>
              <a:buFont typeface="Arial" panose="020B0604020202020204" pitchFamily="34" charset="0"/>
              <a:buNone/>
              <a:defRPr/>
            </a:pPr>
            <a:r>
              <a:rPr lang="hr-HR" altLang="en-US" sz="2400" dirty="0">
                <a:effectLst>
                  <a:outerShdw blurRad="38100" dist="38100" dir="2700000" algn="tl">
                    <a:srgbClr val="C0C0C0"/>
                  </a:outerShdw>
                </a:effectLst>
                <a:latin typeface="Constantia" panose="02030602050306030303" pitchFamily="18" charset="0"/>
              </a:rPr>
              <a:t>4) </a:t>
            </a:r>
            <a:r>
              <a:rPr lang="en-GB" altLang="en-US" sz="2400" dirty="0" err="1">
                <a:effectLst>
                  <a:outerShdw blurRad="38100" dist="38100" dir="2700000" algn="tl">
                    <a:srgbClr val="C0C0C0"/>
                  </a:outerShdw>
                </a:effectLst>
                <a:latin typeface="Constantia" panose="02030602050306030303" pitchFamily="18" charset="0"/>
              </a:rPr>
              <a:t>Pseudounipolar</a:t>
            </a:r>
            <a:br>
              <a:rPr lang="en-GB" altLang="en-US" sz="2400" dirty="0">
                <a:effectLst>
                  <a:outerShdw blurRad="38100" dist="38100" dir="2700000" algn="tl">
                    <a:srgbClr val="C0C0C0"/>
                  </a:outerShdw>
                </a:effectLst>
                <a:latin typeface="Constantia" panose="02030602050306030303" pitchFamily="18" charset="0"/>
              </a:rPr>
            </a:br>
            <a:r>
              <a:rPr lang="en-GB" altLang="en-US" sz="1600" dirty="0">
                <a:effectLst>
                  <a:outerShdw blurRad="38100" dist="38100" dir="2700000" algn="tl">
                    <a:srgbClr val="C0C0C0"/>
                  </a:outerShdw>
                </a:effectLst>
                <a:latin typeface="Constantia" panose="02030602050306030303" pitchFamily="18" charset="0"/>
              </a:rPr>
              <a:t>- </a:t>
            </a:r>
            <a:r>
              <a:rPr lang="en-GB" sz="1600" dirty="0">
                <a:latin typeface="Constantia" panose="02030602050306030303" pitchFamily="18" charset="0"/>
              </a:rPr>
              <a:t>have a short, single process extending from the cell body. </a:t>
            </a:r>
            <a:br>
              <a:rPr lang="en-GB" sz="1600" dirty="0">
                <a:latin typeface="Constantia" panose="02030602050306030303" pitchFamily="18" charset="0"/>
              </a:rPr>
            </a:br>
            <a:r>
              <a:rPr lang="en-GB" sz="1600" dirty="0">
                <a:latin typeface="Constantia" panose="02030602050306030303" pitchFamily="18" charset="0"/>
              </a:rPr>
              <a:t>  This common process separates into a peripheral process,</a:t>
            </a:r>
            <a:br>
              <a:rPr lang="en-GB" sz="1600" dirty="0">
                <a:latin typeface="Constantia" panose="02030602050306030303" pitchFamily="18" charset="0"/>
              </a:rPr>
            </a:br>
            <a:r>
              <a:rPr lang="en-GB" sz="1600" dirty="0">
                <a:latin typeface="Constantia" panose="02030602050306030303" pitchFamily="18" charset="0"/>
              </a:rPr>
              <a:t>  conducting impulses from the receptor organ (e.g., touch,</a:t>
            </a:r>
            <a:br>
              <a:rPr lang="en-GB" sz="1600" dirty="0">
                <a:latin typeface="Constantia" panose="02030602050306030303" pitchFamily="18" charset="0"/>
              </a:rPr>
            </a:br>
            <a:r>
              <a:rPr lang="en-GB" sz="1600" dirty="0">
                <a:latin typeface="Constantia" panose="02030602050306030303" pitchFamily="18" charset="0"/>
              </a:rPr>
              <a:t>  pain, or temperature sensors in the skin) toward the</a:t>
            </a:r>
            <a:br>
              <a:rPr lang="en-GB" sz="1600" dirty="0">
                <a:latin typeface="Constantia" panose="02030602050306030303" pitchFamily="18" charset="0"/>
              </a:rPr>
            </a:br>
            <a:r>
              <a:rPr lang="en-GB" sz="1600" dirty="0">
                <a:latin typeface="Constantia" panose="02030602050306030303" pitchFamily="18" charset="0"/>
              </a:rPr>
              <a:t>  cell body, and a central process that continues from </a:t>
            </a:r>
            <a:br>
              <a:rPr lang="en-GB" sz="1600" dirty="0">
                <a:latin typeface="Constantia" panose="02030602050306030303" pitchFamily="18" charset="0"/>
              </a:rPr>
            </a:br>
            <a:r>
              <a:rPr lang="en-GB" sz="1600" dirty="0">
                <a:latin typeface="Constantia" panose="02030602050306030303" pitchFamily="18" charset="0"/>
              </a:rPr>
              <a:t>  the cell body into the CNS. The cell bodies of </a:t>
            </a:r>
            <a:br>
              <a:rPr lang="en-GB" sz="1600" dirty="0">
                <a:latin typeface="Constantia" panose="02030602050306030303" pitchFamily="18" charset="0"/>
              </a:rPr>
            </a:br>
            <a:r>
              <a:rPr lang="en-GB" sz="1600" dirty="0">
                <a:latin typeface="Constantia" panose="02030602050306030303" pitchFamily="18" charset="0"/>
              </a:rPr>
              <a:t>  </a:t>
            </a:r>
            <a:r>
              <a:rPr lang="en-GB" sz="1600" dirty="0" err="1">
                <a:latin typeface="Constantia" panose="02030602050306030303" pitchFamily="18" charset="0"/>
              </a:rPr>
              <a:t>pseudounipolar</a:t>
            </a:r>
            <a:r>
              <a:rPr lang="en-GB" sz="1600" dirty="0">
                <a:latin typeface="Constantia" panose="02030602050306030303" pitchFamily="18" charset="0"/>
              </a:rPr>
              <a:t> neurons  are located outside the</a:t>
            </a:r>
            <a:br>
              <a:rPr lang="en-GB" sz="1600" dirty="0">
                <a:latin typeface="Constantia" panose="02030602050306030303" pitchFamily="18" charset="0"/>
              </a:rPr>
            </a:br>
            <a:r>
              <a:rPr lang="en-GB" sz="1600" dirty="0">
                <a:latin typeface="Constantia" panose="02030602050306030303" pitchFamily="18" charset="0"/>
              </a:rPr>
              <a:t>  CNS in sensory ganglia and are thus part of the PNS. </a:t>
            </a:r>
            <a:endParaRPr lang="en-GB" altLang="en-US" sz="1600" dirty="0">
              <a:effectLst>
                <a:outerShdw blurRad="38100" dist="38100" dir="2700000" algn="tl">
                  <a:srgbClr val="C0C0C0"/>
                </a:outerShdw>
              </a:effectLst>
              <a:latin typeface="Constantia" panose="02030602050306030303" pitchFamily="18" charset="0"/>
            </a:endParaRPr>
          </a:p>
        </p:txBody>
      </p:sp>
      <p:pic>
        <p:nvPicPr>
          <p:cNvPr id="35844" name="Picture 2" descr="File:Neurons uni bi multi pseudouni.svg">
            <a:extLst>
              <a:ext uri="{FF2B5EF4-FFF2-40B4-BE49-F238E27FC236}">
                <a16:creationId xmlns:a16="http://schemas.microsoft.com/office/drawing/2014/main" id="{773B614F-D350-DDFD-833F-F193734A82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1763" y="2636838"/>
            <a:ext cx="3932237" cy="422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descr="neuron">
            <a:extLst>
              <a:ext uri="{FF2B5EF4-FFF2-40B4-BE49-F238E27FC236}">
                <a16:creationId xmlns:a16="http://schemas.microsoft.com/office/drawing/2014/main" id="{E4F1F059-FE45-8154-3EF3-8DC6D8F626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869950"/>
            <a:ext cx="8128000"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6496D4EE-A9CE-1895-64A8-6CFF634B08ED}"/>
              </a:ext>
            </a:extLst>
          </p:cNvPr>
          <p:cNvSpPr>
            <a:spLocks noGrp="1" noChangeArrowheads="1"/>
          </p:cNvSpPr>
          <p:nvPr>
            <p:ph type="title" idx="4294967295"/>
          </p:nvPr>
        </p:nvSpPr>
        <p:spPr>
          <a:xfrm>
            <a:off x="1403350" y="549275"/>
            <a:ext cx="3863975" cy="574675"/>
          </a:xfrm>
        </p:spPr>
        <p:txBody>
          <a:bodyPr/>
          <a:lstStyle/>
          <a:p>
            <a:pPr eaLnBrk="1" hangingPunct="1"/>
            <a:r>
              <a:rPr lang="en-GB" altLang="en-US" sz="2800">
                <a:latin typeface="Constantia" panose="02030602050306030303" pitchFamily="18" charset="0"/>
              </a:rPr>
              <a:t>Neuroglia</a:t>
            </a:r>
            <a:endParaRPr lang="en-US" altLang="en-US" sz="2800">
              <a:latin typeface="Constantia" panose="02030602050306030303" pitchFamily="18" charset="0"/>
            </a:endParaRPr>
          </a:p>
        </p:txBody>
      </p:sp>
      <p:sp>
        <p:nvSpPr>
          <p:cNvPr id="36867" name="Rectangle 3">
            <a:extLst>
              <a:ext uri="{FF2B5EF4-FFF2-40B4-BE49-F238E27FC236}">
                <a16:creationId xmlns:a16="http://schemas.microsoft.com/office/drawing/2014/main" id="{C0A32D81-CF8D-A682-C44A-0CD8A8B214D8}"/>
              </a:ext>
            </a:extLst>
          </p:cNvPr>
          <p:cNvSpPr>
            <a:spLocks noGrp="1" noChangeArrowheads="1"/>
          </p:cNvSpPr>
          <p:nvPr>
            <p:ph type="body" sz="half" idx="4294967295"/>
          </p:nvPr>
        </p:nvSpPr>
        <p:spPr>
          <a:xfrm>
            <a:off x="17760" y="1268760"/>
            <a:ext cx="6635750" cy="5256584"/>
          </a:xfrm>
        </p:spPr>
        <p:txBody>
          <a:bodyPr/>
          <a:lstStyle/>
          <a:p>
            <a:pPr eaLnBrk="1" hangingPunct="1">
              <a:lnSpc>
                <a:spcPct val="80000"/>
              </a:lnSpc>
              <a:defRPr/>
            </a:pPr>
            <a:r>
              <a:rPr lang="en-GB" sz="1900" dirty="0">
                <a:solidFill>
                  <a:srgbClr val="0D0D0D"/>
                </a:solidFill>
                <a:highlight>
                  <a:srgbClr val="FFFFFF"/>
                </a:highlight>
              </a:rPr>
              <a:t>In addition to functional nerve cells (neurons), there are also supportive cells (neuroglia) in the nervous system.</a:t>
            </a:r>
          </a:p>
          <a:p>
            <a:pPr marL="0" indent="0" eaLnBrk="1" hangingPunct="1">
              <a:lnSpc>
                <a:spcPct val="80000"/>
              </a:lnSpc>
              <a:buFont typeface="Wingdings 2" panose="05020102010507070707" pitchFamily="18" charset="2"/>
              <a:buNone/>
              <a:defRPr/>
            </a:pPr>
            <a:endParaRPr lang="en-GB" sz="1900" dirty="0"/>
          </a:p>
          <a:p>
            <a:pPr eaLnBrk="1" hangingPunct="1">
              <a:lnSpc>
                <a:spcPct val="80000"/>
              </a:lnSpc>
              <a:defRPr/>
            </a:pPr>
            <a:r>
              <a:rPr lang="en-GB" sz="1900" dirty="0"/>
              <a:t>Neuroglial cells, commonly called glial cells. outnumber neurons in the brain and spinal cord 10:1. </a:t>
            </a:r>
          </a:p>
          <a:p>
            <a:pPr marL="0" indent="0" eaLnBrk="1" hangingPunct="1">
              <a:lnSpc>
                <a:spcPct val="80000"/>
              </a:lnSpc>
              <a:buFont typeface="Wingdings 2" panose="05020102010507070707" pitchFamily="18" charset="2"/>
              <a:buNone/>
              <a:defRPr/>
            </a:pPr>
            <a:endParaRPr lang="en-GB" sz="1900" dirty="0"/>
          </a:p>
          <a:p>
            <a:pPr eaLnBrk="1" hangingPunct="1">
              <a:lnSpc>
                <a:spcPct val="80000"/>
              </a:lnSpc>
              <a:defRPr/>
            </a:pPr>
            <a:r>
              <a:rPr lang="en-GB" sz="1900" dirty="0"/>
              <a:t>They do not form synapses. </a:t>
            </a:r>
          </a:p>
          <a:p>
            <a:pPr eaLnBrk="1" hangingPunct="1">
              <a:lnSpc>
                <a:spcPct val="80000"/>
              </a:lnSpc>
              <a:defRPr/>
            </a:pPr>
            <a:endParaRPr lang="en-GB" sz="1900" dirty="0"/>
          </a:p>
          <a:p>
            <a:pPr eaLnBrk="1" hangingPunct="1">
              <a:lnSpc>
                <a:spcPct val="80000"/>
              </a:lnSpc>
              <a:defRPr/>
            </a:pPr>
            <a:r>
              <a:rPr lang="en-GB" sz="1900" dirty="0"/>
              <a:t>These cells appear to play a numerous important roles, including myelin formation, guidance of developing neurons, maintenance of extracellular K+ levels and reuptake of transmitters after synaptic activity. </a:t>
            </a:r>
          </a:p>
          <a:p>
            <a:pPr marL="0" indent="0" eaLnBrk="1" hangingPunct="1">
              <a:lnSpc>
                <a:spcPct val="80000"/>
              </a:lnSpc>
              <a:buFont typeface="Wingdings 2" panose="05020102010507070707" pitchFamily="18" charset="2"/>
              <a:buNone/>
              <a:defRPr/>
            </a:pPr>
            <a:endParaRPr lang="en-GB" sz="1900" dirty="0"/>
          </a:p>
          <a:p>
            <a:pPr eaLnBrk="1" hangingPunct="1">
              <a:lnSpc>
                <a:spcPct val="80000"/>
              </a:lnSpc>
              <a:defRPr/>
            </a:pPr>
            <a:r>
              <a:rPr lang="en-GB" sz="1900" dirty="0">
                <a:solidFill>
                  <a:srgbClr val="0D0D0D"/>
                </a:solidFill>
                <a:highlight>
                  <a:srgbClr val="FFFFFF"/>
                </a:highlight>
              </a:rPr>
              <a:t>Glial cells are actually connective tissue, capable of division, they protect neurons, insulate nerve </a:t>
            </a:r>
            <a:r>
              <a:rPr lang="en-GB" sz="1900" dirty="0" err="1">
                <a:solidFill>
                  <a:srgbClr val="0D0D0D"/>
                </a:solidFill>
                <a:highlight>
                  <a:srgbClr val="FFFFFF"/>
                </a:highlight>
              </a:rPr>
              <a:t>fibers</a:t>
            </a:r>
            <a:r>
              <a:rPr lang="en-GB" sz="1900" dirty="0">
                <a:solidFill>
                  <a:srgbClr val="0D0D0D"/>
                </a:solidFill>
                <a:highlight>
                  <a:srgbClr val="FFFFFF"/>
                </a:highlight>
              </a:rPr>
              <a:t>, and control the extracellular space.</a:t>
            </a:r>
            <a:br>
              <a:rPr lang="hr-HR" altLang="en-US" sz="2400" dirty="0"/>
            </a:br>
            <a:endParaRPr lang="hr-HR" altLang="en-US" sz="2400" dirty="0"/>
          </a:p>
          <a:p>
            <a:pPr eaLnBrk="1" hangingPunct="1">
              <a:lnSpc>
                <a:spcPct val="80000"/>
              </a:lnSpc>
              <a:defRPr/>
            </a:pPr>
            <a:r>
              <a:rPr lang="en-GB" sz="1900" dirty="0">
                <a:solidFill>
                  <a:srgbClr val="0D0D0D"/>
                </a:solidFill>
                <a:highlight>
                  <a:srgbClr val="FFFFFF"/>
                </a:highlight>
              </a:rPr>
              <a:t>Glial cells together with capillaries in the brain form the blood-brain barrier.</a:t>
            </a:r>
            <a:endParaRPr lang="en-US" altLang="en-US" sz="1900" dirty="0"/>
          </a:p>
        </p:txBody>
      </p:sp>
      <p:pic>
        <p:nvPicPr>
          <p:cNvPr id="37892" name="Picture 4" descr="C:\AAALaboratorijZaNeuroMorfometriju\AAAMladiZnanstvenici\Sanja\BIOLOSKA\Knjiga\male slike\02-10.gif">
            <a:extLst>
              <a:ext uri="{FF2B5EF4-FFF2-40B4-BE49-F238E27FC236}">
                <a16:creationId xmlns:a16="http://schemas.microsoft.com/office/drawing/2014/main" id="{E7DC13C2-96B0-028D-FAF0-6B19B134F27A}"/>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6569075" y="1785938"/>
            <a:ext cx="2574925" cy="4495800"/>
          </a:xfr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C15F3331-69D5-5125-69B7-2ED519122D03}"/>
              </a:ext>
            </a:extLst>
          </p:cNvPr>
          <p:cNvSpPr>
            <a:spLocks noGrp="1" noChangeArrowheads="1"/>
          </p:cNvSpPr>
          <p:nvPr>
            <p:ph type="title" idx="4294967295"/>
          </p:nvPr>
        </p:nvSpPr>
        <p:spPr>
          <a:xfrm>
            <a:off x="3276600" y="115888"/>
            <a:ext cx="1928813" cy="571500"/>
          </a:xfrm>
        </p:spPr>
        <p:txBody>
          <a:bodyPr/>
          <a:lstStyle/>
          <a:p>
            <a:pPr eaLnBrk="1" hangingPunct="1"/>
            <a:r>
              <a:rPr lang="en-GB" altLang="en-US" sz="2800">
                <a:latin typeface="Constantia" panose="02030602050306030303" pitchFamily="18" charset="0"/>
              </a:rPr>
              <a:t>Neuroglia</a:t>
            </a:r>
            <a:endParaRPr lang="en-US" altLang="en-US" sz="2800">
              <a:latin typeface="Constantia" panose="02030602050306030303" pitchFamily="18" charset="0"/>
            </a:endParaRPr>
          </a:p>
        </p:txBody>
      </p:sp>
      <p:sp>
        <p:nvSpPr>
          <p:cNvPr id="37891" name="Rectangle 3">
            <a:extLst>
              <a:ext uri="{FF2B5EF4-FFF2-40B4-BE49-F238E27FC236}">
                <a16:creationId xmlns:a16="http://schemas.microsoft.com/office/drawing/2014/main" id="{0CC6BBB0-B3E6-6AE3-414C-0BB6E5C1D97E}"/>
              </a:ext>
            </a:extLst>
          </p:cNvPr>
          <p:cNvSpPr>
            <a:spLocks noGrp="1" noChangeArrowheads="1"/>
          </p:cNvSpPr>
          <p:nvPr>
            <p:ph type="body" sz="half" idx="4294967295"/>
          </p:nvPr>
        </p:nvSpPr>
        <p:spPr>
          <a:xfrm>
            <a:off x="107504" y="714708"/>
            <a:ext cx="9036496" cy="6602724"/>
          </a:xfrm>
        </p:spPr>
        <p:txBody>
          <a:bodyPr/>
          <a:lstStyle/>
          <a:p>
            <a:pPr>
              <a:buFont typeface="Wingdings 2" panose="05020102010507070707" pitchFamily="18" charset="2"/>
              <a:buNone/>
              <a:defRPr/>
            </a:pPr>
            <a:r>
              <a:rPr lang="sr-Cyrl-CS" altLang="en-US" sz="1800" dirty="0"/>
              <a:t>- </a:t>
            </a:r>
            <a:r>
              <a:rPr lang="en-GB" sz="1800" dirty="0">
                <a:solidFill>
                  <a:srgbClr val="0D0D0D"/>
                </a:solidFill>
                <a:highlight>
                  <a:srgbClr val="FFFFFF"/>
                </a:highlight>
              </a:rPr>
              <a:t>The common division of glial cells in the </a:t>
            </a:r>
            <a:r>
              <a:rPr lang="en-GB" sz="1800" b="1" dirty="0">
                <a:solidFill>
                  <a:srgbClr val="0D0D0D"/>
                </a:solidFill>
                <a:highlight>
                  <a:srgbClr val="FFFFFF"/>
                </a:highlight>
              </a:rPr>
              <a:t>CNS</a:t>
            </a:r>
            <a:r>
              <a:rPr lang="en-GB" sz="1800" dirty="0">
                <a:solidFill>
                  <a:srgbClr val="0D0D0D"/>
                </a:solidFill>
                <a:highlight>
                  <a:srgbClr val="FFFFFF"/>
                </a:highlight>
              </a:rPr>
              <a:t> is based on their embryonic origin:</a:t>
            </a:r>
          </a:p>
          <a:p>
            <a:pPr>
              <a:buFont typeface="Wingdings 2" panose="05020102010507070707" pitchFamily="18" charset="2"/>
              <a:buNone/>
              <a:defRPr/>
            </a:pPr>
            <a:r>
              <a:rPr lang="sr-Cyrl-CS" altLang="en-US" sz="1800" dirty="0"/>
              <a:t>	</a:t>
            </a:r>
            <a:r>
              <a:rPr lang="sr-Cyrl-CS" altLang="en-US" sz="1800" b="1" dirty="0"/>
              <a:t>1)  </a:t>
            </a:r>
            <a:r>
              <a:rPr lang="en-GB" altLang="en-US" sz="1800" b="1" dirty="0"/>
              <a:t>Macroglia</a:t>
            </a:r>
            <a:r>
              <a:rPr lang="sr-Cyrl-CS" altLang="en-US" sz="1800" b="1" dirty="0"/>
              <a:t> </a:t>
            </a:r>
            <a:r>
              <a:rPr lang="sr-Cyrl-CS" altLang="en-US" sz="1800" dirty="0"/>
              <a:t>– </a:t>
            </a:r>
            <a:r>
              <a:rPr lang="en-GB" altLang="en-US" sz="1800" dirty="0"/>
              <a:t>cells derived from ectoderm; </a:t>
            </a:r>
            <a:r>
              <a:rPr lang="en-GB" sz="1800" dirty="0"/>
              <a:t>In contrast to neurons, these cells may</a:t>
            </a:r>
            <a:br>
              <a:rPr lang="en-GB" sz="1800" dirty="0"/>
            </a:br>
            <a:r>
              <a:rPr lang="en-GB" sz="1800" dirty="0"/>
              <a:t>                             have the capability, under some circumstances, to regenerate</a:t>
            </a:r>
            <a:endParaRPr lang="sr-Latn-CS" altLang="en-US" sz="1800" dirty="0"/>
          </a:p>
          <a:p>
            <a:pPr>
              <a:buFont typeface="Wingdings 2" panose="05020102010507070707" pitchFamily="18" charset="2"/>
              <a:buNone/>
              <a:defRPr/>
            </a:pPr>
            <a:r>
              <a:rPr lang="en-GB" altLang="en-US" sz="1800" dirty="0"/>
              <a:t>	     </a:t>
            </a:r>
            <a:r>
              <a:rPr lang="sr-Cyrl-CS" altLang="en-US" sz="1800" dirty="0"/>
              <a:t>-</a:t>
            </a:r>
            <a:r>
              <a:rPr lang="en-GB" altLang="en-US" sz="1800" b="1" dirty="0"/>
              <a:t>Astrocytes </a:t>
            </a:r>
            <a:br>
              <a:rPr lang="en-GB" altLang="en-US" sz="1800" dirty="0"/>
            </a:br>
            <a:r>
              <a:rPr lang="en-GB" altLang="en-US" sz="1800" dirty="0"/>
              <a:t>            - t</a:t>
            </a:r>
            <a:r>
              <a:rPr lang="en-GB" sz="1800" dirty="0"/>
              <a:t>hey surround blood vessels in the nervous system</a:t>
            </a:r>
            <a:br>
              <a:rPr lang="en-GB" sz="1800" dirty="0"/>
            </a:br>
            <a:r>
              <a:rPr lang="en-GB" sz="1800" dirty="0"/>
              <a:t>            - they cover the exterior surface of the brain and spinal cord below the pia.</a:t>
            </a:r>
            <a:br>
              <a:rPr lang="en-GB" sz="1800" dirty="0"/>
            </a:br>
            <a:r>
              <a:rPr lang="en-GB" sz="1800" dirty="0"/>
              <a:t>            - provide structural support to nervous tissue and act during development</a:t>
            </a:r>
            <a:br>
              <a:rPr lang="en-GB" sz="1800" dirty="0"/>
            </a:br>
            <a:r>
              <a:rPr lang="en-GB" sz="1800" dirty="0"/>
              <a:t>               as guidewires that direct neuronal migration. </a:t>
            </a:r>
            <a:br>
              <a:rPr lang="en-GB" sz="1800" dirty="0"/>
            </a:br>
            <a:r>
              <a:rPr lang="en-GB" sz="1800" dirty="0"/>
              <a:t>            - maintain appropriate concentrations of ions in the extracellular space in CNS</a:t>
            </a:r>
            <a:br>
              <a:rPr lang="en-GB" sz="1800" dirty="0"/>
            </a:br>
            <a:r>
              <a:rPr lang="en-GB" sz="1800" dirty="0"/>
              <a:t>            - may also play a role in synaptic transmission</a:t>
            </a:r>
            <a:endParaRPr lang="sr-Latn-CS" altLang="en-US" sz="1800" dirty="0"/>
          </a:p>
          <a:p>
            <a:pPr>
              <a:buFont typeface="Wingdings 2" panose="05020102010507070707" pitchFamily="18" charset="2"/>
              <a:buNone/>
              <a:defRPr/>
            </a:pPr>
            <a:r>
              <a:rPr lang="sr-Cyrl-CS" altLang="en-US" sz="1800" dirty="0"/>
              <a:t>	</a:t>
            </a:r>
            <a:r>
              <a:rPr lang="en-GB" altLang="en-US" sz="1800" dirty="0"/>
              <a:t>    </a:t>
            </a:r>
            <a:r>
              <a:rPr lang="sr-Cyrl-CS" altLang="en-US" sz="1800" dirty="0"/>
              <a:t>-</a:t>
            </a:r>
            <a:r>
              <a:rPr lang="en-GB" altLang="en-US" sz="1800" b="1" dirty="0"/>
              <a:t>Oligodendrocytes</a:t>
            </a:r>
            <a:br>
              <a:rPr lang="en-GB" altLang="en-US" sz="1800" dirty="0"/>
            </a:br>
            <a:r>
              <a:rPr lang="en-GB" altLang="en-US" sz="1800" dirty="0"/>
              <a:t>            - form myelin sheath around axon</a:t>
            </a:r>
            <a:br>
              <a:rPr lang="en-GB" altLang="en-US" sz="1800" dirty="0"/>
            </a:br>
            <a:r>
              <a:rPr lang="en-GB" altLang="en-US" sz="1800" dirty="0"/>
              <a:t>            - </a:t>
            </a:r>
            <a:r>
              <a:rPr lang="en-GB" sz="1800" dirty="0"/>
              <a:t>may also provide some nutritive support to the neurons they envelop</a:t>
            </a:r>
            <a:endParaRPr lang="sr-Latn-CS" altLang="en-US" sz="1800" dirty="0"/>
          </a:p>
          <a:p>
            <a:pPr>
              <a:buFont typeface="Wingdings 2" panose="05020102010507070707" pitchFamily="18" charset="2"/>
              <a:buNone/>
              <a:defRPr/>
            </a:pPr>
            <a:r>
              <a:rPr lang="sr-Cyrl-CS" altLang="en-US" sz="2000" dirty="0"/>
              <a:t>	2</a:t>
            </a:r>
            <a:r>
              <a:rPr lang="sr-Cyrl-CS" altLang="en-US" sz="1800" dirty="0"/>
              <a:t>) </a:t>
            </a:r>
            <a:r>
              <a:rPr lang="en-GB" altLang="en-US" sz="1800" b="1" dirty="0"/>
              <a:t>Microglia</a:t>
            </a:r>
            <a:r>
              <a:rPr lang="sr-Cyrl-CS" altLang="en-US" sz="1800" dirty="0"/>
              <a:t> – </a:t>
            </a:r>
            <a:r>
              <a:rPr lang="en-GB" altLang="en-US" sz="1800" dirty="0"/>
              <a:t>cells derived from mesoderm</a:t>
            </a:r>
            <a:r>
              <a:rPr lang="sr-Cyrl-CS" altLang="en-US" sz="1800" dirty="0"/>
              <a:t>. </a:t>
            </a:r>
            <a:br>
              <a:rPr lang="sr-Cyrl-CS" altLang="en-US" sz="1800" dirty="0"/>
            </a:br>
            <a:r>
              <a:rPr lang="sr-Cyrl-CS" altLang="en-US" sz="1800" dirty="0"/>
              <a:t>	</a:t>
            </a:r>
            <a:r>
              <a:rPr lang="en-GB" altLang="en-US" sz="1800" dirty="0"/>
              <a:t>  - they are macrophage-like cells; </a:t>
            </a:r>
            <a:r>
              <a:rPr lang="en-GB" sz="1800" dirty="0"/>
              <a:t>play an important role in protecting the</a:t>
            </a:r>
            <a:br>
              <a:rPr lang="en-GB" sz="1800" dirty="0"/>
            </a:br>
            <a:r>
              <a:rPr lang="en-GB" sz="1800" dirty="0"/>
              <a:t>                nervous system from outside invaders such as bacteria. </a:t>
            </a:r>
            <a:endParaRPr lang="en-GB" sz="1200" dirty="0"/>
          </a:p>
          <a:p>
            <a:pPr>
              <a:buFont typeface="Wingdings 2" panose="05020102010507070707" pitchFamily="18" charset="2"/>
              <a:buNone/>
              <a:defRPr/>
            </a:pPr>
            <a:r>
              <a:rPr lang="sr-Cyrl-CS" altLang="en-US" sz="1800" dirty="0"/>
              <a:t>- </a:t>
            </a:r>
            <a:r>
              <a:rPr lang="en-GB" altLang="en-US" sz="1800" b="1" dirty="0"/>
              <a:t>In peripheric nervous system </a:t>
            </a:r>
            <a:r>
              <a:rPr lang="sr-Cyrl-CS" altLang="en-US" sz="1800" b="1" dirty="0"/>
              <a:t>(</a:t>
            </a:r>
            <a:r>
              <a:rPr lang="en-GB" altLang="en-US" sz="1800" b="1" dirty="0"/>
              <a:t>PNS</a:t>
            </a:r>
            <a:r>
              <a:rPr lang="sr-Cyrl-CS" altLang="en-US" sz="1800" b="1" dirty="0"/>
              <a:t>)</a:t>
            </a:r>
            <a:r>
              <a:rPr lang="en-GB" altLang="en-US" sz="1800" dirty="0"/>
              <a:t>:</a:t>
            </a:r>
            <a:endParaRPr lang="sr-Latn-CS" altLang="en-US" sz="1800" dirty="0"/>
          </a:p>
          <a:p>
            <a:pPr>
              <a:buFont typeface="Wingdings 2" panose="05020102010507070707" pitchFamily="18" charset="2"/>
              <a:buNone/>
              <a:defRPr/>
            </a:pPr>
            <a:r>
              <a:rPr lang="sr-Cyrl-CS" altLang="en-US" sz="1800" dirty="0"/>
              <a:t>	- </a:t>
            </a:r>
            <a:r>
              <a:rPr lang="en-GB" altLang="en-US" sz="1800" dirty="0"/>
              <a:t>Schwann cells </a:t>
            </a:r>
            <a:r>
              <a:rPr lang="sr-Cyrl-CS" altLang="en-US" sz="1800" dirty="0"/>
              <a:t>- </a:t>
            </a:r>
            <a:r>
              <a:rPr lang="en-GB" altLang="en-US" sz="1800" dirty="0"/>
              <a:t>form myelin sheath around axon</a:t>
            </a:r>
            <a:r>
              <a:rPr lang="sr-Cyrl-CS" altLang="en-US" sz="1800" dirty="0"/>
              <a:t>; </a:t>
            </a:r>
            <a:endParaRPr lang="sr-Latn-CS" altLang="en-US" sz="1800" dirty="0"/>
          </a:p>
          <a:p>
            <a:pPr>
              <a:buFont typeface="Wingdings 2" panose="05020102010507070707" pitchFamily="18" charset="2"/>
              <a:buNone/>
              <a:defRPr/>
            </a:pPr>
            <a:r>
              <a:rPr lang="sr-Cyrl-CS" altLang="en-US" sz="1800" dirty="0"/>
              <a:t>	- </a:t>
            </a:r>
            <a:r>
              <a:rPr lang="en-GB" altLang="en-US" sz="1800" dirty="0"/>
              <a:t>Satellite cells</a:t>
            </a:r>
            <a:r>
              <a:rPr lang="sr-Cyrl-CS" altLang="en-US" sz="1800" dirty="0"/>
              <a:t>- </a:t>
            </a:r>
            <a:r>
              <a:rPr lang="en-GB" altLang="en-US" sz="1800" dirty="0"/>
              <a:t>in sensory and sympathetic ganglia</a:t>
            </a:r>
            <a:endParaRPr lang="sr-Latn-CS" altLang="en-US" sz="1800" dirty="0"/>
          </a:p>
          <a:p>
            <a:pPr>
              <a:buFont typeface="Wingdings 2" panose="05020102010507070707" pitchFamily="18" charset="2"/>
              <a:buNone/>
              <a:defRPr/>
            </a:pPr>
            <a:r>
              <a:rPr lang="sr-Cyrl-CS" altLang="en-US" sz="2000" dirty="0"/>
              <a:t>	</a:t>
            </a:r>
            <a:r>
              <a:rPr lang="sr-Cyrl-CS" altLang="en-US" sz="1800" dirty="0"/>
              <a:t>- </a:t>
            </a:r>
            <a:r>
              <a:rPr lang="en-GB" altLang="en-US" sz="1800" dirty="0"/>
              <a:t>Glia cells of enteric ganglia (in walls of intestine)</a:t>
            </a:r>
            <a:endParaRPr lang="en-US" altLang="en-US" sz="1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5" descr="neuron_structure">
            <a:extLst>
              <a:ext uri="{FF2B5EF4-FFF2-40B4-BE49-F238E27FC236}">
                <a16:creationId xmlns:a16="http://schemas.microsoft.com/office/drawing/2014/main" id="{BF4296EF-617D-6043-79CE-C388A5E037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337"/>
          <a:stretch>
            <a:fillRect/>
          </a:stretch>
        </p:blipFill>
        <p:spPr bwMode="auto">
          <a:xfrm>
            <a:off x="285750" y="2897188"/>
            <a:ext cx="8661400"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Rectangle 1">
            <a:extLst>
              <a:ext uri="{FF2B5EF4-FFF2-40B4-BE49-F238E27FC236}">
                <a16:creationId xmlns:a16="http://schemas.microsoft.com/office/drawing/2014/main" id="{93E29F82-56FC-E3F1-556F-C4866491E4BA}"/>
              </a:ext>
            </a:extLst>
          </p:cNvPr>
          <p:cNvSpPr>
            <a:spLocks noChangeArrowheads="1"/>
          </p:cNvSpPr>
          <p:nvPr/>
        </p:nvSpPr>
        <p:spPr bwMode="auto">
          <a:xfrm>
            <a:off x="0" y="2136775"/>
            <a:ext cx="8929688" cy="757238"/>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lnSpc>
                <a:spcPct val="90000"/>
              </a:lnSpc>
              <a:buFont typeface="Arial" panose="020B0604020202020204" pitchFamily="34" charset="0"/>
              <a:buNone/>
              <a:defRPr/>
            </a:pPr>
            <a:endParaRPr lang="sr-Latn-CS" altLang="en-US" sz="2400">
              <a:solidFill>
                <a:srgbClr val="FFFF00"/>
              </a:solidFill>
              <a:effectLst>
                <a:outerShdw blurRad="38100" dist="38100" dir="2700000" algn="tl">
                  <a:srgbClr val="C0C0C0"/>
                </a:outerShdw>
              </a:effectLst>
            </a:endParaRPr>
          </a:p>
          <a:p>
            <a:pPr>
              <a:lnSpc>
                <a:spcPct val="90000"/>
              </a:lnSpc>
              <a:buFont typeface="Arial" panose="020B0604020202020204" pitchFamily="34" charset="0"/>
              <a:buNone/>
              <a:defRPr/>
            </a:pPr>
            <a:endParaRPr lang="sr-Latn-CS" altLang="en-US" sz="2400">
              <a:solidFill>
                <a:srgbClr val="FFFF00"/>
              </a:solidFill>
              <a:effectLst>
                <a:outerShdw blurRad="38100" dist="38100" dir="2700000" algn="tl">
                  <a:srgbClr val="C0C0C0"/>
                </a:outerShdw>
              </a:effectLst>
            </a:endParaRPr>
          </a:p>
        </p:txBody>
      </p:sp>
      <p:sp>
        <p:nvSpPr>
          <p:cNvPr id="40964" name="Rectangle 2">
            <a:extLst>
              <a:ext uri="{FF2B5EF4-FFF2-40B4-BE49-F238E27FC236}">
                <a16:creationId xmlns:a16="http://schemas.microsoft.com/office/drawing/2014/main" id="{52DAC6C1-5135-0E71-1ACE-FF7728717F26}"/>
              </a:ext>
            </a:extLst>
          </p:cNvPr>
          <p:cNvSpPr>
            <a:spLocks noChangeArrowheads="1"/>
          </p:cNvSpPr>
          <p:nvPr/>
        </p:nvSpPr>
        <p:spPr bwMode="auto">
          <a:xfrm>
            <a:off x="0" y="1517903"/>
            <a:ext cx="8964613" cy="1200329"/>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buFont typeface="Arial" panose="020B0604020202020204" pitchFamily="34" charset="0"/>
              <a:buNone/>
              <a:defRPr/>
            </a:pPr>
            <a:r>
              <a:rPr lang="sr-Latn-CS" altLang="en-US" sz="2400" b="1" dirty="0">
                <a:latin typeface="Constantia" panose="02030602050306030303" pitchFamily="18" charset="0"/>
              </a:rPr>
              <a:t>•  </a:t>
            </a:r>
            <a:r>
              <a:rPr lang="en-GB" sz="2400" b="1" dirty="0">
                <a:solidFill>
                  <a:srgbClr val="0D0D0D"/>
                </a:solidFill>
                <a:highlight>
                  <a:srgbClr val="FFFFFF"/>
                </a:highlight>
                <a:latin typeface="Constantia" panose="02030602050306030303" pitchFamily="18" charset="0"/>
              </a:rPr>
              <a:t>A synapse </a:t>
            </a:r>
            <a:r>
              <a:rPr lang="en-GB" sz="2400" dirty="0">
                <a:solidFill>
                  <a:srgbClr val="0D0D0D"/>
                </a:solidFill>
                <a:highlight>
                  <a:srgbClr val="FFFFFF"/>
                </a:highlight>
                <a:latin typeface="Constantia" panose="02030602050306030303" pitchFamily="18" charset="0"/>
              </a:rPr>
              <a:t>is a site of functional contact and communication</a:t>
            </a:r>
            <a:br>
              <a:rPr lang="en-GB" sz="2400" dirty="0">
                <a:solidFill>
                  <a:srgbClr val="0D0D0D"/>
                </a:solidFill>
                <a:highlight>
                  <a:srgbClr val="FFFFFF"/>
                </a:highlight>
                <a:latin typeface="Constantia" panose="02030602050306030303" pitchFamily="18" charset="0"/>
              </a:rPr>
            </a:br>
            <a:r>
              <a:rPr lang="en-GB" sz="2400" dirty="0">
                <a:solidFill>
                  <a:srgbClr val="0D0D0D"/>
                </a:solidFill>
                <a:highlight>
                  <a:srgbClr val="FFFFFF"/>
                </a:highlight>
                <a:latin typeface="Constantia" panose="02030602050306030303" pitchFamily="18" charset="0"/>
              </a:rPr>
              <a:t>   between two neurons or between a neuron and another cell type</a:t>
            </a:r>
            <a:br>
              <a:rPr lang="en-GB" sz="2400" dirty="0">
                <a:solidFill>
                  <a:srgbClr val="0D0D0D"/>
                </a:solidFill>
                <a:highlight>
                  <a:srgbClr val="FFFFFF"/>
                </a:highlight>
                <a:latin typeface="Constantia" panose="02030602050306030303" pitchFamily="18" charset="0"/>
              </a:rPr>
            </a:br>
            <a:r>
              <a:rPr lang="en-GB" sz="2400" dirty="0">
                <a:solidFill>
                  <a:srgbClr val="0D0D0D"/>
                </a:solidFill>
                <a:highlight>
                  <a:srgbClr val="FFFFFF"/>
                </a:highlight>
                <a:latin typeface="Constantia" panose="02030602050306030303" pitchFamily="18" charset="0"/>
              </a:rPr>
              <a:t>  (such as muscle or gland cells).</a:t>
            </a:r>
            <a:endParaRPr lang="sr-Latn-CS" altLang="en-US" sz="2400" dirty="0">
              <a:latin typeface="Constantia" panose="02030602050306030303" pitchFamily="18" charset="0"/>
            </a:endParaRPr>
          </a:p>
        </p:txBody>
      </p:sp>
      <p:sp>
        <p:nvSpPr>
          <p:cNvPr id="40965" name="Rectangle 2">
            <a:extLst>
              <a:ext uri="{FF2B5EF4-FFF2-40B4-BE49-F238E27FC236}">
                <a16:creationId xmlns:a16="http://schemas.microsoft.com/office/drawing/2014/main" id="{DE90137A-FFFD-9665-E65A-B93714A89091}"/>
              </a:ext>
            </a:extLst>
          </p:cNvPr>
          <p:cNvSpPr txBox="1">
            <a:spLocks noChangeArrowheads="1"/>
          </p:cNvSpPr>
          <p:nvPr/>
        </p:nvSpPr>
        <p:spPr bwMode="auto">
          <a:xfrm>
            <a:off x="1571625" y="785813"/>
            <a:ext cx="32146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3600">
                <a:solidFill>
                  <a:schemeClr val="tx2"/>
                </a:solidFill>
                <a:latin typeface="Constantia" panose="02030602050306030303" pitchFamily="18" charset="0"/>
              </a:rPr>
              <a:t>Synapse</a:t>
            </a:r>
            <a:endParaRPr lang="en-US" altLang="en-US" sz="3600">
              <a:solidFill>
                <a:schemeClr val="tx2"/>
              </a:solidFill>
              <a:latin typeface="Constantia" panose="02030602050306030303" pitchFamily="18"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
            <a:extLst>
              <a:ext uri="{FF2B5EF4-FFF2-40B4-BE49-F238E27FC236}">
                <a16:creationId xmlns:a16="http://schemas.microsoft.com/office/drawing/2014/main" id="{6C126067-0BD6-D8C8-69B5-E1F8CC23B59A}"/>
              </a:ext>
            </a:extLst>
          </p:cNvPr>
          <p:cNvSpPr>
            <a:spLocks noChangeArrowheads="1"/>
          </p:cNvSpPr>
          <p:nvPr/>
        </p:nvSpPr>
        <p:spPr bwMode="auto">
          <a:xfrm>
            <a:off x="0" y="2136775"/>
            <a:ext cx="8929688" cy="757238"/>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lnSpc>
                <a:spcPct val="90000"/>
              </a:lnSpc>
              <a:buFont typeface="Arial" panose="020B0604020202020204" pitchFamily="34" charset="0"/>
              <a:buNone/>
              <a:defRPr/>
            </a:pPr>
            <a:endParaRPr lang="sr-Latn-CS" altLang="en-US" sz="2400">
              <a:solidFill>
                <a:srgbClr val="FFFF00"/>
              </a:solidFill>
              <a:effectLst>
                <a:outerShdw blurRad="38100" dist="38100" dir="2700000" algn="tl">
                  <a:srgbClr val="C0C0C0"/>
                </a:outerShdw>
              </a:effectLst>
            </a:endParaRPr>
          </a:p>
          <a:p>
            <a:pPr>
              <a:lnSpc>
                <a:spcPct val="90000"/>
              </a:lnSpc>
              <a:buFont typeface="Arial" panose="020B0604020202020204" pitchFamily="34" charset="0"/>
              <a:buNone/>
              <a:defRPr/>
            </a:pPr>
            <a:endParaRPr lang="sr-Latn-CS" altLang="en-US" sz="2400">
              <a:solidFill>
                <a:srgbClr val="FFFF00"/>
              </a:solidFill>
              <a:effectLst>
                <a:outerShdw blurRad="38100" dist="38100" dir="2700000" algn="tl">
                  <a:srgbClr val="C0C0C0"/>
                </a:outerShdw>
              </a:effectLst>
            </a:endParaRPr>
          </a:p>
        </p:txBody>
      </p:sp>
      <p:sp>
        <p:nvSpPr>
          <p:cNvPr id="41987" name="Rectangle 2">
            <a:extLst>
              <a:ext uri="{FF2B5EF4-FFF2-40B4-BE49-F238E27FC236}">
                <a16:creationId xmlns:a16="http://schemas.microsoft.com/office/drawing/2014/main" id="{E3A12DAC-D2EC-4DAC-CB9A-6AC0CCCEFF26}"/>
              </a:ext>
            </a:extLst>
          </p:cNvPr>
          <p:cNvSpPr>
            <a:spLocks noChangeArrowheads="1"/>
          </p:cNvSpPr>
          <p:nvPr/>
        </p:nvSpPr>
        <p:spPr bwMode="auto">
          <a:xfrm>
            <a:off x="0" y="1428750"/>
            <a:ext cx="8748713" cy="3046988"/>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defRPr/>
            </a:pPr>
            <a:r>
              <a:rPr lang="sr-Latn-CS" altLang="en-US" sz="2400" b="1" dirty="0">
                <a:latin typeface="Constantia" panose="02030602050306030303" pitchFamily="18" charset="0"/>
              </a:rPr>
              <a:t>• </a:t>
            </a:r>
            <a:r>
              <a:rPr lang="en-GB" sz="2400" dirty="0">
                <a:solidFill>
                  <a:srgbClr val="0D0D0D"/>
                </a:solidFill>
                <a:highlight>
                  <a:srgbClr val="FFFFFF"/>
                </a:highlight>
                <a:latin typeface="Constantia" panose="02030602050306030303" pitchFamily="18" charset="0"/>
              </a:rPr>
              <a:t>According to the mechanism of impulse transmission, synapses</a:t>
            </a:r>
            <a:br>
              <a:rPr lang="en-GB" sz="2400" dirty="0">
                <a:solidFill>
                  <a:srgbClr val="0D0D0D"/>
                </a:solidFill>
                <a:highlight>
                  <a:srgbClr val="FFFFFF"/>
                </a:highlight>
                <a:latin typeface="Constantia" panose="02030602050306030303" pitchFamily="18" charset="0"/>
              </a:rPr>
            </a:br>
            <a:r>
              <a:rPr lang="en-GB" sz="2400" dirty="0">
                <a:solidFill>
                  <a:srgbClr val="0D0D0D"/>
                </a:solidFill>
                <a:highlight>
                  <a:srgbClr val="FFFFFF"/>
                </a:highlight>
                <a:latin typeface="Constantia" panose="02030602050306030303" pitchFamily="18" charset="0"/>
              </a:rPr>
              <a:t>   can be:</a:t>
            </a:r>
            <a:br>
              <a:rPr lang="sr-Latn-CS" altLang="en-US" sz="2400" dirty="0">
                <a:latin typeface="Constantia" panose="02030602050306030303" pitchFamily="18" charset="0"/>
              </a:rPr>
            </a:br>
            <a:endParaRPr lang="sr-Latn-CS" altLang="en-US" sz="2400" dirty="0">
              <a:latin typeface="Constantia" panose="02030602050306030303" pitchFamily="18" charset="0"/>
            </a:endParaRPr>
          </a:p>
          <a:p>
            <a:pPr>
              <a:buFont typeface="Arial" panose="020B0604020202020204" pitchFamily="34" charset="0"/>
              <a:buNone/>
              <a:defRPr/>
            </a:pPr>
            <a:endParaRPr lang="sr-Latn-CS" altLang="en-US" sz="2400" dirty="0">
              <a:latin typeface="Constantia" panose="02030602050306030303" pitchFamily="18" charset="0"/>
            </a:endParaRPr>
          </a:p>
          <a:p>
            <a:pPr>
              <a:buFont typeface="Arial" panose="020B0604020202020204" pitchFamily="34" charset="0"/>
              <a:buAutoNum type="arabicParenR"/>
              <a:defRPr/>
            </a:pPr>
            <a:r>
              <a:rPr lang="en-GB" altLang="en-US" sz="2400" b="1" dirty="0">
                <a:solidFill>
                  <a:srgbClr val="771F28"/>
                </a:solidFill>
                <a:latin typeface="Constantia" panose="02030602050306030303" pitchFamily="18" charset="0"/>
              </a:rPr>
              <a:t>Electrical synapses</a:t>
            </a:r>
            <a:br>
              <a:rPr lang="sr-Latn-CS" altLang="en-US" sz="2400" b="1" dirty="0">
                <a:solidFill>
                  <a:srgbClr val="F9B268"/>
                </a:solidFill>
                <a:latin typeface="Constantia" panose="02030602050306030303" pitchFamily="18" charset="0"/>
              </a:rPr>
            </a:br>
            <a:endParaRPr lang="sr-Latn-CS" altLang="en-US" sz="2400" b="1" dirty="0">
              <a:solidFill>
                <a:srgbClr val="F9B268"/>
              </a:solidFill>
              <a:latin typeface="Constantia" panose="02030602050306030303" pitchFamily="18" charset="0"/>
            </a:endParaRPr>
          </a:p>
          <a:p>
            <a:pPr>
              <a:buFont typeface="Arial" panose="020B0604020202020204" pitchFamily="34" charset="0"/>
              <a:buAutoNum type="arabicParenR"/>
              <a:defRPr/>
            </a:pPr>
            <a:r>
              <a:rPr lang="en-GB" altLang="en-US" sz="2400" b="1" dirty="0">
                <a:solidFill>
                  <a:srgbClr val="771F28"/>
                </a:solidFill>
                <a:latin typeface="Constantia" panose="02030602050306030303" pitchFamily="18" charset="0"/>
              </a:rPr>
              <a:t>Chemical synapses</a:t>
            </a:r>
            <a:endParaRPr lang="sr-Cyrl-CS" altLang="en-US" sz="2400" b="1" dirty="0">
              <a:solidFill>
                <a:srgbClr val="771F28"/>
              </a:solidFill>
              <a:latin typeface="Constantia" panose="02030602050306030303" pitchFamily="18" charset="0"/>
            </a:endParaRPr>
          </a:p>
          <a:p>
            <a:pPr>
              <a:defRPr/>
            </a:pPr>
            <a:endParaRPr lang="sr-Cyrl-CS" altLang="en-US" sz="2400" b="1" dirty="0">
              <a:solidFill>
                <a:srgbClr val="771F28"/>
              </a:solidFill>
              <a:latin typeface="Constantia" panose="02030602050306030303" pitchFamily="18" charset="0"/>
            </a:endParaRPr>
          </a:p>
        </p:txBody>
      </p:sp>
      <p:sp>
        <p:nvSpPr>
          <p:cNvPr id="41988" name="Rectangle 2">
            <a:extLst>
              <a:ext uri="{FF2B5EF4-FFF2-40B4-BE49-F238E27FC236}">
                <a16:creationId xmlns:a16="http://schemas.microsoft.com/office/drawing/2014/main" id="{F093F839-537B-A5F9-2A86-1A4EEC402412}"/>
              </a:ext>
            </a:extLst>
          </p:cNvPr>
          <p:cNvSpPr txBox="1">
            <a:spLocks noChangeArrowheads="1"/>
          </p:cNvSpPr>
          <p:nvPr/>
        </p:nvSpPr>
        <p:spPr bwMode="auto">
          <a:xfrm>
            <a:off x="971550" y="639763"/>
            <a:ext cx="32146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4000">
                <a:solidFill>
                  <a:schemeClr val="tx2"/>
                </a:solidFill>
                <a:latin typeface="Constantia" panose="02030602050306030303" pitchFamily="18" charset="0"/>
              </a:rPr>
              <a:t>Synapse</a:t>
            </a:r>
            <a:endParaRPr lang="en-US" altLang="en-US" sz="4000">
              <a:solidFill>
                <a:schemeClr val="tx2"/>
              </a:solidFill>
              <a:latin typeface="Constantia" panose="02030602050306030303" pitchFamily="18" charset="0"/>
            </a:endParaRPr>
          </a:p>
        </p:txBody>
      </p:sp>
      <p:pic>
        <p:nvPicPr>
          <p:cNvPr id="41989" name="Picture 2" descr="Слика:Neurotransmiter.JPG">
            <a:extLst>
              <a:ext uri="{FF2B5EF4-FFF2-40B4-BE49-F238E27FC236}">
                <a16:creationId xmlns:a16="http://schemas.microsoft.com/office/drawing/2014/main" id="{1528CCFC-D244-AC59-2F06-77D4D32888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7788" y="1893888"/>
            <a:ext cx="3986212" cy="496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3">
            <a:extLst>
              <a:ext uri="{FF2B5EF4-FFF2-40B4-BE49-F238E27FC236}">
                <a16:creationId xmlns:a16="http://schemas.microsoft.com/office/drawing/2014/main" id="{629DD785-457E-455A-C93D-31FB1D8037D3}"/>
              </a:ext>
            </a:extLst>
          </p:cNvPr>
          <p:cNvSpPr>
            <a:spLocks noGrp="1" noChangeArrowheads="1"/>
          </p:cNvSpPr>
          <p:nvPr>
            <p:ph type="body" idx="4294967295"/>
          </p:nvPr>
        </p:nvSpPr>
        <p:spPr>
          <a:xfrm>
            <a:off x="-24656" y="764704"/>
            <a:ext cx="9144000" cy="5761037"/>
          </a:xfrm>
        </p:spPr>
        <p:txBody>
          <a:bodyPr/>
          <a:lstStyle/>
          <a:p>
            <a:pPr eaLnBrk="1" hangingPunct="1">
              <a:buClr>
                <a:srgbClr val="1B587C"/>
              </a:buClr>
              <a:buFont typeface="Wingdings 2" panose="05020102010507070707" pitchFamily="18" charset="2"/>
              <a:buNone/>
              <a:defRPr/>
            </a:pPr>
            <a:r>
              <a:rPr lang="en-GB" altLang="en-US" sz="2800" b="1" i="1" dirty="0">
                <a:effectLst>
                  <a:outerShdw blurRad="38100" dist="38100" dir="2700000" algn="tl">
                    <a:srgbClr val="C0C0C0"/>
                  </a:outerShdw>
                </a:effectLst>
              </a:rPr>
              <a:t>The main functions of the nervous system</a:t>
            </a:r>
            <a:r>
              <a:rPr lang="sr-Latn-CS" altLang="en-US" sz="2800" b="1" i="1" dirty="0">
                <a:effectLst>
                  <a:outerShdw blurRad="38100" dist="38100" dir="2700000" algn="tl">
                    <a:srgbClr val="C0C0C0"/>
                  </a:outerShdw>
                </a:effectLst>
              </a:rPr>
              <a:t>:</a:t>
            </a:r>
          </a:p>
          <a:p>
            <a:pPr eaLnBrk="1" hangingPunct="1">
              <a:buClr>
                <a:srgbClr val="1B587C"/>
              </a:buClr>
              <a:buFont typeface="Wingdings 2" panose="05020102010507070707" pitchFamily="18" charset="2"/>
              <a:buNone/>
              <a:defRPr/>
            </a:pPr>
            <a:endParaRPr lang="sr-Latn-CS" altLang="en-US" sz="2800" b="1" dirty="0">
              <a:effectLst>
                <a:outerShdw blurRad="38100" dist="38100" dir="2700000" algn="tl">
                  <a:srgbClr val="C0C0C0"/>
                </a:outerShdw>
              </a:effectLst>
            </a:endParaRPr>
          </a:p>
          <a:p>
            <a:pPr eaLnBrk="1" hangingPunct="1">
              <a:buClr>
                <a:srgbClr val="1B587C"/>
              </a:buClr>
              <a:defRPr/>
            </a:pPr>
            <a:r>
              <a:rPr lang="en-GB" altLang="en-US" sz="2800" b="1" dirty="0">
                <a:solidFill>
                  <a:srgbClr val="262626"/>
                </a:solidFill>
                <a:effectLst>
                  <a:outerShdw blurRad="38100" dist="38100" dir="2700000" algn="tl">
                    <a:srgbClr val="C0C0C0"/>
                  </a:outerShdw>
                </a:effectLst>
              </a:rPr>
              <a:t>Sensory</a:t>
            </a:r>
            <a:r>
              <a:rPr lang="sr-Latn-CS" altLang="en-US" sz="2800" b="1" dirty="0">
                <a:effectLst>
                  <a:outerShdw blurRad="38100" dist="38100" dir="2700000" algn="tl">
                    <a:srgbClr val="C0C0C0"/>
                  </a:outerShdw>
                </a:effectLst>
              </a:rPr>
              <a:t> </a:t>
            </a:r>
            <a:endParaRPr lang="en-US" altLang="en-US" sz="2800" b="1" dirty="0">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r>
              <a:rPr lang="en-US" altLang="en-US" sz="2400" b="1" dirty="0">
                <a:effectLst>
                  <a:outerShdw blurRad="38100" dist="38100" dir="2700000" algn="tl">
                    <a:srgbClr val="C0C0C0"/>
                  </a:outerShdw>
                </a:effectLst>
              </a:rPr>
              <a:t> </a:t>
            </a:r>
            <a:r>
              <a:rPr lang="sr-Latn-CS" altLang="en-US" sz="2400" b="1" dirty="0">
                <a:effectLst>
                  <a:outerShdw blurRad="38100" dist="38100" dir="2700000" algn="tl">
                    <a:srgbClr val="C0C0C0"/>
                  </a:outerShdw>
                </a:effectLst>
              </a:rPr>
              <a:t>–</a:t>
            </a:r>
            <a:r>
              <a:rPr lang="sr-Latn-CS" altLang="en-US" sz="2800" b="1" dirty="0">
                <a:effectLst>
                  <a:outerShdw blurRad="38100" dist="38100" dir="2700000" algn="tl">
                    <a:srgbClr val="C0C0C0"/>
                  </a:outerShdw>
                </a:effectLst>
              </a:rPr>
              <a:t> </a:t>
            </a:r>
            <a:r>
              <a:rPr lang="en-GB" altLang="en-US" sz="2400" b="1" dirty="0">
                <a:effectLst>
                  <a:outerShdw blurRad="38100" dist="38100" dir="2700000" algn="tl">
                    <a:srgbClr val="C0C0C0"/>
                  </a:outerShdw>
                </a:effectLst>
              </a:rPr>
              <a:t>registers the changes in the body and external environment</a:t>
            </a:r>
            <a:endParaRPr lang="sr-Latn-CS" altLang="en-US" sz="2400" b="1" dirty="0">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endParaRPr lang="sr-Latn-CS" altLang="en-US" sz="2400" b="1" dirty="0">
              <a:effectLst>
                <a:outerShdw blurRad="38100" dist="38100" dir="2700000" algn="tl">
                  <a:srgbClr val="C0C0C0"/>
                </a:outerShdw>
              </a:effectLst>
            </a:endParaRPr>
          </a:p>
          <a:p>
            <a:pPr eaLnBrk="1" hangingPunct="1">
              <a:buClr>
                <a:srgbClr val="1B587C"/>
              </a:buClr>
              <a:defRPr/>
            </a:pPr>
            <a:r>
              <a:rPr lang="en-GB" altLang="en-US" sz="2800" b="1" dirty="0">
                <a:solidFill>
                  <a:srgbClr val="262626"/>
                </a:solidFill>
                <a:effectLst>
                  <a:outerShdw blurRad="38100" dist="38100" dir="2700000" algn="tl">
                    <a:srgbClr val="C0C0C0"/>
                  </a:outerShdw>
                </a:effectLst>
              </a:rPr>
              <a:t>Integrative</a:t>
            </a:r>
            <a:r>
              <a:rPr lang="sr-Latn-CS" altLang="en-US" sz="2800" b="1" dirty="0">
                <a:solidFill>
                  <a:srgbClr val="262626"/>
                </a:solidFill>
                <a:effectLst>
                  <a:outerShdw blurRad="38100" dist="38100" dir="2700000" algn="tl">
                    <a:srgbClr val="C0C0C0"/>
                  </a:outerShdw>
                </a:effectLst>
              </a:rPr>
              <a:t> </a:t>
            </a:r>
            <a:endParaRPr lang="en-US" altLang="en-US" sz="2800" b="1" dirty="0">
              <a:solidFill>
                <a:srgbClr val="262626"/>
              </a:solidFill>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r>
              <a:rPr lang="en-US" altLang="en-US" sz="2400" b="1" dirty="0">
                <a:effectLst>
                  <a:outerShdw blurRad="38100" dist="38100" dir="2700000" algn="tl">
                    <a:srgbClr val="C0C0C0"/>
                  </a:outerShdw>
                </a:effectLst>
              </a:rPr>
              <a:t> </a:t>
            </a:r>
            <a:r>
              <a:rPr lang="sr-Latn-CS" altLang="en-US" sz="2400" b="1" dirty="0">
                <a:effectLst>
                  <a:outerShdw blurRad="38100" dist="38100" dir="2700000" algn="tl">
                    <a:srgbClr val="C0C0C0"/>
                  </a:outerShdw>
                </a:effectLst>
              </a:rPr>
              <a:t>– </a:t>
            </a:r>
            <a:r>
              <a:rPr lang="en-GB" altLang="en-US" sz="2400" b="1" dirty="0">
                <a:effectLst>
                  <a:outerShdw blurRad="38100" dist="38100" dir="2700000" algn="tl">
                    <a:srgbClr val="C0C0C0"/>
                  </a:outerShdw>
                </a:effectLst>
              </a:rPr>
              <a:t>interprets the changes</a:t>
            </a:r>
            <a:endParaRPr lang="sr-Latn-CS" altLang="en-US" sz="2400" b="1" dirty="0">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endParaRPr lang="sr-Latn-CS" altLang="en-US" sz="2400" b="1" dirty="0">
              <a:effectLst>
                <a:outerShdw blurRad="38100" dist="38100" dir="2700000" algn="tl">
                  <a:srgbClr val="C0C0C0"/>
                </a:outerShdw>
              </a:effectLst>
            </a:endParaRPr>
          </a:p>
          <a:p>
            <a:pPr eaLnBrk="1" hangingPunct="1">
              <a:buClr>
                <a:srgbClr val="1B587C"/>
              </a:buClr>
              <a:defRPr/>
            </a:pPr>
            <a:r>
              <a:rPr lang="en-GB" altLang="en-US" sz="2800" b="1" dirty="0">
                <a:solidFill>
                  <a:srgbClr val="262626"/>
                </a:solidFill>
                <a:effectLst>
                  <a:outerShdw blurRad="38100" dist="38100" dir="2700000" algn="tl">
                    <a:srgbClr val="C0C0C0"/>
                  </a:outerShdw>
                </a:effectLst>
              </a:rPr>
              <a:t>Motor</a:t>
            </a:r>
            <a:r>
              <a:rPr lang="sr-Latn-CS" altLang="en-US" sz="2400" b="1" dirty="0">
                <a:solidFill>
                  <a:srgbClr val="262626"/>
                </a:solidFill>
                <a:effectLst>
                  <a:outerShdw blurRad="38100" dist="38100" dir="2700000" algn="tl">
                    <a:srgbClr val="C0C0C0"/>
                  </a:outerShdw>
                </a:effectLst>
              </a:rPr>
              <a:t> </a:t>
            </a:r>
            <a:endParaRPr lang="en-US" altLang="en-US" sz="2400" b="1" dirty="0">
              <a:solidFill>
                <a:srgbClr val="262626"/>
              </a:solidFill>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r>
              <a:rPr lang="en-US" altLang="en-US" sz="2400" b="1" dirty="0">
                <a:effectLst>
                  <a:outerShdw blurRad="38100" dist="38100" dir="2700000" algn="tl">
                    <a:srgbClr val="C0C0C0"/>
                  </a:outerShdw>
                </a:effectLst>
              </a:rPr>
              <a:t> </a:t>
            </a:r>
            <a:r>
              <a:rPr lang="sr-Latn-CS" altLang="en-US" sz="2400" b="1" dirty="0">
                <a:effectLst>
                  <a:outerShdw blurRad="38100" dist="38100" dir="2700000" algn="tl">
                    <a:srgbClr val="C0C0C0"/>
                  </a:outerShdw>
                </a:effectLst>
              </a:rPr>
              <a:t>– </a:t>
            </a:r>
            <a:r>
              <a:rPr lang="en-GB" sz="2400" b="1" dirty="0">
                <a:effectLst>
                  <a:outerShdw blurRad="38100" dist="38100" dir="2700000" algn="tl">
                    <a:srgbClr val="000000">
                      <a:alpha val="43137"/>
                    </a:srgbClr>
                  </a:outerShdw>
                </a:effectLst>
              </a:rPr>
              <a:t>After interpretation, controlled muscle contractions or gland secretions occur</a:t>
            </a:r>
            <a:r>
              <a:rPr lang="sr-Latn-CS" altLang="en-US" sz="2400" b="1" dirty="0">
                <a:effectLst>
                  <a:outerShdw blurRad="38100" dist="38100" dir="2700000" algn="tl">
                    <a:srgbClr val="C0C0C0"/>
                  </a:outerShdw>
                </a:effectLst>
              </a:rPr>
              <a:t>.</a:t>
            </a:r>
            <a:endParaRPr lang="en-US" altLang="en-US" sz="2800" b="1" dirty="0">
              <a:effectLst>
                <a:outerShdw blurRad="38100" dist="38100" dir="2700000" algn="tl">
                  <a:srgbClr val="C0C0C0"/>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2290">
                                            <p:txEl>
                                              <p:pRg st="3" end="3"/>
                                            </p:txEl>
                                          </p:spTgt>
                                        </p:tgtEl>
                                        <p:attrNameLst>
                                          <p:attrName>style.visibility</p:attrName>
                                        </p:attrNameLst>
                                      </p:cBhvr>
                                      <p:to>
                                        <p:strVal val="visible"/>
                                      </p:to>
                                    </p:set>
                                    <p:anim calcmode="lin" valueType="num">
                                      <p:cBhvr>
                                        <p:cTn id="7" dur="500" fill="hold"/>
                                        <p:tgtEl>
                                          <p:spTgt spid="12290">
                                            <p:txEl>
                                              <p:pRg st="3" end="3"/>
                                            </p:txEl>
                                          </p:spTgt>
                                        </p:tgtEl>
                                        <p:attrNameLst>
                                          <p:attrName>ppt_w</p:attrName>
                                        </p:attrNameLst>
                                      </p:cBhvr>
                                      <p:tavLst>
                                        <p:tav tm="0">
                                          <p:val>
                                            <p:fltVal val="0"/>
                                          </p:val>
                                        </p:tav>
                                        <p:tav tm="100000">
                                          <p:val>
                                            <p:strVal val="#ppt_w"/>
                                          </p:val>
                                        </p:tav>
                                      </p:tavLst>
                                    </p:anim>
                                    <p:anim calcmode="lin" valueType="num">
                                      <p:cBhvr>
                                        <p:cTn id="8" dur="500" fill="hold"/>
                                        <p:tgtEl>
                                          <p:spTgt spid="12290">
                                            <p:txEl>
                                              <p:pRg st="3" end="3"/>
                                            </p:txEl>
                                          </p:spTgt>
                                        </p:tgtEl>
                                        <p:attrNameLst>
                                          <p:attrName>ppt_h</p:attrName>
                                        </p:attrNameLst>
                                      </p:cBhvr>
                                      <p:tavLst>
                                        <p:tav tm="0">
                                          <p:val>
                                            <p:fltVal val="0"/>
                                          </p:val>
                                        </p:tav>
                                        <p:tav tm="100000">
                                          <p:val>
                                            <p:strVal val="#ppt_h"/>
                                          </p:val>
                                        </p:tav>
                                      </p:tavLst>
                                    </p:anim>
                                    <p:anim calcmode="lin" valueType="num">
                                      <p:cBhvr>
                                        <p:cTn id="9" dur="500" fill="hold"/>
                                        <p:tgtEl>
                                          <p:spTgt spid="12290">
                                            <p:txEl>
                                              <p:pRg st="3" end="3"/>
                                            </p:txEl>
                                          </p:spTgt>
                                        </p:tgtEl>
                                        <p:attrNameLst>
                                          <p:attrName>style.rotation</p:attrName>
                                        </p:attrNameLst>
                                      </p:cBhvr>
                                      <p:tavLst>
                                        <p:tav tm="0">
                                          <p:val>
                                            <p:fltVal val="90"/>
                                          </p:val>
                                        </p:tav>
                                        <p:tav tm="100000">
                                          <p:val>
                                            <p:fltVal val="0"/>
                                          </p:val>
                                        </p:tav>
                                      </p:tavLst>
                                    </p:anim>
                                    <p:animEffect transition="in" filter="fade">
                                      <p:cBhvr>
                                        <p:cTn id="10" dur="500"/>
                                        <p:tgtEl>
                                          <p:spTgt spid="12290">
                                            <p:txEl>
                                              <p:pRg st="3" end="3"/>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2290">
                                            <p:txEl>
                                              <p:pRg st="6" end="6"/>
                                            </p:txEl>
                                          </p:spTgt>
                                        </p:tgtEl>
                                        <p:attrNameLst>
                                          <p:attrName>style.visibility</p:attrName>
                                        </p:attrNameLst>
                                      </p:cBhvr>
                                      <p:to>
                                        <p:strVal val="visible"/>
                                      </p:to>
                                    </p:set>
                                    <p:anim calcmode="lin" valueType="num">
                                      <p:cBhvr>
                                        <p:cTn id="15" dur="500" fill="hold"/>
                                        <p:tgtEl>
                                          <p:spTgt spid="12290">
                                            <p:txEl>
                                              <p:pRg st="6" end="6"/>
                                            </p:txEl>
                                          </p:spTgt>
                                        </p:tgtEl>
                                        <p:attrNameLst>
                                          <p:attrName>ppt_w</p:attrName>
                                        </p:attrNameLst>
                                      </p:cBhvr>
                                      <p:tavLst>
                                        <p:tav tm="0">
                                          <p:val>
                                            <p:fltVal val="0"/>
                                          </p:val>
                                        </p:tav>
                                        <p:tav tm="100000">
                                          <p:val>
                                            <p:strVal val="#ppt_w"/>
                                          </p:val>
                                        </p:tav>
                                      </p:tavLst>
                                    </p:anim>
                                    <p:anim calcmode="lin" valueType="num">
                                      <p:cBhvr>
                                        <p:cTn id="16" dur="500" fill="hold"/>
                                        <p:tgtEl>
                                          <p:spTgt spid="12290">
                                            <p:txEl>
                                              <p:pRg st="6" end="6"/>
                                            </p:txEl>
                                          </p:spTgt>
                                        </p:tgtEl>
                                        <p:attrNameLst>
                                          <p:attrName>ppt_h</p:attrName>
                                        </p:attrNameLst>
                                      </p:cBhvr>
                                      <p:tavLst>
                                        <p:tav tm="0">
                                          <p:val>
                                            <p:fltVal val="0"/>
                                          </p:val>
                                        </p:tav>
                                        <p:tav tm="100000">
                                          <p:val>
                                            <p:strVal val="#ppt_h"/>
                                          </p:val>
                                        </p:tav>
                                      </p:tavLst>
                                    </p:anim>
                                    <p:anim calcmode="lin" valueType="num">
                                      <p:cBhvr>
                                        <p:cTn id="17" dur="500" fill="hold"/>
                                        <p:tgtEl>
                                          <p:spTgt spid="12290">
                                            <p:txEl>
                                              <p:pRg st="6" end="6"/>
                                            </p:txEl>
                                          </p:spTgt>
                                        </p:tgtEl>
                                        <p:attrNameLst>
                                          <p:attrName>style.rotation</p:attrName>
                                        </p:attrNameLst>
                                      </p:cBhvr>
                                      <p:tavLst>
                                        <p:tav tm="0">
                                          <p:val>
                                            <p:fltVal val="90"/>
                                          </p:val>
                                        </p:tav>
                                        <p:tav tm="100000">
                                          <p:val>
                                            <p:fltVal val="0"/>
                                          </p:val>
                                        </p:tav>
                                      </p:tavLst>
                                    </p:anim>
                                    <p:animEffect transition="in" filter="fade">
                                      <p:cBhvr>
                                        <p:cTn id="18" dur="500"/>
                                        <p:tgtEl>
                                          <p:spTgt spid="12290">
                                            <p:txEl>
                                              <p:pRg st="6" end="6"/>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12290">
                                            <p:txEl>
                                              <p:pRg st="9" end="9"/>
                                            </p:txEl>
                                          </p:spTgt>
                                        </p:tgtEl>
                                        <p:attrNameLst>
                                          <p:attrName>style.visibility</p:attrName>
                                        </p:attrNameLst>
                                      </p:cBhvr>
                                      <p:to>
                                        <p:strVal val="visible"/>
                                      </p:to>
                                    </p:set>
                                    <p:anim calcmode="lin" valueType="num">
                                      <p:cBhvr>
                                        <p:cTn id="23" dur="500" fill="hold"/>
                                        <p:tgtEl>
                                          <p:spTgt spid="12290">
                                            <p:txEl>
                                              <p:pRg st="9" end="9"/>
                                            </p:txEl>
                                          </p:spTgt>
                                        </p:tgtEl>
                                        <p:attrNameLst>
                                          <p:attrName>ppt_w</p:attrName>
                                        </p:attrNameLst>
                                      </p:cBhvr>
                                      <p:tavLst>
                                        <p:tav tm="0">
                                          <p:val>
                                            <p:fltVal val="0"/>
                                          </p:val>
                                        </p:tav>
                                        <p:tav tm="100000">
                                          <p:val>
                                            <p:strVal val="#ppt_w"/>
                                          </p:val>
                                        </p:tav>
                                      </p:tavLst>
                                    </p:anim>
                                    <p:anim calcmode="lin" valueType="num">
                                      <p:cBhvr>
                                        <p:cTn id="24" dur="500" fill="hold"/>
                                        <p:tgtEl>
                                          <p:spTgt spid="12290">
                                            <p:txEl>
                                              <p:pRg st="9" end="9"/>
                                            </p:txEl>
                                          </p:spTgt>
                                        </p:tgtEl>
                                        <p:attrNameLst>
                                          <p:attrName>ppt_h</p:attrName>
                                        </p:attrNameLst>
                                      </p:cBhvr>
                                      <p:tavLst>
                                        <p:tav tm="0">
                                          <p:val>
                                            <p:fltVal val="0"/>
                                          </p:val>
                                        </p:tav>
                                        <p:tav tm="100000">
                                          <p:val>
                                            <p:strVal val="#ppt_h"/>
                                          </p:val>
                                        </p:tav>
                                      </p:tavLst>
                                    </p:anim>
                                    <p:anim calcmode="lin" valueType="num">
                                      <p:cBhvr>
                                        <p:cTn id="25" dur="500" fill="hold"/>
                                        <p:tgtEl>
                                          <p:spTgt spid="12290">
                                            <p:txEl>
                                              <p:pRg st="9" end="9"/>
                                            </p:txEl>
                                          </p:spTgt>
                                        </p:tgtEl>
                                        <p:attrNameLst>
                                          <p:attrName>style.rotation</p:attrName>
                                        </p:attrNameLst>
                                      </p:cBhvr>
                                      <p:tavLst>
                                        <p:tav tm="0">
                                          <p:val>
                                            <p:fltVal val="90"/>
                                          </p:val>
                                        </p:tav>
                                        <p:tav tm="100000">
                                          <p:val>
                                            <p:fltVal val="0"/>
                                          </p:val>
                                        </p:tav>
                                      </p:tavLst>
                                    </p:anim>
                                    <p:animEffect transition="in" filter="fade">
                                      <p:cBhvr>
                                        <p:cTn id="26" dur="500"/>
                                        <p:tgtEl>
                                          <p:spTgt spid="1229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4">
            <a:extLst>
              <a:ext uri="{FF2B5EF4-FFF2-40B4-BE49-F238E27FC236}">
                <a16:creationId xmlns:a16="http://schemas.microsoft.com/office/drawing/2014/main" id="{03E26540-2F17-8AE2-65B2-B769934FC8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7888" y="2836863"/>
            <a:ext cx="3186112" cy="400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66FF7F74-FE4F-1114-0748-1CE4B0030E7F}"/>
              </a:ext>
            </a:extLst>
          </p:cNvPr>
          <p:cNvSpPr>
            <a:spLocks noChangeArrowheads="1"/>
          </p:cNvSpPr>
          <p:nvPr/>
        </p:nvSpPr>
        <p:spPr bwMode="auto">
          <a:xfrm>
            <a:off x="0" y="1216447"/>
            <a:ext cx="9144000" cy="5324535"/>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defRPr/>
            </a:pPr>
            <a:r>
              <a:rPr lang="sr-Latn-CS" altLang="en-US" sz="2000" b="1" dirty="0">
                <a:solidFill>
                  <a:srgbClr val="771F28"/>
                </a:solidFill>
                <a:latin typeface="Constantia" panose="02030602050306030303" pitchFamily="18" charset="0"/>
              </a:rPr>
              <a:t>1) </a:t>
            </a:r>
            <a:r>
              <a:rPr lang="en-GB" altLang="en-US" sz="2000" b="1" dirty="0">
                <a:solidFill>
                  <a:srgbClr val="771F28"/>
                </a:solidFill>
                <a:latin typeface="Constantia" panose="02030602050306030303" pitchFamily="18" charset="0"/>
              </a:rPr>
              <a:t>Electrical synapses</a:t>
            </a:r>
            <a:endParaRPr lang="sr-Latn-CS" altLang="en-US" sz="2000" b="1" dirty="0">
              <a:solidFill>
                <a:srgbClr val="771F28"/>
              </a:solidFill>
              <a:latin typeface="Constantia" panose="02030602050306030303" pitchFamily="18" charset="0"/>
            </a:endParaRPr>
          </a:p>
          <a:p>
            <a:pPr>
              <a:buFont typeface="Arial" panose="020B0604020202020204" pitchFamily="34" charset="0"/>
              <a:buNone/>
              <a:defRPr/>
            </a:pPr>
            <a:r>
              <a:rPr lang="en-GB" altLang="en-US" sz="2000" dirty="0">
                <a:latin typeface="Constantia" panose="02030602050306030303" pitchFamily="18" charset="0"/>
              </a:rPr>
              <a:t>- </a:t>
            </a:r>
            <a:r>
              <a:rPr lang="en-GB" sz="2000" dirty="0">
                <a:latin typeface="Constantia" panose="02030602050306030303" pitchFamily="18" charset="0"/>
              </a:rPr>
              <a:t>Electrical synapses are characterized by </a:t>
            </a:r>
            <a:r>
              <a:rPr lang="en-GB" sz="2000" b="1" dirty="0">
                <a:latin typeface="Constantia" panose="02030602050306030303" pitchFamily="18" charset="0"/>
              </a:rPr>
              <a:t>gap junctions</a:t>
            </a:r>
            <a:r>
              <a:rPr lang="en-GB" sz="2000" dirty="0">
                <a:latin typeface="Constantia" panose="02030602050306030303" pitchFamily="18" charset="0"/>
              </a:rPr>
              <a:t>, which are specialized</a:t>
            </a:r>
            <a:br>
              <a:rPr lang="en-GB" sz="2000" dirty="0">
                <a:latin typeface="Constantia" panose="02030602050306030303" pitchFamily="18" charset="0"/>
              </a:rPr>
            </a:br>
            <a:r>
              <a:rPr lang="en-GB" sz="2000" dirty="0">
                <a:latin typeface="Constantia" panose="02030602050306030303" pitchFamily="18" charset="0"/>
              </a:rPr>
              <a:t>  canals in which the presynaptic and postsynaptic membranes come into</a:t>
            </a:r>
            <a:br>
              <a:rPr lang="en-GB" sz="2000" dirty="0">
                <a:latin typeface="Constantia" panose="02030602050306030303" pitchFamily="18" charset="0"/>
              </a:rPr>
            </a:br>
            <a:r>
              <a:rPr lang="en-GB" sz="2000" dirty="0">
                <a:latin typeface="Constantia" panose="02030602050306030303" pitchFamily="18" charset="0"/>
              </a:rPr>
              <a:t>  close apposition. Gap junctions act as conductive pathways, so electrical current</a:t>
            </a:r>
            <a:br>
              <a:rPr lang="en-GB" sz="2000" dirty="0">
                <a:latin typeface="Constantia" panose="02030602050306030303" pitchFamily="18" charset="0"/>
              </a:rPr>
            </a:br>
            <a:r>
              <a:rPr lang="en-GB" sz="2000" dirty="0">
                <a:latin typeface="Constantia" panose="02030602050306030303" pitchFamily="18" charset="0"/>
              </a:rPr>
              <a:t>  can flow directly from the presynaptic axon into the </a:t>
            </a:r>
            <a:br>
              <a:rPr lang="en-GB" sz="2000" dirty="0">
                <a:latin typeface="Constantia" panose="02030602050306030303" pitchFamily="18" charset="0"/>
              </a:rPr>
            </a:br>
            <a:r>
              <a:rPr lang="en-GB" sz="2000" dirty="0">
                <a:latin typeface="Constantia" panose="02030602050306030303" pitchFamily="18" charset="0"/>
              </a:rPr>
              <a:t>  postsynaptic neuron. </a:t>
            </a:r>
          </a:p>
          <a:p>
            <a:pPr>
              <a:buFont typeface="Arial" panose="020B0604020202020204" pitchFamily="34" charset="0"/>
              <a:buNone/>
              <a:defRPr/>
            </a:pPr>
            <a:r>
              <a:rPr lang="en-GB" sz="2000" dirty="0">
                <a:latin typeface="Constantia" panose="02030602050306030303" pitchFamily="18" charset="0"/>
              </a:rPr>
              <a:t>- Transmission at electrical synapses does not involve </a:t>
            </a:r>
            <a:br>
              <a:rPr lang="en-GB" sz="2000" dirty="0">
                <a:latin typeface="Constantia" panose="02030602050306030303" pitchFamily="18" charset="0"/>
              </a:rPr>
            </a:br>
            <a:r>
              <a:rPr lang="en-GB" sz="2000" dirty="0">
                <a:latin typeface="Constantia" panose="02030602050306030303" pitchFamily="18" charset="0"/>
              </a:rPr>
              <a:t>  neurotransmitters. </a:t>
            </a:r>
            <a:br>
              <a:rPr lang="en-GB" sz="2000" dirty="0">
                <a:latin typeface="Constantia" panose="02030602050306030303" pitchFamily="18" charset="0"/>
              </a:rPr>
            </a:br>
            <a:r>
              <a:rPr lang="en-GB" sz="2000" dirty="0">
                <a:latin typeface="Constantia" panose="02030602050306030303" pitchFamily="18" charset="0"/>
              </a:rPr>
              <a:t>- Synaptic delay is shorter at electrical synapses than at </a:t>
            </a:r>
            <a:br>
              <a:rPr lang="en-GB" sz="2000" dirty="0">
                <a:latin typeface="Constantia" panose="02030602050306030303" pitchFamily="18" charset="0"/>
              </a:rPr>
            </a:br>
            <a:r>
              <a:rPr lang="en-GB" sz="2000" dirty="0">
                <a:latin typeface="Constantia" panose="02030602050306030303" pitchFamily="18" charset="0"/>
              </a:rPr>
              <a:t>  chemical synapses. </a:t>
            </a:r>
            <a:endParaRPr lang="sr-Latn-CS" altLang="en-US" sz="2000" dirty="0">
              <a:latin typeface="Constantia" panose="02030602050306030303" pitchFamily="18" charset="0"/>
            </a:endParaRPr>
          </a:p>
          <a:p>
            <a:pPr>
              <a:buFont typeface="Arial" panose="020B0604020202020204" pitchFamily="34" charset="0"/>
              <a:buNone/>
              <a:defRPr/>
            </a:pPr>
            <a:r>
              <a:rPr lang="sr-Latn-CS" altLang="en-US" sz="2000" dirty="0">
                <a:latin typeface="Constantia" panose="02030602050306030303" pitchFamily="18" charset="0"/>
              </a:rPr>
              <a:t>- </a:t>
            </a:r>
            <a:r>
              <a:rPr lang="en-GB" altLang="en-US" sz="2000" dirty="0">
                <a:latin typeface="Constantia" panose="02030602050306030303" pitchFamily="18" charset="0"/>
              </a:rPr>
              <a:t>They occur rarely in mammalian species. </a:t>
            </a:r>
            <a:br>
              <a:rPr lang="en-GB" altLang="en-US" sz="2000" dirty="0">
                <a:latin typeface="Constantia" panose="02030602050306030303" pitchFamily="18" charset="0"/>
              </a:rPr>
            </a:br>
            <a:r>
              <a:rPr lang="en-GB" altLang="en-US" sz="2000" dirty="0">
                <a:latin typeface="Constantia" panose="02030602050306030303" pitchFamily="18" charset="0"/>
              </a:rPr>
              <a:t>  </a:t>
            </a:r>
            <a:r>
              <a:rPr lang="en-GB" sz="2000" dirty="0">
                <a:solidFill>
                  <a:srgbClr val="0D0D0D"/>
                </a:solidFill>
                <a:highlight>
                  <a:srgbClr val="FFFFFF"/>
                </a:highlight>
                <a:latin typeface="Constantia" panose="02030602050306030303" pitchFamily="18" charset="0"/>
              </a:rPr>
              <a:t>They exist in those structures in which synchronized </a:t>
            </a:r>
            <a:br>
              <a:rPr lang="en-GB" sz="2000" dirty="0">
                <a:solidFill>
                  <a:srgbClr val="0D0D0D"/>
                </a:solidFill>
                <a:highlight>
                  <a:srgbClr val="FFFFFF"/>
                </a:highlight>
                <a:latin typeface="Constantia" panose="02030602050306030303" pitchFamily="18" charset="0"/>
              </a:rPr>
            </a:br>
            <a:r>
              <a:rPr lang="en-GB" sz="2000" dirty="0">
                <a:solidFill>
                  <a:srgbClr val="0D0D0D"/>
                </a:solidFill>
                <a:highlight>
                  <a:srgbClr val="FFFFFF"/>
                </a:highlight>
                <a:latin typeface="Constantia" panose="02030602050306030303" pitchFamily="18" charset="0"/>
              </a:rPr>
              <a:t>  activity of a group of neurons is necessary.</a:t>
            </a:r>
            <a:br>
              <a:rPr lang="sr-Cyrl-CS" altLang="en-US" sz="2000" dirty="0">
                <a:latin typeface="Constantia" panose="02030602050306030303" pitchFamily="18" charset="0"/>
                <a:cs typeface="Calibri" panose="020F0502020204030204" pitchFamily="34" charset="0"/>
              </a:rPr>
            </a:br>
            <a:r>
              <a:rPr lang="sr-Cyrl-CS" altLang="en-US" sz="2000" dirty="0">
                <a:latin typeface="Constantia" panose="02030602050306030303" pitchFamily="18" charset="0"/>
                <a:cs typeface="Calibri" panose="020F0502020204030204" pitchFamily="34" charset="0"/>
              </a:rPr>
              <a:t>  (</a:t>
            </a:r>
            <a:r>
              <a:rPr lang="en-GB" altLang="en-US" sz="2000" dirty="0">
                <a:latin typeface="Constantia" panose="02030602050306030303" pitchFamily="18" charset="0"/>
                <a:cs typeface="Calibri" panose="020F0502020204030204" pitchFamily="34" charset="0"/>
              </a:rPr>
              <a:t>cortex of cerebrum and cerebellum</a:t>
            </a:r>
            <a:r>
              <a:rPr lang="sr-Cyrl-CS" altLang="en-US" sz="2000" dirty="0">
                <a:latin typeface="Constantia" panose="02030602050306030303" pitchFamily="18" charset="0"/>
                <a:cs typeface="Calibri" panose="020F0502020204030204" pitchFamily="34" charset="0"/>
              </a:rPr>
              <a:t>, </a:t>
            </a:r>
            <a:r>
              <a:rPr lang="en-GB" altLang="en-US" sz="2000" dirty="0">
                <a:latin typeface="Constantia" panose="02030602050306030303" pitchFamily="18" charset="0"/>
                <a:cs typeface="Calibri" panose="020F0502020204030204" pitchFamily="34" charset="0"/>
              </a:rPr>
              <a:t>inspiratory centre</a:t>
            </a:r>
            <a:r>
              <a:rPr lang="sr-Cyrl-CS" altLang="en-US" sz="2000" dirty="0">
                <a:latin typeface="Constantia" panose="02030602050306030303" pitchFamily="18" charset="0"/>
                <a:cs typeface="Calibri" panose="020F0502020204030204" pitchFamily="34" charset="0"/>
              </a:rPr>
              <a:t>,</a:t>
            </a:r>
            <a:br>
              <a:rPr lang="sr-Cyrl-CS" altLang="en-US" sz="2000" dirty="0">
                <a:latin typeface="Constantia" panose="02030602050306030303" pitchFamily="18" charset="0"/>
                <a:cs typeface="Calibri" panose="020F0502020204030204" pitchFamily="34" charset="0"/>
              </a:rPr>
            </a:br>
            <a:r>
              <a:rPr lang="sr-Cyrl-CS" altLang="en-US" sz="2000" dirty="0">
                <a:latin typeface="Constantia" panose="02030602050306030303" pitchFamily="18" charset="0"/>
                <a:cs typeface="Calibri" panose="020F0502020204030204" pitchFamily="34" charset="0"/>
              </a:rPr>
              <a:t>    </a:t>
            </a:r>
            <a:r>
              <a:rPr lang="en-GB" altLang="en-US" sz="2000" dirty="0">
                <a:latin typeface="Constantia" panose="02030602050306030303" pitchFamily="18" charset="0"/>
                <a:cs typeface="Calibri" panose="020F0502020204030204" pitchFamily="34" charset="0"/>
              </a:rPr>
              <a:t>retina</a:t>
            </a:r>
            <a:r>
              <a:rPr lang="sr-Cyrl-CS" altLang="en-US" sz="2000" dirty="0">
                <a:latin typeface="Constantia" panose="02030602050306030303" pitchFamily="18" charset="0"/>
                <a:cs typeface="Calibri" panose="020F0502020204030204" pitchFamily="34" charset="0"/>
              </a:rPr>
              <a:t>, </a:t>
            </a:r>
            <a:r>
              <a:rPr lang="en-GB" altLang="en-US" sz="2000" dirty="0">
                <a:latin typeface="Constantia" panose="02030602050306030303" pitchFamily="18" charset="0"/>
                <a:cs typeface="Calibri" panose="020F0502020204030204" pitchFamily="34" charset="0"/>
              </a:rPr>
              <a:t>some nuclei of brain stem</a:t>
            </a:r>
            <a:r>
              <a:rPr lang="sr-Cyrl-CS" altLang="en-US" sz="2000" dirty="0">
                <a:latin typeface="Constantia" panose="02030602050306030303" pitchFamily="18" charset="0"/>
                <a:cs typeface="Calibri" panose="020F0502020204030204" pitchFamily="34" charset="0"/>
              </a:rPr>
              <a:t>)</a:t>
            </a:r>
            <a:endParaRPr lang="sr-Latn-CS" altLang="en-US" sz="2000" dirty="0">
              <a:latin typeface="Constantia" panose="02030602050306030303" pitchFamily="18" charset="0"/>
              <a:cs typeface="Calibri" panose="020F0502020204030204" pitchFamily="34" charset="0"/>
            </a:endParaRPr>
          </a:p>
          <a:p>
            <a:pPr>
              <a:buFont typeface="Arial" panose="020B0604020202020204" pitchFamily="34" charset="0"/>
              <a:buNone/>
              <a:defRPr/>
            </a:pPr>
            <a:r>
              <a:rPr lang="sr-Latn-CS" altLang="en-US" sz="2000" dirty="0">
                <a:latin typeface="Constantia" panose="02030602050306030303" pitchFamily="18" charset="0"/>
                <a:cs typeface="Calibri" panose="020F0502020204030204" pitchFamily="34" charset="0"/>
              </a:rPr>
              <a:t>- </a:t>
            </a:r>
            <a:r>
              <a:rPr lang="en-GB" sz="2000" dirty="0">
                <a:solidFill>
                  <a:srgbClr val="0D0D0D"/>
                </a:solidFill>
                <a:highlight>
                  <a:srgbClr val="FFFFFF"/>
                </a:highlight>
                <a:latin typeface="Constantia" panose="02030602050306030303" pitchFamily="18" charset="0"/>
              </a:rPr>
              <a:t>These synapses transmit information in both directions</a:t>
            </a:r>
            <a:br>
              <a:rPr lang="en-GB" sz="2000" dirty="0">
                <a:solidFill>
                  <a:srgbClr val="0D0D0D"/>
                </a:solidFill>
                <a:highlight>
                  <a:srgbClr val="FFFFFF"/>
                </a:highlight>
                <a:latin typeface="Constantia" panose="02030602050306030303" pitchFamily="18" charset="0"/>
              </a:rPr>
            </a:br>
            <a:r>
              <a:rPr lang="en-GB" sz="2000" dirty="0">
                <a:solidFill>
                  <a:srgbClr val="0D0D0D"/>
                </a:solidFill>
                <a:highlight>
                  <a:srgbClr val="FFFFFF"/>
                </a:highlight>
                <a:latin typeface="Constantia" panose="02030602050306030303" pitchFamily="18" charset="0"/>
              </a:rPr>
              <a:t>  (from presynaptic to postsynaptic cell and vice versa)</a:t>
            </a:r>
            <a:r>
              <a:rPr lang="vi-VN" altLang="en-US" sz="2000" dirty="0">
                <a:latin typeface="Constantia" panose="02030602050306030303" pitchFamily="18" charset="0"/>
                <a:cs typeface="Calibri" panose="020F0502020204030204" pitchFamily="34" charset="0"/>
              </a:rPr>
              <a:t>. </a:t>
            </a:r>
          </a:p>
        </p:txBody>
      </p:sp>
      <p:sp>
        <p:nvSpPr>
          <p:cNvPr id="43012" name="Rectangle 2">
            <a:extLst>
              <a:ext uri="{FF2B5EF4-FFF2-40B4-BE49-F238E27FC236}">
                <a16:creationId xmlns:a16="http://schemas.microsoft.com/office/drawing/2014/main" id="{4AE60FC5-175B-C2EC-FD06-36D077EF93A9}"/>
              </a:ext>
            </a:extLst>
          </p:cNvPr>
          <p:cNvSpPr txBox="1">
            <a:spLocks noChangeArrowheads="1"/>
          </p:cNvSpPr>
          <p:nvPr/>
        </p:nvSpPr>
        <p:spPr bwMode="auto">
          <a:xfrm>
            <a:off x="1377950" y="476250"/>
            <a:ext cx="321468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3600">
                <a:solidFill>
                  <a:schemeClr val="tx2"/>
                </a:solidFill>
                <a:latin typeface="Constantia" panose="02030602050306030303" pitchFamily="18" charset="0"/>
              </a:rPr>
              <a:t>Synapse</a:t>
            </a:r>
            <a:endParaRPr lang="en-US" altLang="en-US" sz="3600">
              <a:solidFill>
                <a:schemeClr val="tx2"/>
              </a:solidFill>
              <a:latin typeface="Constantia" panose="02030602050306030303" pitchFamily="18" charset="0"/>
            </a:endParaRPr>
          </a:p>
        </p:txBody>
      </p:sp>
      <p:sp>
        <p:nvSpPr>
          <p:cNvPr id="43013" name="AutoShape 6" descr="Where is an electrical synapse found in the human body? - Quora">
            <a:extLst>
              <a:ext uri="{FF2B5EF4-FFF2-40B4-BE49-F238E27FC236}">
                <a16:creationId xmlns:a16="http://schemas.microsoft.com/office/drawing/2014/main" id="{69A37670-2811-D747-3B95-DE063FC81199}"/>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endParaRPr lang="en-GB" altLang="en-US"/>
          </a:p>
        </p:txBody>
      </p:sp>
      <p:sp>
        <p:nvSpPr>
          <p:cNvPr id="43014" name="AutoShape 10">
            <a:extLst>
              <a:ext uri="{FF2B5EF4-FFF2-40B4-BE49-F238E27FC236}">
                <a16:creationId xmlns:a16="http://schemas.microsoft.com/office/drawing/2014/main" id="{2F897285-0E74-5C1A-25A5-D1E74473BE06}"/>
              </a:ext>
            </a:extLst>
          </p:cNvPr>
          <p:cNvSpPr>
            <a:spLocks noChangeAspect="1" noChangeArrowheads="1"/>
          </p:cNvSpPr>
          <p:nvPr/>
        </p:nvSpPr>
        <p:spPr bwMode="auto">
          <a:xfrm>
            <a:off x="4572000" y="34290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endParaRPr lang="en-GB" alt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6" descr="Synapse">
            <a:extLst>
              <a:ext uri="{FF2B5EF4-FFF2-40B4-BE49-F238E27FC236}">
                <a16:creationId xmlns:a16="http://schemas.microsoft.com/office/drawing/2014/main" id="{619901FA-A1D2-E9A7-6F3A-920F3C86EB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9785"/>
          <a:stretch>
            <a:fillRect/>
          </a:stretch>
        </p:blipFill>
        <p:spPr bwMode="auto">
          <a:xfrm>
            <a:off x="2214563" y="3524250"/>
            <a:ext cx="4940300"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Rectangle 1">
            <a:extLst>
              <a:ext uri="{FF2B5EF4-FFF2-40B4-BE49-F238E27FC236}">
                <a16:creationId xmlns:a16="http://schemas.microsoft.com/office/drawing/2014/main" id="{CBDBD0B7-D76D-3559-E595-75CF72B25BC2}"/>
              </a:ext>
            </a:extLst>
          </p:cNvPr>
          <p:cNvSpPr>
            <a:spLocks noChangeArrowheads="1"/>
          </p:cNvSpPr>
          <p:nvPr/>
        </p:nvSpPr>
        <p:spPr bwMode="auto">
          <a:xfrm>
            <a:off x="0" y="2136775"/>
            <a:ext cx="8929688" cy="757238"/>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lnSpc>
                <a:spcPct val="90000"/>
              </a:lnSpc>
              <a:buFont typeface="Arial" panose="020B0604020202020204" pitchFamily="34" charset="0"/>
              <a:buNone/>
              <a:defRPr/>
            </a:pPr>
            <a:endParaRPr lang="sr-Latn-CS" altLang="en-US" sz="2400">
              <a:solidFill>
                <a:srgbClr val="FFFF00"/>
              </a:solidFill>
              <a:effectLst>
                <a:outerShdw blurRad="38100" dist="38100" dir="2700000" algn="tl">
                  <a:srgbClr val="C0C0C0"/>
                </a:outerShdw>
              </a:effectLst>
            </a:endParaRPr>
          </a:p>
          <a:p>
            <a:pPr>
              <a:lnSpc>
                <a:spcPct val="90000"/>
              </a:lnSpc>
              <a:buFont typeface="Arial" panose="020B0604020202020204" pitchFamily="34" charset="0"/>
              <a:buNone/>
              <a:defRPr/>
            </a:pPr>
            <a:endParaRPr lang="sr-Latn-CS" altLang="en-US" sz="2400">
              <a:solidFill>
                <a:srgbClr val="FFFF00"/>
              </a:solidFill>
              <a:effectLst>
                <a:outerShdw blurRad="38100" dist="38100" dir="2700000" algn="tl">
                  <a:srgbClr val="C0C0C0"/>
                </a:outerShdw>
              </a:effectLst>
            </a:endParaRPr>
          </a:p>
        </p:txBody>
      </p:sp>
      <p:sp>
        <p:nvSpPr>
          <p:cNvPr id="44036" name="Rectangle 2">
            <a:extLst>
              <a:ext uri="{FF2B5EF4-FFF2-40B4-BE49-F238E27FC236}">
                <a16:creationId xmlns:a16="http://schemas.microsoft.com/office/drawing/2014/main" id="{5E3EE1F4-ABB4-A6CC-04BE-DABDA0B11DAB}"/>
              </a:ext>
            </a:extLst>
          </p:cNvPr>
          <p:cNvSpPr>
            <a:spLocks noChangeArrowheads="1"/>
          </p:cNvSpPr>
          <p:nvPr/>
        </p:nvSpPr>
        <p:spPr bwMode="auto">
          <a:xfrm>
            <a:off x="9049" y="1053455"/>
            <a:ext cx="9144000" cy="2308324"/>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defRPr/>
            </a:pPr>
            <a:r>
              <a:rPr lang="sr-Latn-CS" altLang="en-US" sz="2400" b="1" dirty="0">
                <a:solidFill>
                  <a:srgbClr val="771F28"/>
                </a:solidFill>
                <a:latin typeface="Constantia" panose="02030602050306030303" pitchFamily="18" charset="0"/>
              </a:rPr>
              <a:t>2</a:t>
            </a:r>
            <a:r>
              <a:rPr lang="sr-Latn-CS" altLang="en-US" sz="2000" b="1" dirty="0">
                <a:solidFill>
                  <a:srgbClr val="771F28"/>
                </a:solidFill>
                <a:latin typeface="Constantia" panose="02030602050306030303" pitchFamily="18" charset="0"/>
              </a:rPr>
              <a:t>) </a:t>
            </a:r>
            <a:r>
              <a:rPr lang="en-GB" altLang="en-US" sz="2000" b="1" dirty="0">
                <a:solidFill>
                  <a:srgbClr val="771F28"/>
                </a:solidFill>
                <a:latin typeface="Constantia" panose="02030602050306030303" pitchFamily="18" charset="0"/>
              </a:rPr>
              <a:t>Chemical synapse</a:t>
            </a:r>
            <a:endParaRPr lang="sr-Latn-CS" altLang="en-US" sz="2000" b="1" dirty="0">
              <a:solidFill>
                <a:srgbClr val="771F28"/>
              </a:solidFill>
              <a:latin typeface="Constantia" panose="02030602050306030303" pitchFamily="18" charset="0"/>
            </a:endParaRPr>
          </a:p>
          <a:p>
            <a:pPr>
              <a:buFont typeface="Arial" panose="020B0604020202020204" pitchFamily="34" charset="0"/>
              <a:buNone/>
              <a:defRPr/>
            </a:pPr>
            <a:endParaRPr lang="sr-Latn-CS" altLang="en-US" sz="2000" b="1" dirty="0">
              <a:solidFill>
                <a:srgbClr val="771F28"/>
              </a:solidFill>
              <a:latin typeface="Constantia" panose="02030602050306030303" pitchFamily="18" charset="0"/>
            </a:endParaRPr>
          </a:p>
          <a:p>
            <a:pPr>
              <a:buFont typeface="Arial" panose="020B0604020202020204" pitchFamily="34" charset="0"/>
              <a:buNone/>
              <a:defRPr/>
            </a:pPr>
            <a:r>
              <a:rPr lang="sr-Latn-CS" altLang="en-US" sz="2000" dirty="0">
                <a:latin typeface="Constantia" panose="02030602050306030303" pitchFamily="18" charset="0"/>
              </a:rPr>
              <a:t>- </a:t>
            </a:r>
            <a:r>
              <a:rPr lang="en-GB" sz="2000" dirty="0">
                <a:latin typeface="Constantia" panose="02030602050306030303" pitchFamily="18" charset="0"/>
              </a:rPr>
              <a:t>The pre- and postsynaptic neurons at chemical synapses communicate via</a:t>
            </a:r>
            <a:br>
              <a:rPr lang="en-GB" sz="2000" dirty="0">
                <a:latin typeface="Constantia" panose="02030602050306030303" pitchFamily="18" charset="0"/>
              </a:rPr>
            </a:br>
            <a:r>
              <a:rPr lang="en-GB" sz="2000" dirty="0">
                <a:latin typeface="Constantia" panose="02030602050306030303" pitchFamily="18" charset="0"/>
              </a:rPr>
              <a:t>   diffusion of chemical molecules  - </a:t>
            </a:r>
            <a:r>
              <a:rPr lang="en-GB" sz="2000" b="1" dirty="0">
                <a:solidFill>
                  <a:schemeClr val="accent1">
                    <a:lumMod val="75000"/>
                  </a:schemeClr>
                </a:solidFill>
                <a:latin typeface="Constantia" panose="02030602050306030303" pitchFamily="18" charset="0"/>
              </a:rPr>
              <a:t>neurotransmitters </a:t>
            </a:r>
            <a:endParaRPr lang="sr-Latn-CS" altLang="en-US" sz="2000" b="1" dirty="0">
              <a:solidFill>
                <a:schemeClr val="accent1">
                  <a:lumMod val="75000"/>
                </a:schemeClr>
              </a:solidFill>
              <a:latin typeface="Constantia" panose="02030602050306030303" pitchFamily="18" charset="0"/>
            </a:endParaRPr>
          </a:p>
          <a:p>
            <a:pPr>
              <a:buFont typeface="Arial" panose="020B0604020202020204" pitchFamily="34" charset="0"/>
              <a:buNone/>
              <a:defRPr/>
            </a:pPr>
            <a:r>
              <a:rPr lang="sr-Latn-CS" altLang="en-US" sz="2000" dirty="0">
                <a:latin typeface="Constantia" panose="02030602050306030303" pitchFamily="18" charset="0"/>
              </a:rPr>
              <a:t>- </a:t>
            </a:r>
            <a:r>
              <a:rPr lang="en-GB" altLang="en-US" sz="2000" dirty="0">
                <a:latin typeface="Constantia" panose="02030602050306030303" pitchFamily="18" charset="0"/>
              </a:rPr>
              <a:t>Chemical synapses are </a:t>
            </a:r>
            <a:r>
              <a:rPr lang="en-GB" sz="2000" dirty="0">
                <a:latin typeface="+mn-lt"/>
              </a:rPr>
              <a:t>the majority of synapses in the CNS</a:t>
            </a:r>
          </a:p>
          <a:p>
            <a:pPr>
              <a:buFont typeface="Arial" panose="020B0604020202020204" pitchFamily="34" charset="0"/>
              <a:buNone/>
              <a:defRPr/>
            </a:pPr>
            <a:r>
              <a:rPr lang="sr-Latn-CS" altLang="en-US" sz="2000" b="1" dirty="0">
                <a:latin typeface="Constantia" panose="02030602050306030303" pitchFamily="18" charset="0"/>
              </a:rPr>
              <a:t>-</a:t>
            </a:r>
            <a:r>
              <a:rPr lang="sr-Latn-CS" altLang="en-US" sz="2000" b="1" dirty="0">
                <a:solidFill>
                  <a:srgbClr val="B45F07"/>
                </a:solidFill>
                <a:latin typeface="Constantia" panose="02030602050306030303" pitchFamily="18" charset="0"/>
              </a:rPr>
              <a:t> </a:t>
            </a:r>
            <a:r>
              <a:rPr lang="en-GB" altLang="en-US" sz="2000" dirty="0">
                <a:latin typeface="Constantia" panose="02030602050306030303" pitchFamily="18" charset="0"/>
              </a:rPr>
              <a:t>They are </a:t>
            </a:r>
            <a:r>
              <a:rPr lang="en-GB" sz="2000" dirty="0">
                <a:solidFill>
                  <a:srgbClr val="0D0D0D"/>
                </a:solidFill>
                <a:highlight>
                  <a:srgbClr val="FFFFFF"/>
                </a:highlight>
                <a:latin typeface="Constantia" panose="02030602050306030303" pitchFamily="18" charset="0"/>
              </a:rPr>
              <a:t>most commonly established between the axon of a presynaptic neuron</a:t>
            </a:r>
            <a:br>
              <a:rPr lang="en-GB" sz="2000" dirty="0">
                <a:solidFill>
                  <a:srgbClr val="0D0D0D"/>
                </a:solidFill>
                <a:highlight>
                  <a:srgbClr val="FFFFFF"/>
                </a:highlight>
                <a:latin typeface="Constantia" panose="02030602050306030303" pitchFamily="18" charset="0"/>
              </a:rPr>
            </a:br>
            <a:r>
              <a:rPr lang="en-GB" sz="2000" dirty="0">
                <a:solidFill>
                  <a:srgbClr val="0D0D0D"/>
                </a:solidFill>
                <a:highlight>
                  <a:srgbClr val="FFFFFF"/>
                </a:highlight>
                <a:latin typeface="Constantia" panose="02030602050306030303" pitchFamily="18" charset="0"/>
              </a:rPr>
              <a:t>   and the dendrite of a postsynaptic neuron - </a:t>
            </a:r>
            <a:r>
              <a:rPr lang="en-GB" sz="2000" b="1" dirty="0">
                <a:solidFill>
                  <a:schemeClr val="accent1">
                    <a:lumMod val="75000"/>
                  </a:schemeClr>
                </a:solidFill>
                <a:highlight>
                  <a:srgbClr val="FFFFFF"/>
                </a:highlight>
                <a:latin typeface="Constantia" panose="02030602050306030303" pitchFamily="18" charset="0"/>
              </a:rPr>
              <a:t>axodendritic synapses</a:t>
            </a:r>
            <a:r>
              <a:rPr lang="en-GB" sz="2000" dirty="0">
                <a:solidFill>
                  <a:srgbClr val="0D0D0D"/>
                </a:solidFill>
                <a:highlight>
                  <a:srgbClr val="FFFFFF"/>
                </a:highlight>
                <a:latin typeface="Constantia" panose="02030602050306030303" pitchFamily="18" charset="0"/>
              </a:rPr>
              <a:t>.</a:t>
            </a:r>
            <a:endParaRPr lang="sr-Latn-CS" altLang="en-US" sz="2000" b="1" dirty="0">
              <a:solidFill>
                <a:srgbClr val="F9B268"/>
              </a:solidFill>
              <a:latin typeface="Constantia" panose="02030602050306030303" pitchFamily="18" charset="0"/>
            </a:endParaRPr>
          </a:p>
        </p:txBody>
      </p:sp>
      <p:sp>
        <p:nvSpPr>
          <p:cNvPr id="44037" name="Rectangle 2">
            <a:extLst>
              <a:ext uri="{FF2B5EF4-FFF2-40B4-BE49-F238E27FC236}">
                <a16:creationId xmlns:a16="http://schemas.microsoft.com/office/drawing/2014/main" id="{50D66B79-C99D-B6A4-33AF-36BB34D459E5}"/>
              </a:ext>
            </a:extLst>
          </p:cNvPr>
          <p:cNvSpPr txBox="1">
            <a:spLocks noChangeArrowheads="1"/>
          </p:cNvSpPr>
          <p:nvPr/>
        </p:nvSpPr>
        <p:spPr bwMode="auto">
          <a:xfrm>
            <a:off x="1452563" y="500063"/>
            <a:ext cx="3214687"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3600">
                <a:solidFill>
                  <a:schemeClr val="tx2"/>
                </a:solidFill>
                <a:latin typeface="Constantia" panose="02030602050306030303" pitchFamily="18" charset="0"/>
              </a:rPr>
              <a:t>Synapse</a:t>
            </a:r>
            <a:endParaRPr lang="en-US" altLang="en-US" sz="3600">
              <a:solidFill>
                <a:schemeClr val="tx2"/>
              </a:solidFill>
              <a:latin typeface="Constantia" panose="02030602050306030303" pitchFamily="18"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a:extLst>
              <a:ext uri="{FF2B5EF4-FFF2-40B4-BE49-F238E27FC236}">
                <a16:creationId xmlns:a16="http://schemas.microsoft.com/office/drawing/2014/main" id="{30C749E5-E085-B856-21AD-53357343A67F}"/>
              </a:ext>
            </a:extLst>
          </p:cNvPr>
          <p:cNvSpPr>
            <a:spLocks noChangeArrowheads="1"/>
          </p:cNvSpPr>
          <p:nvPr/>
        </p:nvSpPr>
        <p:spPr bwMode="auto">
          <a:xfrm>
            <a:off x="0" y="2136775"/>
            <a:ext cx="8929688" cy="757238"/>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defRPr>
            </a:lvl9pPr>
          </a:lstStyle>
          <a:p>
            <a:pPr>
              <a:lnSpc>
                <a:spcPct val="90000"/>
              </a:lnSpc>
              <a:buFont typeface="Arial" panose="020B0604020202020204" pitchFamily="34" charset="0"/>
              <a:buNone/>
              <a:defRPr/>
            </a:pPr>
            <a:endParaRPr lang="sr-Latn-CS" altLang="en-US" sz="2400">
              <a:solidFill>
                <a:srgbClr val="FFFF00"/>
              </a:solidFill>
              <a:effectLst>
                <a:outerShdw blurRad="38100" dist="38100" dir="2700000" algn="tl">
                  <a:srgbClr val="C0C0C0"/>
                </a:outerShdw>
              </a:effectLst>
            </a:endParaRPr>
          </a:p>
          <a:p>
            <a:pPr>
              <a:lnSpc>
                <a:spcPct val="90000"/>
              </a:lnSpc>
              <a:buFont typeface="Arial" panose="020B0604020202020204" pitchFamily="34" charset="0"/>
              <a:buNone/>
              <a:defRPr/>
            </a:pPr>
            <a:endParaRPr lang="sr-Latn-CS" altLang="en-US" sz="2400">
              <a:solidFill>
                <a:srgbClr val="FFFF00"/>
              </a:solidFill>
              <a:effectLst>
                <a:outerShdw blurRad="38100" dist="38100" dir="2700000" algn="tl">
                  <a:srgbClr val="C0C0C0"/>
                </a:outerShdw>
              </a:effectLst>
            </a:endParaRPr>
          </a:p>
        </p:txBody>
      </p:sp>
      <p:sp>
        <p:nvSpPr>
          <p:cNvPr id="45059" name="Rectangle 2">
            <a:extLst>
              <a:ext uri="{FF2B5EF4-FFF2-40B4-BE49-F238E27FC236}">
                <a16:creationId xmlns:a16="http://schemas.microsoft.com/office/drawing/2014/main" id="{85F4E754-0703-6D40-D231-689B5D92282A}"/>
              </a:ext>
            </a:extLst>
          </p:cNvPr>
          <p:cNvSpPr>
            <a:spLocks noChangeArrowheads="1"/>
          </p:cNvSpPr>
          <p:nvPr/>
        </p:nvSpPr>
        <p:spPr bwMode="auto">
          <a:xfrm>
            <a:off x="0" y="1428750"/>
            <a:ext cx="8929688" cy="1631216"/>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defRPr/>
            </a:pPr>
            <a:r>
              <a:rPr lang="sr-Cyrl-CS" altLang="en-US" sz="2000" b="1" dirty="0">
                <a:latin typeface="Constantia" panose="02030602050306030303" pitchFamily="18" charset="0"/>
              </a:rPr>
              <a:t>• </a:t>
            </a:r>
            <a:r>
              <a:rPr lang="en-GB" sz="2000" b="1" dirty="0">
                <a:solidFill>
                  <a:srgbClr val="0D0D0D"/>
                </a:solidFill>
                <a:highlight>
                  <a:srgbClr val="FFFFFF"/>
                </a:highlight>
                <a:latin typeface="Constantia" panose="02030602050306030303" pitchFamily="18" charset="0"/>
              </a:rPr>
              <a:t>It is formed by the nerve ending of the presynaptic neuron, the cell</a:t>
            </a:r>
            <a:br>
              <a:rPr lang="en-GB" sz="2000" b="1" dirty="0">
                <a:solidFill>
                  <a:srgbClr val="0D0D0D"/>
                </a:solidFill>
                <a:highlight>
                  <a:srgbClr val="FFFFFF"/>
                </a:highlight>
                <a:latin typeface="Constantia" panose="02030602050306030303" pitchFamily="18" charset="0"/>
              </a:rPr>
            </a:br>
            <a:r>
              <a:rPr lang="en-GB" sz="2000" b="1" dirty="0">
                <a:solidFill>
                  <a:srgbClr val="0D0D0D"/>
                </a:solidFill>
                <a:highlight>
                  <a:srgbClr val="FFFFFF"/>
                </a:highlight>
                <a:latin typeface="Constantia" panose="02030602050306030303" pitchFamily="18" charset="0"/>
              </a:rPr>
              <a:t>  membrane of the postsynaptic neuron, and the synaptic cleft between</a:t>
            </a:r>
            <a:br>
              <a:rPr lang="en-GB" sz="2000" b="1" dirty="0">
                <a:solidFill>
                  <a:srgbClr val="0D0D0D"/>
                </a:solidFill>
                <a:highlight>
                  <a:srgbClr val="FFFFFF"/>
                </a:highlight>
                <a:latin typeface="Constantia" panose="02030602050306030303" pitchFamily="18" charset="0"/>
              </a:rPr>
            </a:br>
            <a:r>
              <a:rPr lang="en-GB" sz="2000" b="1" dirty="0">
                <a:solidFill>
                  <a:srgbClr val="0D0D0D"/>
                </a:solidFill>
                <a:highlight>
                  <a:srgbClr val="FFFFFF"/>
                </a:highlight>
                <a:latin typeface="Constantia" panose="02030602050306030303" pitchFamily="18" charset="0"/>
              </a:rPr>
              <a:t>  them.</a:t>
            </a:r>
            <a:endParaRPr lang="sr-Cyrl-CS" altLang="en-US" sz="2000" b="1" dirty="0">
              <a:latin typeface="Constantia" panose="02030602050306030303" pitchFamily="18" charset="0"/>
            </a:endParaRPr>
          </a:p>
          <a:p>
            <a:pPr>
              <a:buFont typeface="Arial" panose="020B0604020202020204" pitchFamily="34" charset="0"/>
              <a:buNone/>
              <a:defRPr/>
            </a:pPr>
            <a:r>
              <a:rPr lang="sr-Cyrl-CS" altLang="en-US" sz="2000" b="1" dirty="0">
                <a:latin typeface="Constantia" panose="02030602050306030303" pitchFamily="18" charset="0"/>
              </a:rPr>
              <a:t>•   </a:t>
            </a:r>
            <a:r>
              <a:rPr lang="en-GB" altLang="en-US" sz="2000" dirty="0">
                <a:latin typeface="Constantia" panose="02030602050306030303" pitchFamily="18" charset="0"/>
              </a:rPr>
              <a:t>That means that </a:t>
            </a:r>
            <a:r>
              <a:rPr lang="en-GB" sz="2000" dirty="0">
                <a:solidFill>
                  <a:srgbClr val="0D0D0D"/>
                </a:solidFill>
                <a:highlight>
                  <a:srgbClr val="FFFFFF"/>
                </a:highlight>
                <a:latin typeface="Constantia" panose="02030602050306030303" pitchFamily="18" charset="0"/>
              </a:rPr>
              <a:t>the membranes of the presynaptic and postsynaptic cells are</a:t>
            </a:r>
            <a:br>
              <a:rPr lang="en-GB" sz="2000" dirty="0">
                <a:solidFill>
                  <a:srgbClr val="0D0D0D"/>
                </a:solidFill>
                <a:highlight>
                  <a:srgbClr val="FFFFFF"/>
                </a:highlight>
                <a:latin typeface="Constantia" panose="02030602050306030303" pitchFamily="18" charset="0"/>
              </a:rPr>
            </a:br>
            <a:r>
              <a:rPr lang="en-GB" sz="2000" dirty="0">
                <a:solidFill>
                  <a:srgbClr val="0D0D0D"/>
                </a:solidFill>
                <a:highlight>
                  <a:srgbClr val="FFFFFF"/>
                </a:highlight>
                <a:latin typeface="Constantia" panose="02030602050306030303" pitchFamily="18" charset="0"/>
              </a:rPr>
              <a:t>   not in direct contact - they are separated by the </a:t>
            </a:r>
            <a:r>
              <a:rPr lang="en-GB" sz="2000" b="1" dirty="0">
                <a:solidFill>
                  <a:srgbClr val="0D0D0D"/>
                </a:solidFill>
                <a:highlight>
                  <a:srgbClr val="FFFFFF"/>
                </a:highlight>
                <a:latin typeface="Constantia" panose="02030602050306030303" pitchFamily="18" charset="0"/>
              </a:rPr>
              <a:t>synaptic cleft.</a:t>
            </a:r>
            <a:endParaRPr lang="sr-Cyrl-CS" altLang="en-US" sz="2000" b="1" dirty="0">
              <a:latin typeface="Constantia" panose="02030602050306030303" pitchFamily="18" charset="0"/>
            </a:endParaRPr>
          </a:p>
        </p:txBody>
      </p:sp>
      <p:sp>
        <p:nvSpPr>
          <p:cNvPr id="45060" name="Rectangle 2">
            <a:extLst>
              <a:ext uri="{FF2B5EF4-FFF2-40B4-BE49-F238E27FC236}">
                <a16:creationId xmlns:a16="http://schemas.microsoft.com/office/drawing/2014/main" id="{73A33C74-4B30-236F-41ED-9B31A8301A9C}"/>
              </a:ext>
            </a:extLst>
          </p:cNvPr>
          <p:cNvSpPr txBox="1">
            <a:spLocks noChangeArrowheads="1"/>
          </p:cNvSpPr>
          <p:nvPr/>
        </p:nvSpPr>
        <p:spPr bwMode="auto">
          <a:xfrm>
            <a:off x="323850" y="788988"/>
            <a:ext cx="3214688"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3600">
                <a:solidFill>
                  <a:schemeClr val="tx2"/>
                </a:solidFill>
                <a:latin typeface="Constantia" panose="02030602050306030303" pitchFamily="18" charset="0"/>
              </a:rPr>
              <a:t>Synapse</a:t>
            </a:r>
            <a:endParaRPr lang="en-US" altLang="en-US" sz="3600">
              <a:solidFill>
                <a:schemeClr val="tx2"/>
              </a:solidFill>
              <a:latin typeface="Constantia" panose="02030602050306030303" pitchFamily="18" charset="0"/>
            </a:endParaRPr>
          </a:p>
        </p:txBody>
      </p:sp>
      <p:pic>
        <p:nvPicPr>
          <p:cNvPr id="45061" name="Content Placeholder 3" descr="SynapseIllustration.png">
            <a:extLst>
              <a:ext uri="{FF2B5EF4-FFF2-40B4-BE49-F238E27FC236}">
                <a16:creationId xmlns:a16="http://schemas.microsoft.com/office/drawing/2014/main" id="{8858346F-30CA-D540-8446-078F1F5E55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4563" y="3419475"/>
            <a:ext cx="5235575" cy="343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5" descr="neuron">
            <a:extLst>
              <a:ext uri="{FF2B5EF4-FFF2-40B4-BE49-F238E27FC236}">
                <a16:creationId xmlns:a16="http://schemas.microsoft.com/office/drawing/2014/main" id="{2733AAB6-0749-5E1E-103C-1FFABB0FDF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7125" y="3213100"/>
            <a:ext cx="4037013"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TextBox 3">
            <a:extLst>
              <a:ext uri="{FF2B5EF4-FFF2-40B4-BE49-F238E27FC236}">
                <a16:creationId xmlns:a16="http://schemas.microsoft.com/office/drawing/2014/main" id="{7B9219B8-3EB9-0DFA-A63A-2E5FCCECEE5F}"/>
              </a:ext>
            </a:extLst>
          </p:cNvPr>
          <p:cNvSpPr txBox="1">
            <a:spLocks noChangeArrowheads="1"/>
          </p:cNvSpPr>
          <p:nvPr/>
        </p:nvSpPr>
        <p:spPr bwMode="auto">
          <a:xfrm>
            <a:off x="71438" y="1268413"/>
            <a:ext cx="9001125" cy="566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Char char="-"/>
            </a:pPr>
            <a:r>
              <a:rPr lang="en-GB" altLang="en-US" sz="2000">
                <a:solidFill>
                  <a:srgbClr val="0D0D0D"/>
                </a:solidFill>
                <a:latin typeface="Constantia" panose="02030602050306030303" pitchFamily="18" charset="0"/>
              </a:rPr>
              <a:t> In the terminal boutons of the presynaptic neuron's axon, there is a large</a:t>
            </a:r>
            <a:br>
              <a:rPr lang="en-GB" altLang="en-US" sz="2000">
                <a:solidFill>
                  <a:srgbClr val="0D0D0D"/>
                </a:solidFill>
                <a:latin typeface="Constantia" panose="02030602050306030303" pitchFamily="18" charset="0"/>
              </a:rPr>
            </a:br>
            <a:r>
              <a:rPr lang="en-GB" altLang="en-US" sz="2000">
                <a:solidFill>
                  <a:srgbClr val="0D0D0D"/>
                </a:solidFill>
                <a:latin typeface="Constantia" panose="02030602050306030303" pitchFamily="18" charset="0"/>
              </a:rPr>
              <a:t>  number of </a:t>
            </a:r>
            <a:r>
              <a:rPr lang="en-GB" altLang="en-US" sz="2000" b="1">
                <a:solidFill>
                  <a:srgbClr val="0D0D0D"/>
                </a:solidFill>
                <a:latin typeface="Constantia" panose="02030602050306030303" pitchFamily="18" charset="0"/>
              </a:rPr>
              <a:t>synaptic vesicles</a:t>
            </a:r>
            <a:r>
              <a:rPr lang="en-GB" altLang="en-US" sz="2000">
                <a:solidFill>
                  <a:srgbClr val="0D0D0D"/>
                </a:solidFill>
                <a:latin typeface="Constantia" panose="02030602050306030303" pitchFamily="18" charset="0"/>
              </a:rPr>
              <a:t>, each containing several thousand molecules of</a:t>
            </a:r>
            <a:br>
              <a:rPr lang="en-GB" altLang="en-US" sz="2000">
                <a:solidFill>
                  <a:srgbClr val="0D0D0D"/>
                </a:solidFill>
                <a:latin typeface="Constantia" panose="02030602050306030303" pitchFamily="18" charset="0"/>
              </a:rPr>
            </a:br>
            <a:r>
              <a:rPr lang="en-GB" altLang="en-US" sz="2000">
                <a:solidFill>
                  <a:srgbClr val="0D0D0D"/>
                </a:solidFill>
                <a:latin typeface="Constantia" panose="02030602050306030303" pitchFamily="18" charset="0"/>
              </a:rPr>
              <a:t>  neurotransmitters - chemical messengers that transmit information.</a:t>
            </a:r>
            <a:br>
              <a:rPr lang="en-GB" altLang="en-US" sz="2000">
                <a:solidFill>
                  <a:srgbClr val="0D0D0D"/>
                </a:solidFill>
                <a:latin typeface="Constantia" panose="02030602050306030303" pitchFamily="18" charset="0"/>
              </a:rPr>
            </a:br>
            <a:endParaRPr lang="sr-Latn-CS" altLang="en-US" sz="2000">
              <a:latin typeface="Constantia" panose="02030602050306030303" pitchFamily="18" charset="0"/>
            </a:endParaRPr>
          </a:p>
          <a:p>
            <a:pPr>
              <a:buFont typeface="Arial" panose="020B0604020202020204" pitchFamily="34" charset="0"/>
              <a:buNone/>
            </a:pPr>
            <a:r>
              <a:rPr lang="sr-Latn-CS" altLang="en-US" sz="2200">
                <a:latin typeface="Constantia" panose="02030602050306030303" pitchFamily="18" charset="0"/>
              </a:rPr>
              <a:t>- </a:t>
            </a:r>
            <a:r>
              <a:rPr lang="en-GB" altLang="en-US" sz="2000">
                <a:latin typeface="Constantia" panose="02030602050306030303" pitchFamily="18" charset="0"/>
              </a:rPr>
              <a:t>As a result of depolarization of the presynaptic ending by action potentials,</a:t>
            </a:r>
            <a:br>
              <a:rPr lang="en-GB" altLang="en-US" sz="2000">
                <a:latin typeface="Constantia" panose="02030602050306030303" pitchFamily="18" charset="0"/>
              </a:rPr>
            </a:br>
            <a:r>
              <a:rPr lang="en-GB" altLang="en-US" sz="2000">
                <a:latin typeface="Constantia" panose="02030602050306030303" pitchFamily="18" charset="0"/>
              </a:rPr>
              <a:t>  neurotransmitter molecules are released from the presynaptic ending, diffuse</a:t>
            </a:r>
            <a:br>
              <a:rPr lang="en-GB" altLang="en-US" sz="2000">
                <a:latin typeface="Constantia" panose="02030602050306030303" pitchFamily="18" charset="0"/>
              </a:rPr>
            </a:br>
            <a:r>
              <a:rPr lang="en-GB" altLang="en-US" sz="2000">
                <a:latin typeface="Constantia" panose="02030602050306030303" pitchFamily="18" charset="0"/>
              </a:rPr>
              <a:t>  across the synaptic cleft and bind to </a:t>
            </a:r>
            <a:br>
              <a:rPr lang="en-GB" altLang="en-US" sz="2000">
                <a:latin typeface="Constantia" panose="02030602050306030303" pitchFamily="18" charset="0"/>
              </a:rPr>
            </a:br>
            <a:r>
              <a:rPr lang="en-GB" altLang="en-US" sz="2000">
                <a:latin typeface="Constantia" panose="02030602050306030303" pitchFamily="18" charset="0"/>
              </a:rPr>
              <a:t> postsynaptic rueptors. </a:t>
            </a:r>
          </a:p>
          <a:p>
            <a:pPr>
              <a:buFont typeface="Arial" panose="020B0604020202020204" pitchFamily="34" charset="0"/>
              <a:buNone/>
            </a:pPr>
            <a:endParaRPr lang="en-GB" altLang="en-US" sz="2000">
              <a:latin typeface="Constantia" panose="02030602050306030303" pitchFamily="18" charset="0"/>
            </a:endParaRPr>
          </a:p>
          <a:p>
            <a:pPr>
              <a:buFont typeface="Arial" panose="020B0604020202020204" pitchFamily="34" charset="0"/>
              <a:buNone/>
            </a:pPr>
            <a:r>
              <a:rPr lang="en-GB" altLang="en-US" sz="2000">
                <a:latin typeface="Constantia" panose="02030602050306030303" pitchFamily="18" charset="0"/>
              </a:rPr>
              <a:t>- These receptors trigger the opening of </a:t>
            </a:r>
            <a:br>
              <a:rPr lang="en-GB" altLang="en-US" sz="2000">
                <a:latin typeface="Constantia" panose="02030602050306030303" pitchFamily="18" charset="0"/>
              </a:rPr>
            </a:br>
            <a:r>
              <a:rPr lang="en-GB" altLang="en-US" sz="2000">
                <a:latin typeface="Constantia" panose="02030602050306030303" pitchFamily="18" charset="0"/>
              </a:rPr>
              <a:t> (or. in some cases. closing of) ligand-gated </a:t>
            </a:r>
            <a:br>
              <a:rPr lang="en-GB" altLang="en-US" sz="2000">
                <a:latin typeface="Constantia" panose="02030602050306030303" pitchFamily="18" charset="0"/>
              </a:rPr>
            </a:br>
            <a:r>
              <a:rPr lang="en-GB" altLang="en-US" sz="2000">
                <a:latin typeface="Constantia" panose="02030602050306030303" pitchFamily="18" charset="0"/>
              </a:rPr>
              <a:t> ion channels. The opening (or closing) of </a:t>
            </a:r>
            <a:br>
              <a:rPr lang="en-GB" altLang="en-US" sz="2000">
                <a:latin typeface="Constantia" panose="02030602050306030303" pitchFamily="18" charset="0"/>
              </a:rPr>
            </a:br>
            <a:r>
              <a:rPr lang="en-GB" altLang="en-US" sz="2000">
                <a:latin typeface="Constantia" panose="02030602050306030303" pitchFamily="18" charset="0"/>
              </a:rPr>
              <a:t> these channels produces postsynaptic </a:t>
            </a:r>
            <a:br>
              <a:rPr lang="en-GB" altLang="en-US" sz="2000">
                <a:latin typeface="Constantia" panose="02030602050306030303" pitchFamily="18" charset="0"/>
              </a:rPr>
            </a:br>
            <a:r>
              <a:rPr lang="en-GB" altLang="en-US" sz="2000">
                <a:latin typeface="Constantia" panose="02030602050306030303" pitchFamily="18" charset="0"/>
              </a:rPr>
              <a:t> potentials. </a:t>
            </a:r>
            <a:br>
              <a:rPr lang="en-GB" altLang="en-US" sz="2000">
                <a:latin typeface="Constantia" panose="02030602050306030303" pitchFamily="18" charset="0"/>
              </a:rPr>
            </a:br>
            <a:r>
              <a:rPr lang="en-GB" altLang="en-US" sz="2000">
                <a:latin typeface="Constantia" panose="02030602050306030303" pitchFamily="18" charset="0"/>
              </a:rPr>
              <a:t>These depolarizations and </a:t>
            </a:r>
            <a:br>
              <a:rPr lang="en-GB" altLang="en-US" sz="2000">
                <a:latin typeface="Constantia" panose="02030602050306030303" pitchFamily="18" charset="0"/>
              </a:rPr>
            </a:br>
            <a:r>
              <a:rPr lang="en-GB" altLang="en-US" sz="2000">
                <a:latin typeface="Constantia" panose="02030602050306030303" pitchFamily="18" charset="0"/>
              </a:rPr>
              <a:t> hyperpolarizations are integrated by the </a:t>
            </a:r>
            <a:br>
              <a:rPr lang="en-GB" altLang="en-US" sz="2000">
                <a:latin typeface="Constantia" panose="02030602050306030303" pitchFamily="18" charset="0"/>
              </a:rPr>
            </a:br>
            <a:r>
              <a:rPr lang="en-GB" altLang="en-US" sz="2000">
                <a:latin typeface="Constantia" panose="02030602050306030303" pitchFamily="18" charset="0"/>
              </a:rPr>
              <a:t> neuron and determine whether it will </a:t>
            </a:r>
            <a:br>
              <a:rPr lang="en-GB" altLang="en-US" sz="2000">
                <a:latin typeface="Constantia" panose="02030602050306030303" pitchFamily="18" charset="0"/>
              </a:rPr>
            </a:br>
            <a:r>
              <a:rPr lang="en-GB" altLang="en-US" sz="2000">
                <a:latin typeface="Constantia" panose="02030602050306030303" pitchFamily="18" charset="0"/>
              </a:rPr>
              <a:t> fire or not.</a:t>
            </a:r>
            <a:endParaRPr lang="sr-Latn-CS" altLang="en-US" sz="2200">
              <a:latin typeface="Constantia" panose="02030602050306030303" pitchFamily="18" charset="0"/>
            </a:endParaRPr>
          </a:p>
        </p:txBody>
      </p:sp>
      <p:sp>
        <p:nvSpPr>
          <p:cNvPr id="46084" name="Rectangle 2">
            <a:extLst>
              <a:ext uri="{FF2B5EF4-FFF2-40B4-BE49-F238E27FC236}">
                <a16:creationId xmlns:a16="http://schemas.microsoft.com/office/drawing/2014/main" id="{DA1AACD2-4426-5FC6-4AD2-81432A14C8F6}"/>
              </a:ext>
            </a:extLst>
          </p:cNvPr>
          <p:cNvSpPr txBox="1">
            <a:spLocks noChangeArrowheads="1"/>
          </p:cNvSpPr>
          <p:nvPr/>
        </p:nvSpPr>
        <p:spPr bwMode="auto">
          <a:xfrm>
            <a:off x="1722438" y="476250"/>
            <a:ext cx="3214687"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3600">
                <a:solidFill>
                  <a:schemeClr val="tx2"/>
                </a:solidFill>
                <a:latin typeface="Constantia" panose="02030602050306030303" pitchFamily="18" charset="0"/>
              </a:rPr>
              <a:t>Synapse</a:t>
            </a:r>
            <a:endParaRPr lang="en-US" altLang="en-US" sz="3600">
              <a:solidFill>
                <a:schemeClr val="tx2"/>
              </a:solidFill>
              <a:latin typeface="Constantia" panose="02030602050306030303"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CBA1720-DB18-B985-8D4A-62381353465C}"/>
              </a:ext>
            </a:extLst>
          </p:cNvPr>
          <p:cNvSpPr txBox="1"/>
          <p:nvPr/>
        </p:nvSpPr>
        <p:spPr>
          <a:xfrm>
            <a:off x="0" y="1556792"/>
            <a:ext cx="9144000" cy="4401205"/>
          </a:xfrm>
          <a:prstGeom prst="rect">
            <a:avLst/>
          </a:prstGeom>
          <a:noFill/>
        </p:spPr>
        <p:txBody>
          <a:bodyPr>
            <a:spAutoFit/>
          </a:bodyPr>
          <a:lstStyle/>
          <a:p>
            <a:pPr>
              <a:defRPr/>
            </a:pPr>
            <a:r>
              <a:rPr lang="en-GB" sz="2000" dirty="0">
                <a:solidFill>
                  <a:srgbClr val="0D0D0D"/>
                </a:solidFill>
                <a:highlight>
                  <a:srgbClr val="FFFFFF"/>
                </a:highlight>
                <a:latin typeface="Constantia" panose="02030602050306030303" pitchFamily="18" charset="0"/>
              </a:rPr>
              <a:t>- The transmission of signals from one neuron to another is mediated by various</a:t>
            </a:r>
            <a:br>
              <a:rPr lang="en-GB" sz="2000" dirty="0">
                <a:solidFill>
                  <a:srgbClr val="0D0D0D"/>
                </a:solidFill>
                <a:highlight>
                  <a:srgbClr val="FFFFFF"/>
                </a:highlight>
                <a:latin typeface="Constantia" panose="02030602050306030303" pitchFamily="18" charset="0"/>
              </a:rPr>
            </a:br>
            <a:r>
              <a:rPr lang="en-GB" sz="2000" dirty="0">
                <a:solidFill>
                  <a:srgbClr val="0D0D0D"/>
                </a:solidFill>
                <a:highlight>
                  <a:srgbClr val="FFFFFF"/>
                </a:highlight>
                <a:latin typeface="Constantia" panose="02030602050306030303" pitchFamily="18" charset="0"/>
              </a:rPr>
              <a:t>  </a:t>
            </a:r>
            <a:r>
              <a:rPr lang="en-GB" sz="2000" b="1" dirty="0">
                <a:solidFill>
                  <a:srgbClr val="0D0D0D"/>
                </a:solidFill>
                <a:highlight>
                  <a:srgbClr val="FFFFFF"/>
                </a:highlight>
                <a:latin typeface="Constantia" panose="02030602050306030303" pitchFamily="18" charset="0"/>
              </a:rPr>
              <a:t>neurotransmitters</a:t>
            </a:r>
            <a:r>
              <a:rPr lang="en-GB" sz="2000" dirty="0">
                <a:solidFill>
                  <a:srgbClr val="0D0D0D"/>
                </a:solidFill>
                <a:highlight>
                  <a:srgbClr val="FFFFFF"/>
                </a:highlight>
                <a:latin typeface="Constantia" panose="02030602050306030303" pitchFamily="18" charset="0"/>
              </a:rPr>
              <a:t>, each of which recognizes its </a:t>
            </a:r>
            <a:r>
              <a:rPr lang="en-GB" sz="2000" b="1" dirty="0">
                <a:solidFill>
                  <a:srgbClr val="0D0D0D"/>
                </a:solidFill>
                <a:highlight>
                  <a:srgbClr val="FFFFFF"/>
                </a:highlight>
                <a:latin typeface="Constantia" panose="02030602050306030303" pitchFamily="18" charset="0"/>
              </a:rPr>
              <a:t>specific receptor. </a:t>
            </a:r>
          </a:p>
          <a:p>
            <a:pPr>
              <a:defRPr/>
            </a:pPr>
            <a:endParaRPr lang="en-GB" sz="2000" dirty="0">
              <a:solidFill>
                <a:srgbClr val="0D0D0D"/>
              </a:solidFill>
              <a:highlight>
                <a:srgbClr val="FFFFFF"/>
              </a:highlight>
              <a:latin typeface="Constantia" panose="02030602050306030303" pitchFamily="18" charset="0"/>
            </a:endParaRPr>
          </a:p>
          <a:p>
            <a:pPr>
              <a:defRPr/>
            </a:pPr>
            <a:r>
              <a:rPr lang="en-GB" sz="2000" dirty="0">
                <a:solidFill>
                  <a:srgbClr val="0D0D0D"/>
                </a:solidFill>
                <a:highlight>
                  <a:srgbClr val="FFFFFF"/>
                </a:highlight>
                <a:latin typeface="Constantia" panose="02030602050306030303" pitchFamily="18" charset="0"/>
              </a:rPr>
              <a:t>- </a:t>
            </a:r>
            <a:r>
              <a:rPr lang="en-GB" sz="2000" b="1" dirty="0">
                <a:solidFill>
                  <a:srgbClr val="0D0D0D"/>
                </a:solidFill>
                <a:highlight>
                  <a:srgbClr val="FFFFFF"/>
                </a:highlight>
                <a:latin typeface="Constantia" panose="02030602050306030303" pitchFamily="18" charset="0"/>
              </a:rPr>
              <a:t>The effect of neurotransmitter action in the synapse depends on the</a:t>
            </a:r>
            <a:br>
              <a:rPr lang="en-GB" sz="2000" b="1" dirty="0">
                <a:solidFill>
                  <a:srgbClr val="0D0D0D"/>
                </a:solidFill>
                <a:highlight>
                  <a:srgbClr val="FFFFFF"/>
                </a:highlight>
                <a:latin typeface="Constantia" panose="02030602050306030303" pitchFamily="18" charset="0"/>
              </a:rPr>
            </a:br>
            <a:r>
              <a:rPr lang="en-GB" sz="2000" b="1" dirty="0">
                <a:solidFill>
                  <a:srgbClr val="0D0D0D"/>
                </a:solidFill>
                <a:highlight>
                  <a:srgbClr val="FFFFFF"/>
                </a:highlight>
                <a:latin typeface="Constantia" panose="02030602050306030303" pitchFamily="18" charset="0"/>
              </a:rPr>
              <a:t>   nature of the neurotransmitter itself, as well as on the receptor to which</a:t>
            </a:r>
            <a:br>
              <a:rPr lang="en-GB" sz="2000" b="1" dirty="0">
                <a:solidFill>
                  <a:srgbClr val="0D0D0D"/>
                </a:solidFill>
                <a:highlight>
                  <a:srgbClr val="FFFFFF"/>
                </a:highlight>
                <a:latin typeface="Constantia" panose="02030602050306030303" pitchFamily="18" charset="0"/>
              </a:rPr>
            </a:br>
            <a:r>
              <a:rPr lang="en-GB" sz="2000" b="1" dirty="0">
                <a:solidFill>
                  <a:srgbClr val="0D0D0D"/>
                </a:solidFill>
                <a:highlight>
                  <a:srgbClr val="FFFFFF"/>
                </a:highlight>
                <a:latin typeface="Constantia" panose="02030602050306030303" pitchFamily="18" charset="0"/>
              </a:rPr>
              <a:t>   it binds. </a:t>
            </a:r>
          </a:p>
          <a:p>
            <a:pPr>
              <a:defRPr/>
            </a:pPr>
            <a:endParaRPr lang="en-GB" sz="2000" dirty="0">
              <a:solidFill>
                <a:srgbClr val="0D0D0D"/>
              </a:solidFill>
              <a:highlight>
                <a:srgbClr val="FFFFFF"/>
              </a:highlight>
              <a:latin typeface="Constantia" panose="02030602050306030303" pitchFamily="18" charset="0"/>
            </a:endParaRPr>
          </a:p>
          <a:p>
            <a:pPr>
              <a:defRPr/>
            </a:pPr>
            <a:r>
              <a:rPr lang="en-GB" sz="2000" dirty="0">
                <a:solidFill>
                  <a:srgbClr val="0D0D0D"/>
                </a:solidFill>
                <a:highlight>
                  <a:srgbClr val="FFFFFF"/>
                </a:highlight>
                <a:latin typeface="Constantia" panose="02030602050306030303" pitchFamily="18" charset="0"/>
              </a:rPr>
              <a:t>- Binding of the neurotransmitter to the receptor induces a change in the shape</a:t>
            </a:r>
            <a:br>
              <a:rPr lang="en-GB" sz="2000" dirty="0">
                <a:solidFill>
                  <a:srgbClr val="0D0D0D"/>
                </a:solidFill>
                <a:highlight>
                  <a:srgbClr val="FFFFFF"/>
                </a:highlight>
                <a:latin typeface="Constantia" panose="02030602050306030303" pitchFamily="18" charset="0"/>
              </a:rPr>
            </a:br>
            <a:r>
              <a:rPr lang="en-GB" sz="2000" dirty="0">
                <a:solidFill>
                  <a:srgbClr val="0D0D0D"/>
                </a:solidFill>
                <a:highlight>
                  <a:srgbClr val="FFFFFF"/>
                </a:highlight>
                <a:latin typeface="Constantia" panose="02030602050306030303" pitchFamily="18" charset="0"/>
              </a:rPr>
              <a:t>  of the receptor protein, rendering it functional, i.e., resulting in the generation</a:t>
            </a:r>
            <a:br>
              <a:rPr lang="en-GB" sz="2000" dirty="0">
                <a:solidFill>
                  <a:srgbClr val="0D0D0D"/>
                </a:solidFill>
                <a:highlight>
                  <a:srgbClr val="FFFFFF"/>
                </a:highlight>
                <a:latin typeface="Constantia" panose="02030602050306030303" pitchFamily="18" charset="0"/>
              </a:rPr>
            </a:br>
            <a:r>
              <a:rPr lang="en-GB" sz="2000" dirty="0">
                <a:solidFill>
                  <a:srgbClr val="0D0D0D"/>
                </a:solidFill>
                <a:highlight>
                  <a:srgbClr val="FFFFFF"/>
                </a:highlight>
                <a:latin typeface="Constantia" panose="02030602050306030303" pitchFamily="18" charset="0"/>
              </a:rPr>
              <a:t>  of an electrical impulse. In this way, the electrical impulse is transmitted to the</a:t>
            </a:r>
            <a:br>
              <a:rPr lang="en-GB" sz="2000" dirty="0">
                <a:solidFill>
                  <a:srgbClr val="0D0D0D"/>
                </a:solidFill>
                <a:highlight>
                  <a:srgbClr val="FFFFFF"/>
                </a:highlight>
                <a:latin typeface="Constantia" panose="02030602050306030303" pitchFamily="18" charset="0"/>
              </a:rPr>
            </a:br>
            <a:r>
              <a:rPr lang="en-GB" sz="2000" dirty="0">
                <a:solidFill>
                  <a:srgbClr val="0D0D0D"/>
                </a:solidFill>
                <a:highlight>
                  <a:srgbClr val="FFFFFF"/>
                </a:highlight>
                <a:latin typeface="Constantia" panose="02030602050306030303" pitchFamily="18" charset="0"/>
              </a:rPr>
              <a:t>  adjacent neuron. This process is called </a:t>
            </a:r>
            <a:r>
              <a:rPr lang="en-GB" sz="2000" b="1" dirty="0">
                <a:solidFill>
                  <a:srgbClr val="0070C0"/>
                </a:solidFill>
                <a:highlight>
                  <a:srgbClr val="FFFFFF"/>
                </a:highlight>
                <a:latin typeface="Constantia" panose="02030602050306030303" pitchFamily="18" charset="0"/>
              </a:rPr>
              <a:t>excitation</a:t>
            </a:r>
            <a:r>
              <a:rPr lang="en-GB" sz="2000" dirty="0">
                <a:solidFill>
                  <a:srgbClr val="0D0D0D"/>
                </a:solidFill>
                <a:highlight>
                  <a:srgbClr val="FFFFFF"/>
                </a:highlight>
                <a:latin typeface="Constantia" panose="02030602050306030303" pitchFamily="18" charset="0"/>
              </a:rPr>
              <a:t>. </a:t>
            </a:r>
            <a:br>
              <a:rPr lang="en-GB" sz="2000" dirty="0">
                <a:solidFill>
                  <a:srgbClr val="0D0D0D"/>
                </a:solidFill>
                <a:highlight>
                  <a:srgbClr val="FFFFFF"/>
                </a:highlight>
                <a:latin typeface="Constantia" panose="02030602050306030303" pitchFamily="18" charset="0"/>
              </a:rPr>
            </a:br>
            <a:endParaRPr lang="en-GB" sz="2000" dirty="0">
              <a:solidFill>
                <a:srgbClr val="0D0D0D"/>
              </a:solidFill>
              <a:highlight>
                <a:srgbClr val="FFFFFF"/>
              </a:highlight>
              <a:latin typeface="Constantia" panose="02030602050306030303" pitchFamily="18" charset="0"/>
            </a:endParaRPr>
          </a:p>
          <a:p>
            <a:pPr>
              <a:defRPr/>
            </a:pPr>
            <a:r>
              <a:rPr lang="en-GB" sz="2000" dirty="0">
                <a:solidFill>
                  <a:srgbClr val="0D0D0D"/>
                </a:solidFill>
                <a:highlight>
                  <a:srgbClr val="FFFFFF"/>
                </a:highlight>
                <a:latin typeface="Constantia" panose="02030602050306030303" pitchFamily="18" charset="0"/>
              </a:rPr>
              <a:t>- Neurotransmitters not only transmit impulses to other neurons but, by binding</a:t>
            </a:r>
            <a:br>
              <a:rPr lang="en-GB" sz="2000" dirty="0">
                <a:solidFill>
                  <a:srgbClr val="0D0D0D"/>
                </a:solidFill>
                <a:highlight>
                  <a:srgbClr val="FFFFFF"/>
                </a:highlight>
                <a:latin typeface="Constantia" panose="02030602050306030303" pitchFamily="18" charset="0"/>
              </a:rPr>
            </a:br>
            <a:r>
              <a:rPr lang="en-GB" sz="2000" dirty="0">
                <a:solidFill>
                  <a:srgbClr val="0D0D0D"/>
                </a:solidFill>
                <a:highlight>
                  <a:srgbClr val="FFFFFF"/>
                </a:highlight>
                <a:latin typeface="Constantia" panose="02030602050306030303" pitchFamily="18" charset="0"/>
              </a:rPr>
              <a:t> to receptors, can also inhibit their transmission. This process is called </a:t>
            </a:r>
            <a:r>
              <a:rPr lang="en-GB" sz="2000" b="1" dirty="0">
                <a:solidFill>
                  <a:srgbClr val="0070C0"/>
                </a:solidFill>
                <a:highlight>
                  <a:srgbClr val="FFFFFF"/>
                </a:highlight>
                <a:latin typeface="Constantia" panose="02030602050306030303" pitchFamily="18" charset="0"/>
              </a:rPr>
              <a:t>inhibition.</a:t>
            </a:r>
            <a:endParaRPr lang="en-GB" sz="2000" b="1" dirty="0">
              <a:solidFill>
                <a:srgbClr val="0070C0"/>
              </a:solidFill>
              <a:latin typeface="Constantia" panose="02030602050306030303" pitchFamily="18"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Box 3">
            <a:extLst>
              <a:ext uri="{FF2B5EF4-FFF2-40B4-BE49-F238E27FC236}">
                <a16:creationId xmlns:a16="http://schemas.microsoft.com/office/drawing/2014/main" id="{0A6FC794-C519-90BF-8143-E8029E409B18}"/>
              </a:ext>
            </a:extLst>
          </p:cNvPr>
          <p:cNvSpPr txBox="1">
            <a:spLocks noChangeArrowheads="1"/>
          </p:cNvSpPr>
          <p:nvPr/>
        </p:nvSpPr>
        <p:spPr bwMode="auto">
          <a:xfrm>
            <a:off x="0" y="1785938"/>
            <a:ext cx="8448675"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2400">
                <a:latin typeface="Constantia" panose="02030602050306030303" pitchFamily="18" charset="0"/>
              </a:rPr>
              <a:t>According to parts of pre- and postsynaptic neurons that form </a:t>
            </a:r>
            <a:br>
              <a:rPr lang="en-GB" altLang="en-US" sz="2400">
                <a:latin typeface="Constantia" panose="02030602050306030303" pitchFamily="18" charset="0"/>
              </a:rPr>
            </a:br>
            <a:r>
              <a:rPr lang="en-GB" altLang="en-US" sz="2400">
                <a:latin typeface="Constantia" panose="02030602050306030303" pitchFamily="18" charset="0"/>
              </a:rPr>
              <a:t>synapse</a:t>
            </a:r>
            <a:r>
              <a:rPr lang="sr-Cyrl-CS" altLang="en-US" sz="2400">
                <a:latin typeface="Constantia" panose="02030602050306030303" pitchFamily="18" charset="0"/>
              </a:rPr>
              <a:t>: </a:t>
            </a:r>
            <a:endParaRPr lang="sr-Latn-CS" altLang="en-US" sz="2400">
              <a:latin typeface="Constantia" panose="02030602050306030303" pitchFamily="18" charset="0"/>
            </a:endParaRPr>
          </a:p>
          <a:p>
            <a:pPr>
              <a:buFont typeface="Arial" panose="020B0604020202020204" pitchFamily="34" charset="0"/>
              <a:buNone/>
            </a:pPr>
            <a:r>
              <a:rPr lang="sr-Cyrl-CS" altLang="en-US" sz="2400">
                <a:latin typeface="Constantia" panose="02030602050306030303" pitchFamily="18" charset="0"/>
              </a:rPr>
              <a:t>	</a:t>
            </a:r>
            <a:r>
              <a:rPr lang="sr-Latn-CS" altLang="en-US" sz="2400">
                <a:latin typeface="Constantia" panose="02030602050306030303" pitchFamily="18" charset="0"/>
              </a:rPr>
              <a:t>1</a:t>
            </a:r>
            <a:r>
              <a:rPr lang="sr-Cyrl-CS" altLang="en-US" sz="2400">
                <a:latin typeface="Constantia" panose="02030602050306030303" pitchFamily="18" charset="0"/>
              </a:rPr>
              <a:t>) </a:t>
            </a:r>
            <a:r>
              <a:rPr lang="sr-Latn-CS" altLang="en-US" sz="2400">
                <a:latin typeface="Constantia" panose="02030602050306030303" pitchFamily="18" charset="0"/>
              </a:rPr>
              <a:t>Synapsis axodendritica </a:t>
            </a:r>
          </a:p>
          <a:p>
            <a:pPr>
              <a:buFont typeface="Arial" panose="020B0604020202020204" pitchFamily="34" charset="0"/>
              <a:buNone/>
            </a:pPr>
            <a:r>
              <a:rPr lang="sr-Cyrl-CS" altLang="en-US" sz="2400">
                <a:latin typeface="Constantia" panose="02030602050306030303" pitchFamily="18" charset="0"/>
              </a:rPr>
              <a:t>	</a:t>
            </a:r>
            <a:r>
              <a:rPr lang="sr-Latn-CS" altLang="en-US" sz="2400">
                <a:latin typeface="Constantia" panose="02030602050306030303" pitchFamily="18" charset="0"/>
              </a:rPr>
              <a:t>2</a:t>
            </a:r>
            <a:r>
              <a:rPr lang="sr-Cyrl-CS" altLang="en-US" sz="2400">
                <a:latin typeface="Constantia" panose="02030602050306030303" pitchFamily="18" charset="0"/>
              </a:rPr>
              <a:t>) </a:t>
            </a:r>
            <a:r>
              <a:rPr lang="sr-Latn-CS" altLang="en-US" sz="2400">
                <a:latin typeface="Constantia" panose="02030602050306030303" pitchFamily="18" charset="0"/>
              </a:rPr>
              <a:t>Synapsis axosomatica </a:t>
            </a:r>
            <a:r>
              <a:rPr lang="sr-Cyrl-CS" altLang="en-US" sz="2400">
                <a:latin typeface="Constantia" panose="02030602050306030303" pitchFamily="18" charset="0"/>
              </a:rPr>
              <a:t>	</a:t>
            </a:r>
          </a:p>
          <a:p>
            <a:pPr>
              <a:buFont typeface="Arial" panose="020B0604020202020204" pitchFamily="34" charset="0"/>
              <a:buNone/>
            </a:pPr>
            <a:r>
              <a:rPr lang="sr-Cyrl-CS" altLang="en-US" sz="2400">
                <a:latin typeface="Constantia" panose="02030602050306030303" pitchFamily="18" charset="0"/>
              </a:rPr>
              <a:t>	</a:t>
            </a:r>
            <a:r>
              <a:rPr lang="sr-Latn-CS" altLang="en-US" sz="2400">
                <a:latin typeface="Constantia" panose="02030602050306030303" pitchFamily="18" charset="0"/>
              </a:rPr>
              <a:t>3</a:t>
            </a:r>
            <a:r>
              <a:rPr lang="sr-Cyrl-CS" altLang="en-US" sz="2400">
                <a:latin typeface="Constantia" panose="02030602050306030303" pitchFamily="18" charset="0"/>
              </a:rPr>
              <a:t>) </a:t>
            </a:r>
            <a:r>
              <a:rPr lang="sr-Latn-CS" altLang="en-US" sz="2400">
                <a:latin typeface="Constantia" panose="02030602050306030303" pitchFamily="18" charset="0"/>
              </a:rPr>
              <a:t>Synapsis axo-axonalis</a:t>
            </a:r>
            <a:r>
              <a:rPr lang="sr-Cyrl-CS" altLang="en-US" sz="2400">
                <a:latin typeface="Constantia" panose="02030602050306030303" pitchFamily="18" charset="0"/>
              </a:rPr>
              <a:t>	</a:t>
            </a:r>
          </a:p>
          <a:p>
            <a:pPr>
              <a:buFont typeface="Arial" panose="020B0604020202020204" pitchFamily="34" charset="0"/>
              <a:buNone/>
            </a:pPr>
            <a:r>
              <a:rPr lang="sr-Cyrl-CS" altLang="en-US" sz="2400">
                <a:latin typeface="Constantia" panose="02030602050306030303" pitchFamily="18" charset="0"/>
              </a:rPr>
              <a:t>	</a:t>
            </a:r>
            <a:r>
              <a:rPr lang="sr-Latn-CS" altLang="en-US" sz="2400">
                <a:latin typeface="Constantia" panose="02030602050306030303" pitchFamily="18" charset="0"/>
              </a:rPr>
              <a:t>4</a:t>
            </a:r>
            <a:r>
              <a:rPr lang="sr-Cyrl-CS" altLang="en-US" sz="2400">
                <a:latin typeface="Constantia" panose="02030602050306030303" pitchFamily="18" charset="0"/>
              </a:rPr>
              <a:t>) </a:t>
            </a:r>
            <a:r>
              <a:rPr lang="sr-Latn-CS" altLang="en-US" sz="2400">
                <a:latin typeface="Constantia" panose="02030602050306030303" pitchFamily="18" charset="0"/>
              </a:rPr>
              <a:t>Synapsis somatosomatica</a:t>
            </a:r>
          </a:p>
          <a:p>
            <a:pPr>
              <a:buFont typeface="Arial" panose="020B0604020202020204" pitchFamily="34" charset="0"/>
              <a:buNone/>
            </a:pPr>
            <a:r>
              <a:rPr lang="sr-Cyrl-CS" altLang="en-US" sz="2400">
                <a:latin typeface="Constantia" panose="02030602050306030303" pitchFamily="18" charset="0"/>
              </a:rPr>
              <a:t>	</a:t>
            </a:r>
            <a:r>
              <a:rPr lang="sr-Latn-CS" altLang="en-US" sz="2400">
                <a:latin typeface="Constantia" panose="02030602050306030303" pitchFamily="18" charset="0"/>
              </a:rPr>
              <a:t>5</a:t>
            </a:r>
            <a:r>
              <a:rPr lang="sr-Cyrl-CS" altLang="en-US" sz="2400">
                <a:latin typeface="Constantia" panose="02030602050306030303" pitchFamily="18" charset="0"/>
              </a:rPr>
              <a:t>) </a:t>
            </a:r>
            <a:r>
              <a:rPr lang="sr-Latn-CS" altLang="en-US" sz="2400">
                <a:latin typeface="Constantia" panose="02030602050306030303" pitchFamily="18" charset="0"/>
              </a:rPr>
              <a:t>Synapsis somatodendritica</a:t>
            </a:r>
          </a:p>
          <a:p>
            <a:pPr>
              <a:buFont typeface="Arial" panose="020B0604020202020204" pitchFamily="34" charset="0"/>
              <a:buNone/>
            </a:pPr>
            <a:r>
              <a:rPr lang="sr-Cyrl-CS" altLang="en-US" sz="2400">
                <a:latin typeface="Constantia" panose="02030602050306030303" pitchFamily="18" charset="0"/>
              </a:rPr>
              <a:t>	</a:t>
            </a:r>
            <a:r>
              <a:rPr lang="sr-Latn-CS" altLang="en-US" sz="2400">
                <a:latin typeface="Constantia" panose="02030602050306030303" pitchFamily="18" charset="0"/>
              </a:rPr>
              <a:t>6</a:t>
            </a:r>
            <a:r>
              <a:rPr lang="sr-Cyrl-CS" altLang="en-US" sz="2400">
                <a:latin typeface="Constantia" panose="02030602050306030303" pitchFamily="18" charset="0"/>
              </a:rPr>
              <a:t>) </a:t>
            </a:r>
            <a:r>
              <a:rPr lang="sr-Latn-CS" altLang="en-US" sz="2400">
                <a:latin typeface="Constantia" panose="02030602050306030303" pitchFamily="18" charset="0"/>
              </a:rPr>
              <a:t>Synapsis dendrodendritica </a:t>
            </a:r>
            <a:br>
              <a:rPr lang="sr-Cyrl-CS" altLang="en-US" sz="2400">
                <a:latin typeface="Constantia" panose="02030602050306030303" pitchFamily="18" charset="0"/>
              </a:rPr>
            </a:br>
            <a:endParaRPr lang="sr-Latn-CS" altLang="en-US" sz="2400">
              <a:latin typeface="Constantia" panose="02030602050306030303" pitchFamily="18" charset="0"/>
            </a:endParaRPr>
          </a:p>
        </p:txBody>
      </p:sp>
      <p:sp>
        <p:nvSpPr>
          <p:cNvPr id="48131" name="Rectangle 2">
            <a:extLst>
              <a:ext uri="{FF2B5EF4-FFF2-40B4-BE49-F238E27FC236}">
                <a16:creationId xmlns:a16="http://schemas.microsoft.com/office/drawing/2014/main" id="{60A23D6B-798A-BB36-998A-87BC20D55FB3}"/>
              </a:ext>
            </a:extLst>
          </p:cNvPr>
          <p:cNvSpPr txBox="1">
            <a:spLocks noChangeArrowheads="1"/>
          </p:cNvSpPr>
          <p:nvPr/>
        </p:nvSpPr>
        <p:spPr bwMode="auto">
          <a:xfrm>
            <a:off x="1547813" y="917575"/>
            <a:ext cx="5370512"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3600">
                <a:solidFill>
                  <a:schemeClr val="tx2"/>
                </a:solidFill>
                <a:latin typeface="Constantia" panose="02030602050306030303" pitchFamily="18" charset="0"/>
              </a:rPr>
              <a:t>Classification of synapses</a:t>
            </a:r>
            <a:endParaRPr lang="en-US" altLang="en-US" sz="3600">
              <a:solidFill>
                <a:schemeClr val="tx2"/>
              </a:solidFill>
              <a:latin typeface="Constantia" panose="02030602050306030303"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TextBox 3">
            <a:extLst>
              <a:ext uri="{FF2B5EF4-FFF2-40B4-BE49-F238E27FC236}">
                <a16:creationId xmlns:a16="http://schemas.microsoft.com/office/drawing/2014/main" id="{91A6F7FE-A965-3CCB-2C42-104AEABC4791}"/>
              </a:ext>
            </a:extLst>
          </p:cNvPr>
          <p:cNvSpPr txBox="1">
            <a:spLocks noChangeArrowheads="1"/>
          </p:cNvSpPr>
          <p:nvPr/>
        </p:nvSpPr>
        <p:spPr bwMode="auto">
          <a:xfrm>
            <a:off x="0" y="1785938"/>
            <a:ext cx="9144000" cy="4524315"/>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defRPr/>
            </a:pPr>
            <a:r>
              <a:rPr lang="en-GB" sz="2400" dirty="0">
                <a:solidFill>
                  <a:srgbClr val="0D0D0D"/>
                </a:solidFill>
                <a:highlight>
                  <a:srgbClr val="FFFFFF"/>
                </a:highlight>
                <a:latin typeface="Constantia" panose="02030602050306030303" pitchFamily="18" charset="0"/>
              </a:rPr>
              <a:t>According to the type and action of neurotransmitters</a:t>
            </a:r>
            <a:r>
              <a:rPr lang="sr-Cyrl-CS" altLang="en-US" sz="2400" dirty="0">
                <a:latin typeface="Constantia" panose="02030602050306030303" pitchFamily="18" charset="0"/>
              </a:rPr>
              <a:t>:</a:t>
            </a:r>
            <a:br>
              <a:rPr lang="sr-Cyrl-CS" altLang="en-US" sz="2400" dirty="0">
                <a:latin typeface="Constantia" panose="02030602050306030303" pitchFamily="18" charset="0"/>
              </a:rPr>
            </a:br>
            <a:endParaRPr lang="sr-Latn-CS" altLang="en-US" sz="2400" dirty="0">
              <a:latin typeface="Constantia" panose="02030602050306030303" pitchFamily="18" charset="0"/>
            </a:endParaRPr>
          </a:p>
          <a:p>
            <a:pPr>
              <a:buFont typeface="Arial" panose="020B0604020202020204" pitchFamily="34" charset="0"/>
              <a:buNone/>
              <a:defRPr/>
            </a:pPr>
            <a:r>
              <a:rPr lang="sr-Cyrl-CS" altLang="en-US" sz="2400" b="1" dirty="0">
                <a:latin typeface="Constantia" panose="02030602050306030303" pitchFamily="18" charset="0"/>
              </a:rPr>
              <a:t>1. </a:t>
            </a:r>
            <a:r>
              <a:rPr lang="en-GB" altLang="en-US" sz="2400" b="1" dirty="0">
                <a:latin typeface="Constantia" panose="02030602050306030303" pitchFamily="18" charset="0"/>
              </a:rPr>
              <a:t>Excitatory synapses</a:t>
            </a:r>
            <a:endParaRPr lang="sr-Latn-CS" altLang="en-US" sz="2400" b="1" dirty="0">
              <a:latin typeface="Constantia" panose="02030602050306030303" pitchFamily="18" charset="0"/>
            </a:endParaRPr>
          </a:p>
          <a:p>
            <a:pPr>
              <a:buFont typeface="Arial" panose="020B0604020202020204" pitchFamily="34" charset="0"/>
              <a:buNone/>
              <a:defRPr/>
            </a:pPr>
            <a:r>
              <a:rPr lang="sr-Cyrl-CS" altLang="en-US" sz="2400" dirty="0">
                <a:latin typeface="Constantia" panose="02030602050306030303" pitchFamily="18" charset="0"/>
              </a:rPr>
              <a:t>	</a:t>
            </a:r>
            <a:r>
              <a:rPr lang="sr-Cyrl-CS" altLang="en-US" sz="2400" dirty="0">
                <a:latin typeface="+mn-lt"/>
              </a:rPr>
              <a:t>- </a:t>
            </a:r>
            <a:r>
              <a:rPr lang="en-GB" sz="2400" dirty="0">
                <a:solidFill>
                  <a:srgbClr val="0D0D0D"/>
                </a:solidFill>
                <a:highlight>
                  <a:srgbClr val="FFFFFF"/>
                </a:highlight>
                <a:latin typeface="+mn-lt"/>
              </a:rPr>
              <a:t>They enable the transmission of a nerve impulse from a</a:t>
            </a:r>
            <a:br>
              <a:rPr lang="en-GB" sz="2400" dirty="0">
                <a:solidFill>
                  <a:srgbClr val="0D0D0D"/>
                </a:solidFill>
                <a:highlight>
                  <a:srgbClr val="FFFFFF"/>
                </a:highlight>
                <a:latin typeface="+mn-lt"/>
              </a:rPr>
            </a:br>
            <a:r>
              <a:rPr lang="en-GB" sz="2400" dirty="0">
                <a:solidFill>
                  <a:srgbClr val="0D0D0D"/>
                </a:solidFill>
                <a:highlight>
                  <a:srgbClr val="FFFFFF"/>
                </a:highlight>
                <a:latin typeface="+mn-lt"/>
              </a:rPr>
              <a:t>               presynaptic neuron to a postsynaptic neuron.</a:t>
            </a:r>
            <a:br>
              <a:rPr lang="sr-Cyrl-CS" altLang="en-US" sz="2400" dirty="0">
                <a:latin typeface="+mn-lt"/>
              </a:rPr>
            </a:br>
            <a:endParaRPr lang="sr-Latn-CS" altLang="en-US" sz="2400" dirty="0">
              <a:latin typeface="+mn-lt"/>
            </a:endParaRPr>
          </a:p>
          <a:p>
            <a:pPr>
              <a:buFont typeface="Arial" panose="020B0604020202020204" pitchFamily="34" charset="0"/>
              <a:buNone/>
              <a:defRPr/>
            </a:pPr>
            <a:r>
              <a:rPr lang="sr-Cyrl-CS" altLang="en-US" sz="2400" b="1" dirty="0">
                <a:latin typeface="Constantia" panose="02030602050306030303" pitchFamily="18" charset="0"/>
              </a:rPr>
              <a:t>2. </a:t>
            </a:r>
            <a:r>
              <a:rPr lang="en-GB" altLang="en-US" sz="2400" b="1" dirty="0">
                <a:latin typeface="Constantia" panose="02030602050306030303" pitchFamily="18" charset="0"/>
              </a:rPr>
              <a:t>Inhibitory synapses</a:t>
            </a:r>
            <a:br>
              <a:rPr lang="sr-Cyrl-CS" altLang="en-US" sz="2400" dirty="0">
                <a:latin typeface="Constantia" panose="02030602050306030303" pitchFamily="18" charset="0"/>
              </a:rPr>
            </a:br>
            <a:r>
              <a:rPr lang="sr-Cyrl-CS" altLang="en-US" sz="2400" dirty="0">
                <a:latin typeface="Constantia" panose="02030602050306030303" pitchFamily="18" charset="0"/>
              </a:rPr>
              <a:t>	- </a:t>
            </a:r>
            <a:r>
              <a:rPr lang="en-GB" sz="2400" dirty="0">
                <a:solidFill>
                  <a:srgbClr val="0D0D0D"/>
                </a:solidFill>
                <a:highlight>
                  <a:srgbClr val="FFFFFF"/>
                </a:highlight>
                <a:latin typeface="Constantia" panose="02030602050306030303" pitchFamily="18" charset="0"/>
              </a:rPr>
              <a:t>They block the transmission of a nerve impulse from one</a:t>
            </a:r>
            <a:br>
              <a:rPr lang="en-GB" sz="2400" dirty="0">
                <a:solidFill>
                  <a:srgbClr val="0D0D0D"/>
                </a:solidFill>
                <a:highlight>
                  <a:srgbClr val="FFFFFF"/>
                </a:highlight>
                <a:latin typeface="Constantia" panose="02030602050306030303" pitchFamily="18" charset="0"/>
              </a:rPr>
            </a:br>
            <a:r>
              <a:rPr lang="en-GB" sz="2400" dirty="0">
                <a:solidFill>
                  <a:srgbClr val="0D0D0D"/>
                </a:solidFill>
                <a:highlight>
                  <a:srgbClr val="FFFFFF"/>
                </a:highlight>
                <a:latin typeface="Constantia" panose="02030602050306030303" pitchFamily="18" charset="0"/>
              </a:rPr>
              <a:t>               neuron to another.</a:t>
            </a:r>
          </a:p>
          <a:p>
            <a:pPr>
              <a:buFont typeface="Arial" panose="020B0604020202020204" pitchFamily="34" charset="0"/>
              <a:buNone/>
              <a:defRPr/>
            </a:pPr>
            <a:endParaRPr lang="sr-Cyrl-CS" altLang="en-US" sz="2400" dirty="0">
              <a:latin typeface="Constantia" panose="02030602050306030303" pitchFamily="18" charset="0"/>
            </a:endParaRPr>
          </a:p>
          <a:p>
            <a:pPr>
              <a:buFont typeface="Arial" panose="020B0604020202020204" pitchFamily="34" charset="0"/>
              <a:buNone/>
              <a:defRPr/>
            </a:pPr>
            <a:r>
              <a:rPr lang="sr-Cyrl-CS" altLang="en-US" sz="2400" dirty="0">
                <a:latin typeface="Constantia" panose="02030602050306030303" pitchFamily="18" charset="0"/>
              </a:rPr>
              <a:t>* </a:t>
            </a:r>
            <a:r>
              <a:rPr lang="en-GB" sz="2400" dirty="0">
                <a:solidFill>
                  <a:srgbClr val="0D0D0D"/>
                </a:solidFill>
                <a:highlight>
                  <a:srgbClr val="FFFFFF"/>
                </a:highlight>
                <a:latin typeface="Constantia" panose="02030602050306030303" pitchFamily="18" charset="0"/>
              </a:rPr>
              <a:t>They differ based on the neurotransmitter found in the</a:t>
            </a:r>
            <a:br>
              <a:rPr lang="en-GB" sz="2400" dirty="0">
                <a:solidFill>
                  <a:srgbClr val="0D0D0D"/>
                </a:solidFill>
                <a:highlight>
                  <a:srgbClr val="FFFFFF"/>
                </a:highlight>
                <a:latin typeface="Constantia" panose="02030602050306030303" pitchFamily="18" charset="0"/>
              </a:rPr>
            </a:br>
            <a:r>
              <a:rPr lang="en-GB" sz="2400" dirty="0">
                <a:solidFill>
                  <a:srgbClr val="0D0D0D"/>
                </a:solidFill>
                <a:highlight>
                  <a:srgbClr val="FFFFFF"/>
                </a:highlight>
                <a:latin typeface="Constantia" panose="02030602050306030303" pitchFamily="18" charset="0"/>
              </a:rPr>
              <a:t>   presynaptic vesicles.</a:t>
            </a:r>
            <a:endParaRPr lang="sr-Latn-CS" altLang="en-US" sz="2400" dirty="0">
              <a:latin typeface="Constantia" panose="02030602050306030303" pitchFamily="18" charset="0"/>
            </a:endParaRPr>
          </a:p>
        </p:txBody>
      </p:sp>
      <p:sp>
        <p:nvSpPr>
          <p:cNvPr id="2" name="Rectangle 2">
            <a:extLst>
              <a:ext uri="{FF2B5EF4-FFF2-40B4-BE49-F238E27FC236}">
                <a16:creationId xmlns:a16="http://schemas.microsoft.com/office/drawing/2014/main" id="{A4D8E2E6-44EE-E3F8-77CB-28B87B530F47}"/>
              </a:ext>
            </a:extLst>
          </p:cNvPr>
          <p:cNvSpPr txBox="1">
            <a:spLocks noChangeArrowheads="1"/>
          </p:cNvSpPr>
          <p:nvPr/>
        </p:nvSpPr>
        <p:spPr bwMode="auto">
          <a:xfrm>
            <a:off x="1547813" y="917575"/>
            <a:ext cx="5370512" cy="64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3600">
                <a:solidFill>
                  <a:schemeClr val="tx2"/>
                </a:solidFill>
                <a:latin typeface="Constantia" panose="02030602050306030303" pitchFamily="18" charset="0"/>
              </a:rPr>
              <a:t>Classification of synapses</a:t>
            </a:r>
            <a:endParaRPr lang="en-US" altLang="en-US" sz="3600">
              <a:solidFill>
                <a:schemeClr val="tx2"/>
              </a:solidFill>
              <a:latin typeface="Constantia" panose="02030602050306030303"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Box 2">
            <a:extLst>
              <a:ext uri="{FF2B5EF4-FFF2-40B4-BE49-F238E27FC236}">
                <a16:creationId xmlns:a16="http://schemas.microsoft.com/office/drawing/2014/main" id="{EFBA9135-6574-7F8A-32BC-F92388ED956D}"/>
              </a:ext>
            </a:extLst>
          </p:cNvPr>
          <p:cNvSpPr txBox="1">
            <a:spLocks noChangeArrowheads="1"/>
          </p:cNvSpPr>
          <p:nvPr/>
        </p:nvSpPr>
        <p:spPr bwMode="auto">
          <a:xfrm>
            <a:off x="0" y="981075"/>
            <a:ext cx="9144000" cy="624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sz="2000">
                <a:latin typeface="Constantia" panose="02030602050306030303" pitchFamily="18" charset="0"/>
              </a:rPr>
              <a:t>* </a:t>
            </a:r>
            <a:r>
              <a:rPr lang="en-GB" altLang="en-US" sz="2000" b="1">
                <a:latin typeface="Constantia" panose="02030602050306030303" pitchFamily="18" charset="0"/>
              </a:rPr>
              <a:t>Excitatory postsynaptic potentials (EPSPs) </a:t>
            </a:r>
            <a:r>
              <a:rPr lang="en-GB" altLang="en-US" sz="2000">
                <a:latin typeface="Constantia" panose="02030602050306030303" pitchFamily="18" charset="0"/>
              </a:rPr>
              <a:t>are produced by the binding of</a:t>
            </a:r>
            <a:br>
              <a:rPr lang="en-GB" altLang="en-US" sz="2000">
                <a:latin typeface="Constantia" panose="02030602050306030303" pitchFamily="18" charset="0"/>
              </a:rPr>
            </a:br>
            <a:r>
              <a:rPr lang="en-GB" altLang="en-US" sz="2000">
                <a:latin typeface="Constantia" panose="02030602050306030303" pitchFamily="18" charset="0"/>
              </a:rPr>
              <a:t>  neurotransmitter molecules to receptors that result in the opening of channels</a:t>
            </a:r>
            <a:br>
              <a:rPr lang="en-GB" altLang="en-US" sz="2000">
                <a:latin typeface="Constantia" panose="02030602050306030303" pitchFamily="18" charset="0"/>
              </a:rPr>
            </a:br>
            <a:r>
              <a:rPr lang="en-GB" altLang="en-US" sz="2000">
                <a:latin typeface="Constantia" panose="02030602050306030303" pitchFamily="18" charset="0"/>
              </a:rPr>
              <a:t>  (eg. Na+ or Ca2 + channels) or the closing of channels (eg, K+ channels), thus</a:t>
            </a:r>
            <a:br>
              <a:rPr lang="en-GB" altLang="en-US" sz="2000">
                <a:latin typeface="Constantia" panose="02030602050306030303" pitchFamily="18" charset="0"/>
              </a:rPr>
            </a:br>
            <a:r>
              <a:rPr lang="en-GB" altLang="en-US" sz="2000">
                <a:latin typeface="Constantia" panose="02030602050306030303" pitchFamily="18" charset="0"/>
              </a:rPr>
              <a:t>  producing depolarization. In general, excitatory synapses tend to be</a:t>
            </a:r>
            <a:br>
              <a:rPr lang="en-GB" altLang="en-US" sz="2000">
                <a:latin typeface="Constantia" panose="02030602050306030303" pitchFamily="18" charset="0"/>
              </a:rPr>
            </a:br>
            <a:r>
              <a:rPr lang="en-GB" altLang="en-US" sz="2000">
                <a:latin typeface="Constantia" panose="02030602050306030303" pitchFamily="18" charset="0"/>
              </a:rPr>
              <a:t>  axodendritic – </a:t>
            </a:r>
            <a:r>
              <a:rPr lang="en-GB" altLang="en-US" sz="2000" b="1">
                <a:solidFill>
                  <a:srgbClr val="0070C0"/>
                </a:solidFill>
                <a:latin typeface="Constantia" panose="02030602050306030303" pitchFamily="18" charset="0"/>
              </a:rPr>
              <a:t>excitatory effect of neurotransmitter</a:t>
            </a:r>
            <a:r>
              <a:rPr lang="en-GB" altLang="en-US" sz="2000">
                <a:latin typeface="Constantia" panose="02030602050306030303" pitchFamily="18" charset="0"/>
              </a:rPr>
              <a:t>.</a:t>
            </a:r>
          </a:p>
          <a:p>
            <a:endParaRPr lang="en-GB" altLang="en-US" sz="2000">
              <a:latin typeface="Constantia" panose="02030602050306030303" pitchFamily="18" charset="0"/>
            </a:endParaRPr>
          </a:p>
          <a:p>
            <a:r>
              <a:rPr lang="en-GB" altLang="en-US" sz="2000">
                <a:latin typeface="Constantia" panose="02030602050306030303" pitchFamily="18" charset="0"/>
              </a:rPr>
              <a:t>* </a:t>
            </a:r>
            <a:r>
              <a:rPr lang="en-GB" altLang="en-US" sz="2000" b="1">
                <a:latin typeface="Constantia" panose="02030602050306030303" pitchFamily="18" charset="0"/>
              </a:rPr>
              <a:t>Inhibitory postsynaptic potentials (IPSPs) </a:t>
            </a:r>
            <a:r>
              <a:rPr lang="en-GB" altLang="en-US" sz="2000">
                <a:latin typeface="Constantia" panose="02030602050306030303" pitchFamily="18" charset="0"/>
              </a:rPr>
              <a:t>in many cases are caused by a</a:t>
            </a:r>
            <a:br>
              <a:rPr lang="en-GB" altLang="en-US" sz="2000">
                <a:latin typeface="Constantia" panose="02030602050306030303" pitchFamily="18" charset="0"/>
              </a:rPr>
            </a:br>
            <a:r>
              <a:rPr lang="en-GB" altLang="en-US" sz="2000">
                <a:latin typeface="Constantia" panose="02030602050306030303" pitchFamily="18" charset="0"/>
              </a:rPr>
              <a:t>   localized increase in membrane permeability to Cl- or to K+. This tends to cause</a:t>
            </a:r>
            <a:br>
              <a:rPr lang="en-GB" altLang="en-US" sz="2000">
                <a:latin typeface="Constantia" panose="02030602050306030303" pitchFamily="18" charset="0"/>
              </a:rPr>
            </a:br>
            <a:r>
              <a:rPr lang="en-GB" altLang="en-US" sz="2000">
                <a:latin typeface="Constantia" panose="02030602050306030303" pitchFamily="18" charset="0"/>
              </a:rPr>
              <a:t>   hyperpolarization and most commonly occurs at axosomatic synapses, where it</a:t>
            </a:r>
            <a:br>
              <a:rPr lang="en-GB" altLang="en-US" sz="2000">
                <a:latin typeface="Constantia" panose="02030602050306030303" pitchFamily="18" charset="0"/>
              </a:rPr>
            </a:br>
            <a:r>
              <a:rPr lang="en-GB" altLang="en-US" sz="2000">
                <a:latin typeface="Constantia" panose="02030602050306030303" pitchFamily="18" charset="0"/>
              </a:rPr>
              <a:t>   is called postsynaptic inhibition – </a:t>
            </a:r>
            <a:r>
              <a:rPr lang="en-GB" altLang="en-US" sz="2000" b="1">
                <a:solidFill>
                  <a:srgbClr val="0070C0"/>
                </a:solidFill>
                <a:latin typeface="Constantia" panose="02030602050306030303" pitchFamily="18" charset="0"/>
              </a:rPr>
              <a:t>inhibitory effect of neurotransmitter</a:t>
            </a:r>
            <a:r>
              <a:rPr lang="en-GB" altLang="en-US" sz="2000">
                <a:latin typeface="Constantia" panose="02030602050306030303" pitchFamily="18" charset="0"/>
              </a:rPr>
              <a:t>.</a:t>
            </a:r>
          </a:p>
          <a:p>
            <a:endParaRPr lang="en-GB" altLang="en-US" sz="2000">
              <a:latin typeface="Constantia" panose="02030602050306030303" pitchFamily="18" charset="0"/>
            </a:endParaRPr>
          </a:p>
          <a:p>
            <a:r>
              <a:rPr lang="en-GB" altLang="en-US" sz="2000">
                <a:latin typeface="Constantia" panose="02030602050306030303" pitchFamily="18" charset="0"/>
              </a:rPr>
              <a:t>* </a:t>
            </a:r>
            <a:r>
              <a:rPr lang="en-GB" altLang="en-US" sz="2000" b="1">
                <a:latin typeface="Constantia" panose="02030602050306030303" pitchFamily="18" charset="0"/>
              </a:rPr>
              <a:t>Presynaptic inhibition </a:t>
            </a:r>
            <a:r>
              <a:rPr lang="en-GB" altLang="en-US" sz="2000">
                <a:latin typeface="Constantia" panose="02030602050306030303" pitchFamily="18" charset="0"/>
              </a:rPr>
              <a:t>provides a mechanism for controlling the efficacy of</a:t>
            </a:r>
            <a:br>
              <a:rPr lang="en-GB" altLang="en-US" sz="2000">
                <a:latin typeface="Constantia" panose="02030602050306030303" pitchFamily="18" charset="0"/>
              </a:rPr>
            </a:br>
            <a:r>
              <a:rPr lang="en-GB" altLang="en-US" sz="2000">
                <a:latin typeface="Constantia" panose="02030602050306030303" pitchFamily="18" charset="0"/>
              </a:rPr>
              <a:t>   transmission at individual synapses. It is mediated by axoaxonal synapses.</a:t>
            </a:r>
            <a:br>
              <a:rPr lang="en-GB" altLang="en-US" sz="2000">
                <a:latin typeface="Constantia" panose="02030602050306030303" pitchFamily="18" charset="0"/>
              </a:rPr>
            </a:br>
            <a:r>
              <a:rPr lang="en-GB" altLang="en-US" sz="2000">
                <a:latin typeface="Constantia" panose="02030602050306030303" pitchFamily="18" charset="0"/>
              </a:rPr>
              <a:t>   Binding of neurotransmitters to the receptors mediating presynaptic inhibition</a:t>
            </a:r>
            <a:br>
              <a:rPr lang="en-GB" altLang="en-US" sz="2000">
                <a:latin typeface="Constantia" panose="02030602050306030303" pitchFamily="18" charset="0"/>
              </a:rPr>
            </a:br>
            <a:r>
              <a:rPr lang="en-GB" altLang="en-US" sz="2000">
                <a:latin typeface="Constantia" panose="02030602050306030303" pitchFamily="18" charset="0"/>
              </a:rPr>
              <a:t>   leads to a reduction in the amount of neurotransmitter secreted by the</a:t>
            </a:r>
            <a:br>
              <a:rPr lang="en-GB" altLang="en-US" sz="2000">
                <a:latin typeface="Constantia" panose="02030602050306030303" pitchFamily="18" charset="0"/>
              </a:rPr>
            </a:br>
            <a:r>
              <a:rPr lang="en-GB" altLang="en-US" sz="2000">
                <a:latin typeface="Constantia" panose="02030602050306030303" pitchFamily="18" charset="0"/>
              </a:rPr>
              <a:t>   postsynaptic axon. This reduction is caused either by a decrease in the size of the</a:t>
            </a:r>
            <a:br>
              <a:rPr lang="en-GB" altLang="en-US" sz="2000">
                <a:latin typeface="Constantia" panose="02030602050306030303" pitchFamily="18" charset="0"/>
              </a:rPr>
            </a:br>
            <a:r>
              <a:rPr lang="en-GB" altLang="en-US" sz="2000">
                <a:latin typeface="Constantia" panose="02030602050306030303" pitchFamily="18" charset="0"/>
              </a:rPr>
              <a:t>   action potential in the presynaptic terminal as a result of activation of K+ or Cl-</a:t>
            </a:r>
            <a:br>
              <a:rPr lang="en-GB" altLang="en-US" sz="2000">
                <a:latin typeface="Constantia" panose="02030602050306030303" pitchFamily="18" charset="0"/>
              </a:rPr>
            </a:br>
            <a:r>
              <a:rPr lang="en-GB" altLang="en-US" sz="2000">
                <a:latin typeface="Constantia" panose="02030602050306030303" pitchFamily="18" charset="0"/>
              </a:rPr>
              <a:t>   channels or by reduced opening of Ca2 + channels in the presynaptic terminal.</a:t>
            </a:r>
            <a:br>
              <a:rPr lang="en-GB" altLang="en-US" sz="2000">
                <a:latin typeface="Constantia" panose="02030602050306030303" pitchFamily="18" charset="0"/>
              </a:rPr>
            </a:br>
            <a:r>
              <a:rPr lang="en-GB" altLang="en-US" sz="2000">
                <a:latin typeface="Constantia" panose="02030602050306030303" pitchFamily="18" charset="0"/>
              </a:rPr>
              <a:t>   thereby decreasing the amount of transmitter release.</a:t>
            </a:r>
          </a:p>
          <a:p>
            <a:endParaRPr lang="en-GB" altLang="en-US" sz="2000">
              <a:latin typeface="Constantia" panose="02030602050306030303"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68EDE6F7-4785-1C0A-211E-922723D2D8EF}"/>
              </a:ext>
            </a:extLst>
          </p:cNvPr>
          <p:cNvSpPr txBox="1">
            <a:spLocks noChangeArrowheads="1"/>
          </p:cNvSpPr>
          <p:nvPr/>
        </p:nvSpPr>
        <p:spPr bwMode="auto">
          <a:xfrm>
            <a:off x="611188" y="571500"/>
            <a:ext cx="80645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4500">
                <a:solidFill>
                  <a:schemeClr val="tx2"/>
                </a:solidFill>
                <a:latin typeface="Constantia" panose="02030602050306030303" pitchFamily="18" charset="0"/>
              </a:rPr>
              <a:t>Classic neurotransmitters</a:t>
            </a:r>
            <a:endParaRPr lang="en-US" altLang="en-US" sz="4500">
              <a:solidFill>
                <a:schemeClr val="tx2"/>
              </a:solidFill>
              <a:latin typeface="Constantia" panose="02030602050306030303" pitchFamily="18" charset="0"/>
            </a:endParaRPr>
          </a:p>
        </p:txBody>
      </p:sp>
      <p:sp>
        <p:nvSpPr>
          <p:cNvPr id="53251" name="Rectangle 3">
            <a:extLst>
              <a:ext uri="{FF2B5EF4-FFF2-40B4-BE49-F238E27FC236}">
                <a16:creationId xmlns:a16="http://schemas.microsoft.com/office/drawing/2014/main" id="{9C9D563A-F827-58CB-F10B-B5316AF2C057}"/>
              </a:ext>
            </a:extLst>
          </p:cNvPr>
          <p:cNvSpPr txBox="1">
            <a:spLocks noChangeArrowheads="1"/>
          </p:cNvSpPr>
          <p:nvPr/>
        </p:nvSpPr>
        <p:spPr bwMode="auto">
          <a:xfrm>
            <a:off x="161925" y="1628775"/>
            <a:ext cx="8964613" cy="511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20000"/>
              </a:spcBef>
              <a:buClr>
                <a:srgbClr val="1B587C"/>
              </a:buClr>
              <a:buSzPct val="95000"/>
              <a:buFont typeface="Wingdings 2" panose="05020102010507070707" pitchFamily="18" charset="2"/>
              <a:buChar char=""/>
            </a:pPr>
            <a:r>
              <a:rPr lang="en-GB" altLang="en-US" sz="2600">
                <a:latin typeface="Constantia" panose="02030602050306030303" pitchFamily="18" charset="0"/>
              </a:rPr>
              <a:t>Acetylcholine</a:t>
            </a:r>
            <a:endParaRPr lang="hr-HR" altLang="en-US" sz="2600">
              <a:latin typeface="Constantia" panose="02030602050306030303" pitchFamily="18" charset="0"/>
            </a:endParaRPr>
          </a:p>
          <a:p>
            <a:pPr eaLnBrk="1" hangingPunct="1">
              <a:spcBef>
                <a:spcPct val="20000"/>
              </a:spcBef>
              <a:buClr>
                <a:srgbClr val="1B587C"/>
              </a:buClr>
              <a:buSzPct val="95000"/>
              <a:buFont typeface="Wingdings 2" panose="05020102010507070707" pitchFamily="18" charset="2"/>
              <a:buChar char=""/>
            </a:pPr>
            <a:r>
              <a:rPr lang="en-GB" altLang="en-US" sz="2600">
                <a:latin typeface="Constantia" panose="02030602050306030303" pitchFamily="18" charset="0"/>
              </a:rPr>
              <a:t>Amino acids</a:t>
            </a:r>
            <a:r>
              <a:rPr lang="hr-HR" altLang="en-US" sz="2600">
                <a:latin typeface="Constantia" panose="02030602050306030303" pitchFamily="18" charset="0"/>
              </a:rPr>
              <a:t>: </a:t>
            </a:r>
            <a:br>
              <a:rPr lang="hr-HR" altLang="en-US" sz="2600">
                <a:latin typeface="Constantia" panose="02030602050306030303" pitchFamily="18" charset="0"/>
              </a:rPr>
            </a:br>
            <a:r>
              <a:rPr lang="hr-HR" altLang="en-US" sz="2600">
                <a:latin typeface="Constantia" panose="02030602050306030303" pitchFamily="18" charset="0"/>
              </a:rPr>
              <a:t>- </a:t>
            </a:r>
            <a:r>
              <a:rPr lang="en-GB" altLang="en-US" sz="2600">
                <a:latin typeface="Constantia" panose="02030602050306030303" pitchFamily="18" charset="0"/>
              </a:rPr>
              <a:t>glutamate</a:t>
            </a:r>
            <a:br>
              <a:rPr lang="hr-HR" altLang="en-US" sz="2600">
                <a:latin typeface="Constantia" panose="02030602050306030303" pitchFamily="18" charset="0"/>
              </a:rPr>
            </a:br>
            <a:r>
              <a:rPr lang="hr-HR" altLang="en-US" sz="2600">
                <a:latin typeface="Constantia" panose="02030602050306030303" pitchFamily="18" charset="0"/>
              </a:rPr>
              <a:t>- </a:t>
            </a:r>
            <a:r>
              <a:rPr lang="en-GB" altLang="en-US" sz="2600">
                <a:latin typeface="Constantia" panose="02030602050306030303" pitchFamily="18" charset="0"/>
              </a:rPr>
              <a:t>aspartate</a:t>
            </a:r>
            <a:br>
              <a:rPr lang="hr-HR" altLang="en-US" sz="2600">
                <a:latin typeface="Constantia" panose="02030602050306030303" pitchFamily="18" charset="0"/>
              </a:rPr>
            </a:br>
            <a:r>
              <a:rPr lang="hr-HR" altLang="en-US" sz="2600">
                <a:latin typeface="Constantia" panose="02030602050306030303" pitchFamily="18" charset="0"/>
              </a:rPr>
              <a:t>- </a:t>
            </a:r>
            <a:r>
              <a:rPr lang="en-GB" altLang="en-US" sz="2600">
                <a:latin typeface="Constantia" panose="02030602050306030303" pitchFamily="18" charset="0"/>
              </a:rPr>
              <a:t>Gamma-aminobutyric</a:t>
            </a:r>
            <a:br>
              <a:rPr lang="en-GB" altLang="en-US" sz="2600">
                <a:latin typeface="Constantia" panose="02030602050306030303" pitchFamily="18" charset="0"/>
              </a:rPr>
            </a:br>
            <a:r>
              <a:rPr lang="en-GB" altLang="en-US" sz="2600">
                <a:latin typeface="Constantia" panose="02030602050306030303" pitchFamily="18" charset="0"/>
              </a:rPr>
              <a:t>   acid (</a:t>
            </a:r>
            <a:r>
              <a:rPr lang="hr-HR" altLang="en-US" sz="2600">
                <a:latin typeface="Constantia" panose="02030602050306030303" pitchFamily="18" charset="0"/>
              </a:rPr>
              <a:t>GABA</a:t>
            </a:r>
            <a:r>
              <a:rPr lang="en-GB" altLang="en-US" sz="2600">
                <a:latin typeface="Constantia" panose="02030602050306030303" pitchFamily="18" charset="0"/>
              </a:rPr>
              <a:t>)</a:t>
            </a:r>
            <a:br>
              <a:rPr lang="hr-HR" altLang="en-US" sz="2600">
                <a:latin typeface="Constantia" panose="02030602050306030303" pitchFamily="18" charset="0"/>
              </a:rPr>
            </a:br>
            <a:r>
              <a:rPr lang="hr-HR" altLang="en-US" sz="2600">
                <a:latin typeface="Constantia" panose="02030602050306030303" pitchFamily="18" charset="0"/>
              </a:rPr>
              <a:t>- </a:t>
            </a:r>
            <a:r>
              <a:rPr lang="en-GB" altLang="en-US" sz="2600">
                <a:latin typeface="Constantia" panose="02030602050306030303" pitchFamily="18" charset="0"/>
              </a:rPr>
              <a:t>glycine</a:t>
            </a:r>
            <a:endParaRPr lang="hr-HR" altLang="en-US" sz="2600">
              <a:latin typeface="Constantia" panose="02030602050306030303" pitchFamily="18" charset="0"/>
            </a:endParaRPr>
          </a:p>
          <a:p>
            <a:pPr eaLnBrk="1" hangingPunct="1">
              <a:spcBef>
                <a:spcPct val="20000"/>
              </a:spcBef>
              <a:buClr>
                <a:srgbClr val="1B587C"/>
              </a:buClr>
              <a:buSzPct val="95000"/>
              <a:buFont typeface="Wingdings 2" panose="05020102010507070707" pitchFamily="18" charset="2"/>
              <a:buChar char=""/>
            </a:pPr>
            <a:r>
              <a:rPr lang="sr-Cyrl-CS" altLang="en-US" sz="2600">
                <a:latin typeface="Constantia" panose="02030602050306030303" pitchFamily="18" charset="0"/>
              </a:rPr>
              <a:t>М</a:t>
            </a:r>
            <a:r>
              <a:rPr lang="en-GB" altLang="en-US" sz="2600">
                <a:latin typeface="Constantia" panose="02030602050306030303" pitchFamily="18" charset="0"/>
              </a:rPr>
              <a:t>ono amins</a:t>
            </a:r>
            <a:r>
              <a:rPr lang="hr-HR" altLang="en-US" sz="2600">
                <a:latin typeface="Constantia" panose="02030602050306030303" pitchFamily="18" charset="0"/>
              </a:rPr>
              <a:t>: </a:t>
            </a:r>
            <a:br>
              <a:rPr lang="hr-HR" altLang="en-US" sz="2600">
                <a:latin typeface="Constantia" panose="02030602050306030303" pitchFamily="18" charset="0"/>
              </a:rPr>
            </a:br>
            <a:r>
              <a:rPr lang="hr-HR" altLang="en-US" sz="2600">
                <a:latin typeface="Constantia" panose="02030602050306030303" pitchFamily="18" charset="0"/>
              </a:rPr>
              <a:t>- </a:t>
            </a:r>
            <a:r>
              <a:rPr lang="en-GB" altLang="en-US" sz="2600">
                <a:latin typeface="Constantia" panose="02030602050306030303" pitchFamily="18" charset="0"/>
              </a:rPr>
              <a:t>catecholamines</a:t>
            </a:r>
            <a:r>
              <a:rPr lang="hr-HR" altLang="en-US" sz="2600">
                <a:latin typeface="Constantia" panose="02030602050306030303" pitchFamily="18" charset="0"/>
              </a:rPr>
              <a:t> </a:t>
            </a:r>
            <a:r>
              <a:rPr lang="hr-HR" altLang="en-US" sz="2400">
                <a:latin typeface="Constantia" panose="02030602050306030303" pitchFamily="18" charset="0"/>
              </a:rPr>
              <a:t>(</a:t>
            </a:r>
            <a:r>
              <a:rPr lang="en-GB" altLang="en-US" sz="2400">
                <a:latin typeface="Constantia" panose="02030602050306030303" pitchFamily="18" charset="0"/>
              </a:rPr>
              <a:t>dopamine</a:t>
            </a:r>
            <a:r>
              <a:rPr lang="hr-HR" altLang="en-US" sz="2400">
                <a:latin typeface="Constantia" panose="02030602050306030303" pitchFamily="18" charset="0"/>
              </a:rPr>
              <a:t>, </a:t>
            </a:r>
            <a:r>
              <a:rPr lang="en-GB" altLang="en-US" sz="2400">
                <a:latin typeface="Constantia" panose="02030602050306030303" pitchFamily="18" charset="0"/>
              </a:rPr>
              <a:t>norepinephrine (noradrenaline)</a:t>
            </a:r>
            <a:r>
              <a:rPr lang="hr-HR" altLang="en-US" sz="2400">
                <a:latin typeface="Constantia" panose="02030602050306030303" pitchFamily="18" charset="0"/>
              </a:rPr>
              <a:t>,</a:t>
            </a:r>
            <a:br>
              <a:rPr lang="en-GB" altLang="en-US" sz="2400">
                <a:latin typeface="Constantia" panose="02030602050306030303" pitchFamily="18" charset="0"/>
              </a:rPr>
            </a:br>
            <a:r>
              <a:rPr lang="en-GB" altLang="en-US" sz="2400">
                <a:latin typeface="Constantia" panose="02030602050306030303" pitchFamily="18" charset="0"/>
              </a:rPr>
              <a:t>                                 epinephrine (adrensline</a:t>
            </a:r>
            <a:r>
              <a:rPr lang="hr-HR" altLang="en-US" sz="2400">
                <a:latin typeface="Constantia" panose="02030602050306030303" pitchFamily="18" charset="0"/>
              </a:rPr>
              <a:t>)</a:t>
            </a:r>
            <a:r>
              <a:rPr lang="en-GB" altLang="en-US" sz="2400">
                <a:latin typeface="Constantia" panose="02030602050306030303" pitchFamily="18" charset="0"/>
              </a:rPr>
              <a:t>)</a:t>
            </a:r>
            <a:r>
              <a:rPr lang="hr-HR" altLang="en-US" sz="2400">
                <a:latin typeface="Constantia" panose="02030602050306030303" pitchFamily="18" charset="0"/>
              </a:rPr>
              <a:t>; </a:t>
            </a:r>
          </a:p>
          <a:p>
            <a:pPr eaLnBrk="1" hangingPunct="1">
              <a:spcBef>
                <a:spcPct val="20000"/>
              </a:spcBef>
              <a:buClr>
                <a:srgbClr val="1B587C"/>
              </a:buClr>
              <a:buSzPct val="95000"/>
              <a:buFont typeface="Arial" panose="020B0604020202020204" pitchFamily="34" charset="0"/>
              <a:buNone/>
            </a:pPr>
            <a:r>
              <a:rPr lang="hr-HR" altLang="en-US" sz="2600">
                <a:latin typeface="Constantia" panose="02030602050306030303" pitchFamily="18" charset="0"/>
              </a:rPr>
              <a:t>   - </a:t>
            </a:r>
            <a:r>
              <a:rPr lang="en-GB" altLang="en-US" sz="2600">
                <a:latin typeface="Constantia" panose="02030602050306030303" pitchFamily="18" charset="0"/>
              </a:rPr>
              <a:t>serotonin</a:t>
            </a:r>
            <a:br>
              <a:rPr lang="hr-HR" altLang="en-US" sz="2600">
                <a:latin typeface="Constantia" panose="02030602050306030303" pitchFamily="18" charset="0"/>
              </a:rPr>
            </a:br>
            <a:r>
              <a:rPr lang="hr-HR" altLang="en-US" sz="2600">
                <a:latin typeface="Constantia" panose="02030602050306030303" pitchFamily="18" charset="0"/>
              </a:rPr>
              <a:t>- </a:t>
            </a:r>
            <a:r>
              <a:rPr lang="en-GB" altLang="en-US" sz="2600">
                <a:latin typeface="Constantia" panose="02030602050306030303" pitchFamily="18" charset="0"/>
              </a:rPr>
              <a:t>histamine</a:t>
            </a:r>
          </a:p>
        </p:txBody>
      </p:sp>
      <p:pic>
        <p:nvPicPr>
          <p:cNvPr id="53252" name="Picture 4" descr="sci am2">
            <a:extLst>
              <a:ext uri="{FF2B5EF4-FFF2-40B4-BE49-F238E27FC236}">
                <a16:creationId xmlns:a16="http://schemas.microsoft.com/office/drawing/2014/main" id="{046A10CC-D1EB-BCDD-F589-DFF841CB7E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8775" y="1433513"/>
            <a:ext cx="4949825" cy="346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BCA3095E-F637-CA3C-DF11-EFF10FDD16EF}"/>
              </a:ext>
            </a:extLst>
          </p:cNvPr>
          <p:cNvSpPr>
            <a:spLocks noGrp="1" noChangeArrowheads="1"/>
          </p:cNvSpPr>
          <p:nvPr>
            <p:ph type="title" idx="4294967295"/>
          </p:nvPr>
        </p:nvSpPr>
        <p:spPr>
          <a:xfrm>
            <a:off x="2357438" y="188913"/>
            <a:ext cx="4429125" cy="503237"/>
          </a:xfrm>
        </p:spPr>
        <p:txBody>
          <a:bodyPr/>
          <a:lstStyle/>
          <a:p>
            <a:pPr eaLnBrk="1" hangingPunct="1"/>
            <a:r>
              <a:rPr lang="en-GB" altLang="en-US" sz="3600">
                <a:latin typeface="Constantia" panose="02030602050306030303" pitchFamily="18" charset="0"/>
              </a:rPr>
              <a:t>Neurotransmitters</a:t>
            </a:r>
            <a:endParaRPr lang="en-US" altLang="en-US" sz="3600">
              <a:latin typeface="Constantia" panose="02030602050306030303" pitchFamily="18" charset="0"/>
            </a:endParaRPr>
          </a:p>
        </p:txBody>
      </p:sp>
      <p:sp>
        <p:nvSpPr>
          <p:cNvPr id="53251" name="Content Placeholder 3">
            <a:extLst>
              <a:ext uri="{FF2B5EF4-FFF2-40B4-BE49-F238E27FC236}">
                <a16:creationId xmlns:a16="http://schemas.microsoft.com/office/drawing/2014/main" id="{F4629B15-8BF7-F439-583B-CF5BC91780D5}"/>
              </a:ext>
            </a:extLst>
          </p:cNvPr>
          <p:cNvSpPr>
            <a:spLocks noGrp="1"/>
          </p:cNvSpPr>
          <p:nvPr>
            <p:ph idx="4294967295"/>
          </p:nvPr>
        </p:nvSpPr>
        <p:spPr>
          <a:xfrm>
            <a:off x="0" y="692697"/>
            <a:ext cx="9144000" cy="5976662"/>
          </a:xfrm>
        </p:spPr>
        <p:txBody>
          <a:bodyPr/>
          <a:lstStyle/>
          <a:p>
            <a:pPr eaLnBrk="1" hangingPunct="1">
              <a:defRPr/>
            </a:pPr>
            <a:r>
              <a:rPr lang="en-GB" altLang="en-US" sz="2000" b="1" i="1" dirty="0"/>
              <a:t>Acetylcholine</a:t>
            </a:r>
            <a:r>
              <a:rPr lang="sr-Latn-CS" altLang="en-US" sz="2000" dirty="0"/>
              <a:t> </a:t>
            </a:r>
            <a:br>
              <a:rPr lang="en-GB" altLang="en-US" sz="2000" dirty="0"/>
            </a:br>
            <a:r>
              <a:rPr lang="sr-Latn-CS" altLang="en-US" sz="2000" dirty="0"/>
              <a:t>-</a:t>
            </a:r>
            <a:r>
              <a:rPr lang="en-GB" sz="1400" dirty="0"/>
              <a:t>acts as a transmitter at a variety of sites in the PNS and CNS. </a:t>
            </a:r>
            <a:br>
              <a:rPr lang="en-GB" sz="1400" dirty="0"/>
            </a:br>
            <a:r>
              <a:rPr lang="en-GB" sz="1400" dirty="0"/>
              <a:t>- responsible for </a:t>
            </a:r>
            <a:r>
              <a:rPr lang="en-GB" sz="1400" b="1" dirty="0"/>
              <a:t>excitatory transmission at the neuromuscular junction </a:t>
            </a:r>
            <a:r>
              <a:rPr lang="en-GB" sz="1400" dirty="0"/>
              <a:t>(N-type, nicotinic </a:t>
            </a:r>
            <a:r>
              <a:rPr lang="en-GB" sz="1400" dirty="0" err="1"/>
              <a:t>ACh</a:t>
            </a:r>
            <a:r>
              <a:rPr lang="en-GB" sz="1400" dirty="0"/>
              <a:t> receptors). </a:t>
            </a:r>
            <a:br>
              <a:rPr lang="en-GB" sz="1400" dirty="0"/>
            </a:br>
            <a:r>
              <a:rPr lang="en-GB" sz="1400" dirty="0"/>
              <a:t>- It is the transmitter in autonomic ganglia and is released by preganglionic sympathetic and parasympathetic</a:t>
            </a:r>
            <a:br>
              <a:rPr lang="en-GB" sz="1400" dirty="0"/>
            </a:br>
            <a:r>
              <a:rPr lang="en-GB" sz="1400" dirty="0"/>
              <a:t>  neurons. Postganglionic </a:t>
            </a:r>
            <a:r>
              <a:rPr lang="en-GB" sz="1400" b="1" dirty="0"/>
              <a:t>parasympathetic neurons</a:t>
            </a:r>
            <a:r>
              <a:rPr lang="en-GB" sz="1400" dirty="0"/>
              <a:t>, as well as </a:t>
            </a:r>
            <a:r>
              <a:rPr lang="en-GB" sz="1400" b="1" dirty="0"/>
              <a:t>one particular type of postganglionic</a:t>
            </a:r>
            <a:br>
              <a:rPr lang="en-GB" sz="1400" b="1" dirty="0"/>
            </a:br>
            <a:r>
              <a:rPr lang="en-GB" sz="1400" b="1" dirty="0"/>
              <a:t>  sympathetic axon </a:t>
            </a:r>
            <a:r>
              <a:rPr lang="en-GB" sz="1400" dirty="0"/>
              <a:t>(</a:t>
            </a:r>
            <a:r>
              <a:rPr lang="en-GB" sz="1400" dirty="0" err="1"/>
              <a:t>ie</a:t>
            </a:r>
            <a:r>
              <a:rPr lang="en-GB" sz="1400" dirty="0"/>
              <a:t>, the </a:t>
            </a:r>
            <a:r>
              <a:rPr lang="en-GB" sz="1400" dirty="0" err="1"/>
              <a:t>fibers</a:t>
            </a:r>
            <a:r>
              <a:rPr lang="en-GB" sz="1400" dirty="0"/>
              <a:t> innervating sweat glands) use </a:t>
            </a:r>
            <a:r>
              <a:rPr lang="en-GB" sz="1400" dirty="0" err="1"/>
              <a:t>ACh</a:t>
            </a:r>
            <a:r>
              <a:rPr lang="en-GB" sz="1400" dirty="0"/>
              <a:t> as their transmitter (M-type, muscarinic</a:t>
            </a:r>
            <a:br>
              <a:rPr lang="en-GB" sz="1400" dirty="0"/>
            </a:br>
            <a:r>
              <a:rPr lang="en-GB" sz="1400" dirty="0"/>
              <a:t>  receptors).</a:t>
            </a:r>
            <a:br>
              <a:rPr lang="en-GB" sz="1400" dirty="0"/>
            </a:br>
            <a:r>
              <a:rPr lang="en-GB" sz="1400" dirty="0"/>
              <a:t>- Regulates sleeping, memory, brain activity; </a:t>
            </a:r>
            <a:r>
              <a:rPr lang="en-GB" sz="1400" dirty="0">
                <a:solidFill>
                  <a:srgbClr val="0D0D0D"/>
                </a:solidFill>
                <a:highlight>
                  <a:srgbClr val="FFFFFF"/>
                </a:highlight>
              </a:rPr>
              <a:t>The deficiency of acetylcholine is associated with Alzheimer’s</a:t>
            </a:r>
            <a:br>
              <a:rPr lang="en-GB" sz="1400" dirty="0">
                <a:solidFill>
                  <a:srgbClr val="0D0D0D"/>
                </a:solidFill>
                <a:highlight>
                  <a:srgbClr val="FFFFFF"/>
                </a:highlight>
              </a:rPr>
            </a:br>
            <a:r>
              <a:rPr lang="en-GB" sz="1400" dirty="0">
                <a:solidFill>
                  <a:srgbClr val="0D0D0D"/>
                </a:solidFill>
                <a:highlight>
                  <a:srgbClr val="FFFFFF"/>
                </a:highlight>
              </a:rPr>
              <a:t>  disease.</a:t>
            </a:r>
            <a:endParaRPr lang="en-US" altLang="en-US" sz="2000" dirty="0"/>
          </a:p>
          <a:p>
            <a:pPr eaLnBrk="1" hangingPunct="1">
              <a:defRPr/>
            </a:pPr>
            <a:r>
              <a:rPr lang="en-GB" altLang="en-US" sz="2000" b="1" i="1" dirty="0"/>
              <a:t>Dopamine</a:t>
            </a:r>
            <a:r>
              <a:rPr lang="sr-Latn-CS" altLang="en-US" sz="2000" dirty="0"/>
              <a:t>- </a:t>
            </a:r>
            <a:r>
              <a:rPr lang="en-GB" sz="1400" dirty="0">
                <a:highlight>
                  <a:srgbClr val="FFFFFF"/>
                </a:highlight>
              </a:rPr>
              <a:t>Inside the brain, dopamine plays important roles in executive functions, motor control motivation, arousal, reinforcement, reward, euphoria and satisfaction, as well as lower-level functions including lactation, sexual gratification, and nausea. </a:t>
            </a:r>
            <a:br>
              <a:rPr lang="en-GB" sz="1400" dirty="0">
                <a:highlight>
                  <a:srgbClr val="FFFFFF"/>
                </a:highlight>
              </a:rPr>
            </a:br>
            <a:r>
              <a:rPr lang="en-GB" sz="1400" b="1" dirty="0">
                <a:solidFill>
                  <a:srgbClr val="202122"/>
                </a:solidFill>
                <a:highlight>
                  <a:srgbClr val="FFFFFF"/>
                </a:highlight>
              </a:rPr>
              <a:t>Many types of pleasurable experiences—such as sexual intercourse, eating, and playing video games—increase dopamine release. All addictive drugs directly or indirectly affect dopamine neurotransmission in the nucleus </a:t>
            </a:r>
            <a:r>
              <a:rPr lang="en-GB" sz="1400" b="1" dirty="0" err="1">
                <a:solidFill>
                  <a:srgbClr val="202122"/>
                </a:solidFill>
                <a:highlight>
                  <a:srgbClr val="FFFFFF"/>
                </a:highlight>
              </a:rPr>
              <a:t>accumbens</a:t>
            </a:r>
            <a:r>
              <a:rPr lang="en-GB" sz="1400" b="1" dirty="0">
                <a:solidFill>
                  <a:srgbClr val="202122"/>
                </a:solidFill>
                <a:highlight>
                  <a:srgbClr val="FFFFFF"/>
                </a:highlight>
              </a:rPr>
              <a:t>;</a:t>
            </a:r>
            <a:r>
              <a:rPr lang="en-GB" sz="1400" b="1" baseline="30000" dirty="0">
                <a:solidFill>
                  <a:srgbClr val="3366CC"/>
                </a:solidFill>
                <a:highlight>
                  <a:srgbClr val="FFFFFF"/>
                </a:highlight>
              </a:rPr>
              <a:t> </a:t>
            </a:r>
            <a:r>
              <a:rPr lang="en-GB" sz="1400" dirty="0">
                <a:solidFill>
                  <a:srgbClr val="202122"/>
                </a:solidFill>
                <a:highlight>
                  <a:srgbClr val="FFFFFF"/>
                </a:highlight>
              </a:rPr>
              <a:t>these drugs increase drug "wanting", leading to compulsive drug use, when repeatedly taken in high doses, presumably through the </a:t>
            </a:r>
            <a:r>
              <a:rPr lang="en-GB" sz="1400" dirty="0">
                <a:highlight>
                  <a:srgbClr val="FFFFFF"/>
                </a:highlight>
              </a:rPr>
              <a:t>sensitization of incentive-salience</a:t>
            </a:r>
            <a:r>
              <a:rPr lang="en-GB" sz="1400" dirty="0">
                <a:solidFill>
                  <a:srgbClr val="202122"/>
                </a:solidFill>
                <a:highlight>
                  <a:srgbClr val="FFFFFF"/>
                </a:highlight>
              </a:rPr>
              <a:t>.</a:t>
            </a:r>
            <a:r>
              <a:rPr lang="en-GB" sz="1400" baseline="30000" dirty="0">
                <a:solidFill>
                  <a:srgbClr val="3366CC"/>
                </a:solidFill>
                <a:highlight>
                  <a:srgbClr val="FFFFFF"/>
                </a:highlight>
              </a:rPr>
              <a:t> </a:t>
            </a:r>
            <a:r>
              <a:rPr lang="en-GB" sz="1400" dirty="0">
                <a:solidFill>
                  <a:srgbClr val="202122"/>
                </a:solidFill>
                <a:highlight>
                  <a:srgbClr val="FFFFFF"/>
                </a:highlight>
              </a:rPr>
              <a:t>Drugs that increase synaptic dopamine concentrations include </a:t>
            </a:r>
            <a:r>
              <a:rPr lang="en-GB" sz="1400" u="sng" dirty="0">
                <a:highlight>
                  <a:srgbClr val="FFFFFF"/>
                </a:highlight>
              </a:rPr>
              <a:t>psychostimulants</a:t>
            </a:r>
            <a:r>
              <a:rPr lang="en-GB" sz="1400" u="sng" dirty="0">
                <a:solidFill>
                  <a:srgbClr val="202122"/>
                </a:solidFill>
                <a:highlight>
                  <a:srgbClr val="FFFFFF"/>
                </a:highlight>
              </a:rPr>
              <a:t> </a:t>
            </a:r>
            <a:r>
              <a:rPr lang="en-GB" sz="1400" dirty="0">
                <a:solidFill>
                  <a:srgbClr val="202122"/>
                </a:solidFill>
                <a:highlight>
                  <a:srgbClr val="FFFFFF"/>
                </a:highlight>
              </a:rPr>
              <a:t>such as methamphetamine and cocaine. These produce increases in "wanting" </a:t>
            </a:r>
            <a:r>
              <a:rPr lang="en-GB" sz="1400" dirty="0" err="1">
                <a:solidFill>
                  <a:srgbClr val="202122"/>
                </a:solidFill>
                <a:highlight>
                  <a:srgbClr val="FFFFFF"/>
                </a:highlight>
              </a:rPr>
              <a:t>behaviors</a:t>
            </a:r>
            <a:r>
              <a:rPr lang="en-GB" sz="1400" dirty="0">
                <a:solidFill>
                  <a:srgbClr val="202122"/>
                </a:solidFill>
                <a:highlight>
                  <a:srgbClr val="FFFFFF"/>
                </a:highlight>
              </a:rPr>
              <a:t>, but do not greatly alter expressions of pleasure or change levels of satiation. However, opiate drugs such as heroin and morphine produce increases in expressions of "liking" and "wanting“ </a:t>
            </a:r>
            <a:r>
              <a:rPr lang="en-GB" sz="1400" dirty="0" err="1">
                <a:solidFill>
                  <a:srgbClr val="202122"/>
                </a:solidFill>
                <a:highlight>
                  <a:srgbClr val="FFFFFF"/>
                </a:highlight>
              </a:rPr>
              <a:t>behaviors</a:t>
            </a:r>
            <a:r>
              <a:rPr lang="en-GB" sz="1400" dirty="0">
                <a:solidFill>
                  <a:srgbClr val="202122"/>
                </a:solidFill>
                <a:highlight>
                  <a:srgbClr val="FFFFFF"/>
                </a:highlight>
              </a:rPr>
              <a:t>. </a:t>
            </a:r>
            <a:br>
              <a:rPr lang="en-GB" sz="1400" dirty="0">
                <a:solidFill>
                  <a:srgbClr val="202122"/>
                </a:solidFill>
                <a:highlight>
                  <a:srgbClr val="FFFFFF"/>
                </a:highlight>
              </a:rPr>
            </a:br>
            <a:r>
              <a:rPr lang="en-GB" sz="1400" dirty="0">
                <a:solidFill>
                  <a:srgbClr val="202122"/>
                </a:solidFill>
                <a:highlight>
                  <a:srgbClr val="FFFFFF"/>
                </a:highlight>
              </a:rPr>
              <a:t>Because </a:t>
            </a:r>
            <a:r>
              <a:rPr lang="en-GB" altLang="en-US" sz="1400" dirty="0"/>
              <a:t>dopamine is very important for motor control, its deficiency, caused by damage of substantia nigra is related to </a:t>
            </a:r>
            <a:r>
              <a:rPr lang="en-GB" altLang="en-US" sz="1400" b="1" dirty="0"/>
              <a:t>Parkinson’s disease</a:t>
            </a:r>
            <a:r>
              <a:rPr lang="en-GB" altLang="en-US" sz="1400" dirty="0"/>
              <a:t>.</a:t>
            </a:r>
          </a:p>
          <a:p>
            <a:pPr eaLnBrk="1" hangingPunct="1">
              <a:defRPr/>
            </a:pPr>
            <a:r>
              <a:rPr lang="en-GB" altLang="en-US" sz="2000" b="1" i="1" dirty="0"/>
              <a:t>Serotonin </a:t>
            </a:r>
            <a:r>
              <a:rPr lang="sr-Latn-CS" altLang="en-US" sz="2000" b="1" i="1" dirty="0"/>
              <a:t>-</a:t>
            </a:r>
            <a:r>
              <a:rPr lang="sr-Latn-CS" altLang="en-US" sz="2000" dirty="0"/>
              <a:t> </a:t>
            </a:r>
            <a:r>
              <a:rPr lang="en-GB" sz="1400" dirty="0">
                <a:solidFill>
                  <a:srgbClr val="0D0D0D"/>
                </a:solidFill>
                <a:highlight>
                  <a:srgbClr val="FFFFFF"/>
                </a:highlight>
              </a:rPr>
              <a:t>The role in regulating REM sleep phases, feelings of satiety and hunger, and modulation of pain and pleasure. Some drugs such as ecstasy, LSD increase the amount of serotonin, which causes euphoria and addiction. Medications that increase serotonin levels (SSRIs) at synapses are used in the treatment of depression.</a:t>
            </a:r>
            <a:endParaRPr lang="en-GB" altLang="en-US" sz="2000" b="1" i="1" dirty="0"/>
          </a:p>
          <a:p>
            <a:pPr eaLnBrk="1" hangingPunct="1">
              <a:defRPr/>
            </a:pPr>
            <a:endParaRPr lang="sr-Cyrl-CS" altLang="en-US"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9B2F14C4-B739-9CB8-5599-1A8069EBB9C3}"/>
              </a:ext>
            </a:extLst>
          </p:cNvPr>
          <p:cNvSpPr>
            <a:spLocks noGrp="1" noChangeArrowheads="1"/>
          </p:cNvSpPr>
          <p:nvPr>
            <p:ph type="title" idx="4294967295"/>
          </p:nvPr>
        </p:nvSpPr>
        <p:spPr>
          <a:xfrm>
            <a:off x="500063" y="642938"/>
            <a:ext cx="8229600" cy="850900"/>
          </a:xfrm>
        </p:spPr>
        <p:txBody>
          <a:bodyPr/>
          <a:lstStyle/>
          <a:p>
            <a:pPr eaLnBrk="1" hangingPunct="1"/>
            <a:r>
              <a:rPr lang="en-GB" altLang="en-US" sz="3200">
                <a:latin typeface="Constantia" panose="02030602050306030303" pitchFamily="18" charset="0"/>
                <a:cs typeface="Times New Roman" panose="02020603050405020304" pitchFamily="18" charset="0"/>
              </a:rPr>
              <a:t>DIVISIONS OF THE NERVOUS SYTEM</a:t>
            </a:r>
            <a:endParaRPr lang="en-US" altLang="en-US" sz="3200">
              <a:latin typeface="Constantia" panose="02030602050306030303" pitchFamily="18" charset="0"/>
              <a:cs typeface="Times New Roman" panose="02020603050405020304" pitchFamily="18" charset="0"/>
            </a:endParaRPr>
          </a:p>
        </p:txBody>
      </p:sp>
      <p:sp>
        <p:nvSpPr>
          <p:cNvPr id="13315" name="Rectangle 3">
            <a:extLst>
              <a:ext uri="{FF2B5EF4-FFF2-40B4-BE49-F238E27FC236}">
                <a16:creationId xmlns:a16="http://schemas.microsoft.com/office/drawing/2014/main" id="{207B7685-E7A3-C8AB-C381-92F5AC2A7B39}"/>
              </a:ext>
            </a:extLst>
          </p:cNvPr>
          <p:cNvSpPr>
            <a:spLocks noGrp="1" noChangeArrowheads="1"/>
          </p:cNvSpPr>
          <p:nvPr>
            <p:ph idx="4294967295"/>
          </p:nvPr>
        </p:nvSpPr>
        <p:spPr>
          <a:xfrm>
            <a:off x="179388" y="1935163"/>
            <a:ext cx="8713787" cy="4389437"/>
          </a:xfrm>
        </p:spPr>
        <p:txBody>
          <a:bodyPr/>
          <a:lstStyle/>
          <a:p>
            <a:pPr eaLnBrk="1" hangingPunct="1"/>
            <a:r>
              <a:rPr lang="en-GB" altLang="en-US" sz="2400"/>
              <a:t>MORPHOLOGICAL (STRUCTURAL) DIVISIONS</a:t>
            </a:r>
            <a:r>
              <a:rPr lang="sr-Latn-CS" altLang="en-US" sz="2400"/>
              <a:t>:</a:t>
            </a:r>
          </a:p>
          <a:p>
            <a:pPr eaLnBrk="1" hangingPunct="1">
              <a:buFont typeface="Wingdings" panose="05000000000000000000" pitchFamily="2" charset="2"/>
              <a:buNone/>
            </a:pPr>
            <a:endParaRPr lang="sr-Latn-CS" altLang="en-US" sz="2400"/>
          </a:p>
          <a:p>
            <a:pPr eaLnBrk="1" hangingPunct="1">
              <a:buFont typeface="Wingdings" panose="05000000000000000000" pitchFamily="2" charset="2"/>
              <a:buNone/>
            </a:pPr>
            <a:r>
              <a:rPr lang="sr-Latn-CS" altLang="en-US" sz="2400"/>
              <a:t>		1) </a:t>
            </a:r>
            <a:r>
              <a:rPr lang="en-GB" altLang="en-US" sz="2400"/>
              <a:t>THE CENTRAL NERVOUS SYSTEM</a:t>
            </a:r>
            <a:endParaRPr lang="sr-Latn-CS" altLang="en-US" sz="2400"/>
          </a:p>
          <a:p>
            <a:pPr eaLnBrk="1" hangingPunct="1">
              <a:buFont typeface="Wingdings" panose="05000000000000000000" pitchFamily="2" charset="2"/>
              <a:buNone/>
            </a:pPr>
            <a:r>
              <a:rPr lang="sr-Latn-CS" altLang="en-US" sz="2400"/>
              <a:t>		2) </a:t>
            </a:r>
            <a:r>
              <a:rPr lang="en-GB" altLang="en-US" sz="2400"/>
              <a:t>THE PERIPHERAL NERVOUS SYTEM</a:t>
            </a:r>
            <a:endParaRPr lang="sr-Latn-CS" altLang="en-US" sz="2400"/>
          </a:p>
          <a:p>
            <a:pPr eaLnBrk="1" hangingPunct="1">
              <a:buFont typeface="Wingdings" panose="05000000000000000000" pitchFamily="2" charset="2"/>
              <a:buNone/>
            </a:pPr>
            <a:endParaRPr lang="sr-Latn-CS" altLang="en-US" sz="2400"/>
          </a:p>
          <a:p>
            <a:pPr eaLnBrk="1" hangingPunct="1"/>
            <a:r>
              <a:rPr lang="en-GB" altLang="en-US" sz="2400"/>
              <a:t>FUNCTIONAL DIVISIONS</a:t>
            </a:r>
            <a:r>
              <a:rPr lang="sr-Latn-CS" altLang="en-US" sz="2400"/>
              <a:t>:</a:t>
            </a:r>
          </a:p>
          <a:p>
            <a:pPr eaLnBrk="1" hangingPunct="1">
              <a:buFont typeface="Wingdings" panose="05000000000000000000" pitchFamily="2" charset="2"/>
              <a:buNone/>
            </a:pPr>
            <a:endParaRPr lang="sr-Latn-CS" altLang="en-US" sz="2400"/>
          </a:p>
          <a:p>
            <a:pPr eaLnBrk="1" hangingPunct="1">
              <a:buFont typeface="Wingdings" panose="05000000000000000000" pitchFamily="2" charset="2"/>
              <a:buNone/>
            </a:pPr>
            <a:r>
              <a:rPr lang="sr-Latn-CS" altLang="en-US" sz="2400"/>
              <a:t>		1) </a:t>
            </a:r>
            <a:r>
              <a:rPr lang="en-GB" altLang="en-US" sz="2400"/>
              <a:t>SOMATIC NERVOUS SYSTEM</a:t>
            </a:r>
            <a:endParaRPr lang="sr-Latn-CS" altLang="en-US" sz="2400"/>
          </a:p>
          <a:p>
            <a:pPr eaLnBrk="1" hangingPunct="1">
              <a:buFont typeface="Wingdings" panose="05000000000000000000" pitchFamily="2" charset="2"/>
              <a:buNone/>
            </a:pPr>
            <a:r>
              <a:rPr lang="sr-Latn-CS" altLang="en-US" sz="2400"/>
              <a:t>		2) </a:t>
            </a:r>
            <a:r>
              <a:rPr lang="en-GB" altLang="en-US" sz="2400"/>
              <a:t>VEGETATIVE</a:t>
            </a:r>
            <a:r>
              <a:rPr lang="sr-Latn-CS" altLang="en-US" sz="2400"/>
              <a:t> (</a:t>
            </a:r>
            <a:r>
              <a:rPr lang="sr-Cyrl-CS" altLang="en-US" sz="2400"/>
              <a:t>А</a:t>
            </a:r>
            <a:r>
              <a:rPr lang="en-GB" altLang="en-US" sz="2400"/>
              <a:t>UTONOMIC</a:t>
            </a:r>
            <a:r>
              <a:rPr lang="sr-Latn-CS" altLang="en-US" sz="2400"/>
              <a:t>) </a:t>
            </a:r>
            <a:r>
              <a:rPr lang="en-GB" altLang="en-US" sz="2400"/>
              <a:t>NERVOUS SYSTEM</a:t>
            </a:r>
            <a:endParaRPr lang="en-US" altLang="en-US" sz="24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4274" name="Content Placeholder 2">
            <a:extLst>
              <a:ext uri="{FF2B5EF4-FFF2-40B4-BE49-F238E27FC236}">
                <a16:creationId xmlns:a16="http://schemas.microsoft.com/office/drawing/2014/main" id="{857BD0F9-6BD6-AFAD-4C76-4DEAF5E62403}"/>
              </a:ext>
            </a:extLst>
          </p:cNvPr>
          <p:cNvSpPr>
            <a:spLocks noGrp="1"/>
          </p:cNvSpPr>
          <p:nvPr>
            <p:ph idx="4294967295"/>
          </p:nvPr>
        </p:nvSpPr>
        <p:spPr>
          <a:xfrm>
            <a:off x="43656" y="908719"/>
            <a:ext cx="8945563" cy="5753223"/>
          </a:xfrm>
        </p:spPr>
        <p:txBody>
          <a:bodyPr/>
          <a:lstStyle/>
          <a:p>
            <a:pPr eaLnBrk="1" hangingPunct="1">
              <a:defRPr/>
            </a:pPr>
            <a:r>
              <a:rPr lang="en-GB" altLang="en-US" sz="2000" b="1" i="1" dirty="0"/>
              <a:t>Norepinephrine</a:t>
            </a:r>
            <a:r>
              <a:rPr lang="sr-Latn-CS" altLang="en-US" sz="2000" b="1" i="1" dirty="0"/>
              <a:t> (</a:t>
            </a:r>
            <a:r>
              <a:rPr lang="en-GB" altLang="en-US" sz="2000" b="1" i="1" dirty="0"/>
              <a:t>noradrenaline</a:t>
            </a:r>
            <a:r>
              <a:rPr lang="sr-Latn-CS" altLang="en-US" sz="2000" b="1" i="1" dirty="0"/>
              <a:t>)</a:t>
            </a:r>
            <a:r>
              <a:rPr lang="sr-Latn-CS" altLang="en-US" sz="2000" i="1" dirty="0"/>
              <a:t> </a:t>
            </a:r>
            <a:r>
              <a:rPr lang="en-GB" sz="1400" dirty="0">
                <a:solidFill>
                  <a:srgbClr val="0D0D0D"/>
                </a:solidFill>
                <a:highlight>
                  <a:srgbClr val="FFFFFF"/>
                </a:highlight>
              </a:rPr>
              <a:t>norepinephrine from the adrenal medulla, as the </a:t>
            </a:r>
            <a:r>
              <a:rPr lang="en-GB" sz="1400" dirty="0" err="1">
                <a:solidFill>
                  <a:srgbClr val="0D0D0D"/>
                </a:solidFill>
                <a:highlight>
                  <a:srgbClr val="FFFFFF"/>
                </a:highlight>
              </a:rPr>
              <a:t>hormon</a:t>
            </a:r>
            <a:r>
              <a:rPr lang="en-GB" sz="1400" dirty="0">
                <a:solidFill>
                  <a:srgbClr val="0D0D0D"/>
                </a:solidFill>
                <a:highlight>
                  <a:srgbClr val="FFFFFF"/>
                </a:highlight>
              </a:rPr>
              <a:t> of sympathetic nervous system, directly reaches almost all organs through the bloodstream. As a stress hormone, it prepares the body for fight or flight - increasing heart rate and strength, narrowing blood vessels, dilating pupils, etc. </a:t>
            </a:r>
            <a:br>
              <a:rPr lang="en-GB" sz="1400" dirty="0">
                <a:solidFill>
                  <a:srgbClr val="0D0D0D"/>
                </a:solidFill>
                <a:highlight>
                  <a:srgbClr val="FFFFFF"/>
                </a:highlight>
              </a:rPr>
            </a:br>
            <a:r>
              <a:rPr lang="en-GB" sz="1400" dirty="0">
                <a:solidFill>
                  <a:srgbClr val="0D0D0D"/>
                </a:solidFill>
                <a:highlight>
                  <a:srgbClr val="FFFFFF"/>
                </a:highlight>
              </a:rPr>
              <a:t>As a neurotransmitter, produced by neurons of locus </a:t>
            </a:r>
            <a:r>
              <a:rPr lang="en-GB" sz="1400" dirty="0" err="1">
                <a:solidFill>
                  <a:srgbClr val="0D0D0D"/>
                </a:solidFill>
                <a:highlight>
                  <a:srgbClr val="FFFFFF"/>
                </a:highlight>
              </a:rPr>
              <a:t>ceruleus</a:t>
            </a:r>
            <a:r>
              <a:rPr lang="en-GB" sz="1400" dirty="0">
                <a:solidFill>
                  <a:srgbClr val="0D0D0D"/>
                </a:solidFill>
                <a:highlight>
                  <a:srgbClr val="FFFFFF"/>
                </a:highlight>
              </a:rPr>
              <a:t> it activates brain structures and directs attention, regulates sleep, mood, and is related to the development of depression. </a:t>
            </a:r>
            <a:r>
              <a:rPr lang="en-GB" sz="1400" dirty="0"/>
              <a:t>Some evidence suggests that abnormal paroxysmal activity in the locus </a:t>
            </a:r>
            <a:r>
              <a:rPr lang="en-GB" sz="1400" dirty="0" err="1"/>
              <a:t>ceruleus</a:t>
            </a:r>
            <a:r>
              <a:rPr lang="en-GB" sz="1400" dirty="0"/>
              <a:t> can result in panic attacks. </a:t>
            </a:r>
            <a:br>
              <a:rPr lang="en-GB" sz="1400" dirty="0"/>
            </a:br>
            <a:endParaRPr lang="en-GB" sz="1400" dirty="0"/>
          </a:p>
          <a:p>
            <a:pPr eaLnBrk="1" hangingPunct="1">
              <a:defRPr/>
            </a:pPr>
            <a:r>
              <a:rPr lang="en-GB" altLang="en-US" sz="2000" b="1" i="1" dirty="0">
                <a:solidFill>
                  <a:srgbClr val="0D0D0D"/>
                </a:solidFill>
                <a:highlight>
                  <a:srgbClr val="FFFFFF"/>
                </a:highlight>
              </a:rPr>
              <a:t>Glutamate</a:t>
            </a:r>
            <a:r>
              <a:rPr lang="en-US" altLang="en-US" sz="2000" b="1" i="1" dirty="0">
                <a:solidFill>
                  <a:srgbClr val="0D0D0D"/>
                </a:solidFill>
                <a:highlight>
                  <a:srgbClr val="FFFFFF"/>
                </a:highlight>
              </a:rPr>
              <a:t> - </a:t>
            </a:r>
            <a:r>
              <a:rPr lang="en-GB" sz="1400" dirty="0"/>
              <a:t>a major excitatory transmitter in the mammalian brain and spinal cord.</a:t>
            </a:r>
            <a:r>
              <a:rPr lang="en-US" sz="2000" b="1" i="1" dirty="0"/>
              <a:t> </a:t>
            </a:r>
            <a:r>
              <a:rPr lang="en-GB" sz="1400" dirty="0"/>
              <a:t>It has been suggested that excessive activation of glutamatergic synapses can lead to very large influxes of Ca2 + into neurons, which can cause neuronal cell death; excessive glutamate release might lead to further excitation of neuronal circuits, resulting in a damaging neurons that may be important in acute neurologic disorders, such as stroke and CNS trauma, and possibly in some chronic neurodegenerative diseases, such as Alzheimer’s.</a:t>
            </a:r>
            <a:br>
              <a:rPr lang="en-GB" sz="1400" dirty="0"/>
            </a:br>
            <a:r>
              <a:rPr lang="en-GB" sz="1400" dirty="0"/>
              <a:t> </a:t>
            </a:r>
            <a:endParaRPr lang="sr-Latn-CS" altLang="en-US" sz="2000" dirty="0"/>
          </a:p>
          <a:p>
            <a:pPr eaLnBrk="1" hangingPunct="1">
              <a:defRPr/>
            </a:pPr>
            <a:r>
              <a:rPr lang="en-GB" altLang="en-US" sz="2000" b="1" i="1" dirty="0"/>
              <a:t>Gamma-aminobutyric acid </a:t>
            </a:r>
            <a:r>
              <a:rPr lang="sr-Latn-CS" altLang="en-US" sz="2000" i="1" dirty="0"/>
              <a:t>(GABA) </a:t>
            </a:r>
            <a:r>
              <a:rPr lang="en-GB" sz="1400" dirty="0">
                <a:solidFill>
                  <a:srgbClr val="0D0D0D"/>
                </a:solidFill>
                <a:highlight>
                  <a:srgbClr val="FFFFFF"/>
                </a:highlight>
              </a:rPr>
              <a:t>It is the main inhibitory neurotransmitter in the CNS; regulates muscle tone; reduces levels of anxiety and agitation in the body. </a:t>
            </a:r>
            <a:r>
              <a:rPr lang="en-GB" sz="1400" dirty="0">
                <a:highlight>
                  <a:srgbClr val="FFFFFF"/>
                </a:highlight>
              </a:rPr>
              <a:t>GABA is also associated with the regulation of brain wave patterns. It plays a role in the generation of alpha and theta brain waves, which aid with relaxation and certain states of consciousness.</a:t>
            </a:r>
            <a:br>
              <a:rPr lang="en-GB" sz="1400" dirty="0">
                <a:highlight>
                  <a:srgbClr val="FFFFFF"/>
                </a:highlight>
              </a:rPr>
            </a:br>
            <a:r>
              <a:rPr lang="en-GB" sz="1400" dirty="0">
                <a:solidFill>
                  <a:srgbClr val="202122"/>
                </a:solidFill>
                <a:highlight>
                  <a:srgbClr val="FFFFFF"/>
                </a:highlight>
              </a:rPr>
              <a:t>Benzodiazepines are anxiolytics and depressants that enhance the effect of the </a:t>
            </a:r>
            <a:r>
              <a:rPr lang="en-GB" sz="1400" dirty="0">
                <a:highlight>
                  <a:srgbClr val="FFFFFF"/>
                </a:highlight>
              </a:rPr>
              <a:t>GABA at the GABA</a:t>
            </a:r>
            <a:r>
              <a:rPr lang="en-GB" sz="1400" baseline="-25000" dirty="0">
                <a:highlight>
                  <a:srgbClr val="FFFFFF"/>
                </a:highlight>
              </a:rPr>
              <a:t>A</a:t>
            </a:r>
            <a:r>
              <a:rPr lang="en-GB" sz="1400" dirty="0">
                <a:highlight>
                  <a:srgbClr val="FFFFFF"/>
                </a:highlight>
              </a:rPr>
              <a:t> receptor, resulting in sedative, hypnotic (sleep-inducing), anxiolytic (anti-anxiety), anticonvulsant, and muscle relaxant properties. Alcohol enhances the inhibitory effect of GABA</a:t>
            </a:r>
            <a:br>
              <a:rPr lang="en-GB" sz="1400" dirty="0">
                <a:highlight>
                  <a:srgbClr val="FFFFFF"/>
                </a:highlight>
              </a:rPr>
            </a:br>
            <a:endParaRPr lang="sr-Latn-CS" altLang="en-US" sz="1000" dirty="0"/>
          </a:p>
          <a:p>
            <a:pPr eaLnBrk="1" hangingPunct="1">
              <a:defRPr/>
            </a:pPr>
            <a:r>
              <a:rPr lang="en-GB" altLang="en-US" sz="2000" b="1" i="1" dirty="0"/>
              <a:t>Endorphins</a:t>
            </a:r>
            <a:r>
              <a:rPr lang="sr-Latn-CS" altLang="en-US" sz="2000" b="1" i="1" dirty="0"/>
              <a:t> (</a:t>
            </a:r>
            <a:r>
              <a:rPr lang="en-GB" altLang="en-US" sz="2000" b="1" i="1" dirty="0"/>
              <a:t>endogenous </a:t>
            </a:r>
            <a:r>
              <a:rPr lang="en-GB" altLang="en-US" sz="2000" b="1" i="1" dirty="0" err="1"/>
              <a:t>morphines</a:t>
            </a:r>
            <a:r>
              <a:rPr lang="sr-Latn-CS" altLang="en-US" sz="2000" b="1" i="1" dirty="0"/>
              <a:t>) </a:t>
            </a:r>
            <a:r>
              <a:rPr lang="sr-Latn-CS" altLang="en-US" sz="2000" b="1" dirty="0"/>
              <a:t>-</a:t>
            </a:r>
            <a:r>
              <a:rPr lang="en-GB" sz="1400" dirty="0">
                <a:solidFill>
                  <a:srgbClr val="0D0D0D"/>
                </a:solidFill>
                <a:highlight>
                  <a:srgbClr val="FFFFFF"/>
                </a:highlight>
                <a:latin typeface="Söhne"/>
              </a:rPr>
              <a:t> </a:t>
            </a:r>
            <a:r>
              <a:rPr lang="en-GB" sz="1400" dirty="0">
                <a:solidFill>
                  <a:srgbClr val="0D0D0D"/>
                </a:solidFill>
                <a:highlight>
                  <a:srgbClr val="FFFFFF"/>
                </a:highlight>
              </a:rPr>
              <a:t>Regulation of emotional reactions of fear and anxiety, as well as experiences of pain</a:t>
            </a:r>
          </a:p>
        </p:txBody>
      </p:sp>
      <p:sp>
        <p:nvSpPr>
          <p:cNvPr id="55299" name="Title 1">
            <a:extLst>
              <a:ext uri="{FF2B5EF4-FFF2-40B4-BE49-F238E27FC236}">
                <a16:creationId xmlns:a16="http://schemas.microsoft.com/office/drawing/2014/main" id="{64588128-BA54-0ECA-6A54-1CD234A6334D}"/>
              </a:ext>
            </a:extLst>
          </p:cNvPr>
          <p:cNvSpPr>
            <a:spLocks noGrp="1" noChangeArrowheads="1"/>
          </p:cNvSpPr>
          <p:nvPr>
            <p:ph type="title" idx="4294967295"/>
          </p:nvPr>
        </p:nvSpPr>
        <p:spPr>
          <a:xfrm>
            <a:off x="2357438" y="196850"/>
            <a:ext cx="4429125" cy="423863"/>
          </a:xfrm>
        </p:spPr>
        <p:txBody>
          <a:bodyPr/>
          <a:lstStyle/>
          <a:p>
            <a:pPr eaLnBrk="1" hangingPunct="1"/>
            <a:r>
              <a:rPr lang="en-GB" altLang="en-US" sz="3600">
                <a:latin typeface="Constantia" panose="02030602050306030303" pitchFamily="18" charset="0"/>
              </a:rPr>
              <a:t>Neurotransmitters</a:t>
            </a:r>
            <a:endParaRPr lang="en-US" altLang="en-US" sz="3600">
              <a:latin typeface="Constantia" panose="02030602050306030303"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8D7E998A-0213-9C88-14E8-0AF5F3273298}"/>
              </a:ext>
            </a:extLst>
          </p:cNvPr>
          <p:cNvSpPr>
            <a:spLocks noGrp="1" noChangeArrowheads="1"/>
          </p:cNvSpPr>
          <p:nvPr>
            <p:ph type="title" idx="4294967295"/>
          </p:nvPr>
        </p:nvSpPr>
        <p:spPr>
          <a:xfrm>
            <a:off x="2700338" y="93663"/>
            <a:ext cx="3224212" cy="404812"/>
          </a:xfrm>
        </p:spPr>
        <p:txBody>
          <a:bodyPr/>
          <a:lstStyle/>
          <a:p>
            <a:pPr eaLnBrk="1" hangingPunct="1"/>
            <a:r>
              <a:rPr lang="en-GB" altLang="en-US" sz="3200">
                <a:latin typeface="Constantia" panose="02030602050306030303" pitchFamily="18" charset="0"/>
              </a:rPr>
              <a:t>Neuropeptides</a:t>
            </a:r>
            <a:r>
              <a:rPr lang="hr-HR" altLang="en-US" sz="3200">
                <a:latin typeface="Constantia" panose="02030602050306030303" pitchFamily="18" charset="0"/>
              </a:rPr>
              <a:t>:</a:t>
            </a:r>
            <a:endParaRPr lang="en-GB" altLang="en-US" sz="3200">
              <a:latin typeface="Constantia" panose="02030602050306030303" pitchFamily="18" charset="0"/>
            </a:endParaRPr>
          </a:p>
        </p:txBody>
      </p:sp>
      <p:sp>
        <p:nvSpPr>
          <p:cNvPr id="55299" name="Rectangle 6">
            <a:extLst>
              <a:ext uri="{FF2B5EF4-FFF2-40B4-BE49-F238E27FC236}">
                <a16:creationId xmlns:a16="http://schemas.microsoft.com/office/drawing/2014/main" id="{75D7FF83-ED9B-FEE2-CBBA-AC23AE676AD4}"/>
              </a:ext>
            </a:extLst>
          </p:cNvPr>
          <p:cNvSpPr>
            <a:spLocks noGrp="1" noChangeArrowheads="1"/>
          </p:cNvSpPr>
          <p:nvPr>
            <p:ph type="body" sz="half" idx="4294967295"/>
          </p:nvPr>
        </p:nvSpPr>
        <p:spPr>
          <a:xfrm>
            <a:off x="0" y="548680"/>
            <a:ext cx="9144000" cy="6215062"/>
          </a:xfrm>
        </p:spPr>
        <p:txBody>
          <a:bodyPr/>
          <a:lstStyle/>
          <a:p>
            <a:pPr eaLnBrk="1" hangingPunct="1">
              <a:lnSpc>
                <a:spcPct val="70000"/>
              </a:lnSpc>
              <a:buClr>
                <a:srgbClr val="1B587C"/>
              </a:buClr>
              <a:defRPr/>
            </a:pPr>
            <a:r>
              <a:rPr lang="en-GB" altLang="en-US" sz="1700" dirty="0"/>
              <a:t>More than</a:t>
            </a:r>
            <a:r>
              <a:rPr lang="hr-HR" altLang="en-US" sz="1700" dirty="0"/>
              <a:t> 50 </a:t>
            </a:r>
            <a:r>
              <a:rPr lang="en-GB" altLang="en-US" sz="1700" dirty="0"/>
              <a:t>kinds of neuroactive peptides</a:t>
            </a:r>
            <a:br>
              <a:rPr lang="en-GB" altLang="en-US" sz="1700" dirty="0"/>
            </a:br>
            <a:endParaRPr lang="en-GB" altLang="en-US" sz="1700" dirty="0"/>
          </a:p>
          <a:p>
            <a:pPr eaLnBrk="1" hangingPunct="1">
              <a:lnSpc>
                <a:spcPct val="70000"/>
              </a:lnSpc>
              <a:buClr>
                <a:srgbClr val="1B587C"/>
              </a:buClr>
              <a:defRPr/>
            </a:pPr>
            <a:r>
              <a:rPr lang="en-GB" sz="1700" dirty="0">
                <a:solidFill>
                  <a:srgbClr val="202122"/>
                </a:solidFill>
                <a:highlight>
                  <a:srgbClr val="FFFFFF"/>
                </a:highlight>
              </a:rPr>
              <a:t>Neuropeptides are often co-released with other neurotransmitters and neuropeptides to modulate synaptic activity</a:t>
            </a:r>
            <a:br>
              <a:rPr lang="en-GB" sz="1700" dirty="0">
                <a:solidFill>
                  <a:srgbClr val="202122"/>
                </a:solidFill>
                <a:highlight>
                  <a:srgbClr val="FFFFFF"/>
                </a:highlight>
              </a:rPr>
            </a:br>
            <a:endParaRPr lang="en-GB" sz="1700" dirty="0">
              <a:solidFill>
                <a:srgbClr val="202122"/>
              </a:solidFill>
              <a:highlight>
                <a:srgbClr val="FFFFFF"/>
              </a:highlight>
            </a:endParaRPr>
          </a:p>
          <a:p>
            <a:pPr eaLnBrk="1" hangingPunct="1">
              <a:lnSpc>
                <a:spcPct val="70000"/>
              </a:lnSpc>
              <a:buClr>
                <a:srgbClr val="1B587C"/>
              </a:buClr>
              <a:defRPr/>
            </a:pPr>
            <a:r>
              <a:rPr lang="en-GB" sz="1700" dirty="0">
                <a:solidFill>
                  <a:srgbClr val="202122"/>
                </a:solidFill>
                <a:highlight>
                  <a:srgbClr val="FFFFFF"/>
                </a:highlight>
              </a:rPr>
              <a:t>Some regions of the nervous system are specialized to release distinctive sets of peptides. For example, the hypothalamus and the pituitary gland release peptides (</a:t>
            </a:r>
            <a:r>
              <a:rPr lang="en-GB" sz="1700" dirty="0">
                <a:solidFill>
                  <a:srgbClr val="0070C0"/>
                </a:solidFill>
                <a:highlight>
                  <a:srgbClr val="FFFFFF"/>
                </a:highlight>
              </a:rPr>
              <a:t>e.g. TRH, GnRH, CRH, SST)</a:t>
            </a:r>
            <a:r>
              <a:rPr lang="en-GB" sz="1700" dirty="0">
                <a:solidFill>
                  <a:srgbClr val="202122"/>
                </a:solidFill>
                <a:highlight>
                  <a:srgbClr val="FFFFFF"/>
                </a:highlight>
              </a:rPr>
              <a:t> that act as hormones. </a:t>
            </a:r>
            <a:br>
              <a:rPr lang="en-GB" sz="1700" dirty="0">
                <a:solidFill>
                  <a:srgbClr val="202122"/>
                </a:solidFill>
                <a:highlight>
                  <a:srgbClr val="FFFFFF"/>
                </a:highlight>
              </a:rPr>
            </a:br>
            <a:endParaRPr lang="en-GB" sz="1700" dirty="0">
              <a:solidFill>
                <a:srgbClr val="202122"/>
              </a:solidFill>
              <a:highlight>
                <a:srgbClr val="FFFFFF"/>
              </a:highlight>
            </a:endParaRPr>
          </a:p>
          <a:p>
            <a:pPr eaLnBrk="1" hangingPunct="1">
              <a:lnSpc>
                <a:spcPct val="70000"/>
              </a:lnSpc>
              <a:buClr>
                <a:srgbClr val="1B587C"/>
              </a:buClr>
              <a:defRPr/>
            </a:pPr>
            <a:r>
              <a:rPr lang="en-GB" sz="1700" dirty="0">
                <a:solidFill>
                  <a:srgbClr val="202122"/>
                </a:solidFill>
                <a:highlight>
                  <a:srgbClr val="FFFFFF"/>
                </a:highlight>
              </a:rPr>
              <a:t>In one </a:t>
            </a:r>
            <a:r>
              <a:rPr lang="en-GB" sz="1700" dirty="0" err="1">
                <a:solidFill>
                  <a:srgbClr val="202122"/>
                </a:solidFill>
                <a:highlight>
                  <a:srgbClr val="FFFFFF"/>
                </a:highlight>
              </a:rPr>
              <a:t>subpoplation</a:t>
            </a:r>
            <a:r>
              <a:rPr lang="en-GB" sz="1700" dirty="0">
                <a:solidFill>
                  <a:srgbClr val="202122"/>
                </a:solidFill>
                <a:highlight>
                  <a:srgbClr val="FFFFFF"/>
                </a:highlight>
              </a:rPr>
              <a:t> of the </a:t>
            </a:r>
            <a:r>
              <a:rPr lang="en-GB" sz="1700" dirty="0">
                <a:highlight>
                  <a:srgbClr val="FFFFFF"/>
                </a:highlight>
              </a:rPr>
              <a:t>arcuate nucleus of the hypothalamus, </a:t>
            </a:r>
            <a:r>
              <a:rPr lang="en-GB" sz="1700" dirty="0">
                <a:solidFill>
                  <a:srgbClr val="202122"/>
                </a:solidFill>
                <a:highlight>
                  <a:srgbClr val="FFFFFF"/>
                </a:highlight>
              </a:rPr>
              <a:t>three </a:t>
            </a:r>
            <a:r>
              <a:rPr lang="en-GB" sz="1700" b="1" dirty="0">
                <a:solidFill>
                  <a:srgbClr val="0070C0"/>
                </a:solidFill>
                <a:highlight>
                  <a:srgbClr val="FFFFFF"/>
                </a:highlight>
              </a:rPr>
              <a:t>anorectic </a:t>
            </a:r>
            <a:r>
              <a:rPr lang="en-GB" sz="1700" dirty="0">
                <a:solidFill>
                  <a:srgbClr val="202122"/>
                </a:solidFill>
                <a:highlight>
                  <a:srgbClr val="FFFFFF"/>
                </a:highlight>
              </a:rPr>
              <a:t>peptides are co-expressed: </a:t>
            </a:r>
            <a:r>
              <a:rPr lang="el-GR" sz="1700" dirty="0">
                <a:solidFill>
                  <a:srgbClr val="3366CC"/>
                </a:solidFill>
                <a:highlight>
                  <a:srgbClr val="FFFFFF"/>
                </a:highlight>
              </a:rPr>
              <a:t>α-</a:t>
            </a:r>
            <a:r>
              <a:rPr lang="en-GB" sz="1700" dirty="0">
                <a:solidFill>
                  <a:srgbClr val="3366CC"/>
                </a:solidFill>
                <a:highlight>
                  <a:srgbClr val="FFFFFF"/>
                </a:highlight>
              </a:rPr>
              <a:t>melanocyte-stimulating hormone</a:t>
            </a:r>
            <a:r>
              <a:rPr lang="en-GB" sz="1700" dirty="0">
                <a:solidFill>
                  <a:srgbClr val="202122"/>
                </a:solidFill>
                <a:highlight>
                  <a:srgbClr val="FFFFFF"/>
                </a:highlight>
              </a:rPr>
              <a:t> (</a:t>
            </a:r>
            <a:r>
              <a:rPr lang="el-GR" sz="1700" dirty="0">
                <a:solidFill>
                  <a:srgbClr val="202122"/>
                </a:solidFill>
                <a:highlight>
                  <a:srgbClr val="FFFFFF"/>
                </a:highlight>
              </a:rPr>
              <a:t>α-</a:t>
            </a:r>
            <a:r>
              <a:rPr lang="en-GB" sz="1700" dirty="0">
                <a:solidFill>
                  <a:srgbClr val="202122"/>
                </a:solidFill>
                <a:highlight>
                  <a:srgbClr val="FFFFFF"/>
                </a:highlight>
              </a:rPr>
              <a:t>MSH), </a:t>
            </a:r>
            <a:r>
              <a:rPr lang="en-GB" sz="1700" dirty="0">
                <a:solidFill>
                  <a:srgbClr val="3366CC"/>
                </a:solidFill>
                <a:highlight>
                  <a:srgbClr val="FFFFFF"/>
                </a:highlight>
              </a:rPr>
              <a:t>galanin-like peptide</a:t>
            </a:r>
            <a:r>
              <a:rPr lang="en-GB" sz="1700" dirty="0">
                <a:solidFill>
                  <a:srgbClr val="202122"/>
                </a:solidFill>
                <a:highlight>
                  <a:srgbClr val="FFFFFF"/>
                </a:highlight>
              </a:rPr>
              <a:t>, and </a:t>
            </a:r>
            <a:r>
              <a:rPr lang="en-GB" sz="1700" dirty="0">
                <a:solidFill>
                  <a:srgbClr val="3366CC"/>
                </a:solidFill>
                <a:highlight>
                  <a:srgbClr val="FFFFFF"/>
                </a:highlight>
              </a:rPr>
              <a:t>cocaine-and-amphetamine-regulated transcript </a:t>
            </a:r>
            <a:r>
              <a:rPr lang="en-GB" sz="1700" dirty="0">
                <a:highlight>
                  <a:srgbClr val="FFFFFF"/>
                </a:highlight>
              </a:rPr>
              <a:t>(CART)</a:t>
            </a:r>
            <a:r>
              <a:rPr lang="en-GB" sz="1700" dirty="0">
                <a:solidFill>
                  <a:srgbClr val="3366CC"/>
                </a:solidFill>
                <a:highlight>
                  <a:srgbClr val="FFFFFF"/>
                </a:highlight>
              </a:rPr>
              <a:t> </a:t>
            </a:r>
            <a:r>
              <a:rPr lang="en-GB" sz="1700" dirty="0">
                <a:solidFill>
                  <a:srgbClr val="202122"/>
                </a:solidFill>
                <a:highlight>
                  <a:srgbClr val="FFFFFF"/>
                </a:highlight>
              </a:rPr>
              <a:t>and in another subpopulation two </a:t>
            </a:r>
            <a:r>
              <a:rPr lang="en-GB" sz="1700" b="1" dirty="0">
                <a:solidFill>
                  <a:srgbClr val="0070C0"/>
                </a:solidFill>
                <a:highlight>
                  <a:srgbClr val="FFFFFF"/>
                </a:highlight>
              </a:rPr>
              <a:t>orexigenic</a:t>
            </a:r>
            <a:r>
              <a:rPr lang="en-GB" sz="1700" dirty="0">
                <a:solidFill>
                  <a:srgbClr val="202122"/>
                </a:solidFill>
                <a:highlight>
                  <a:srgbClr val="FFFFFF"/>
                </a:highlight>
              </a:rPr>
              <a:t> peptides are co-expressed, </a:t>
            </a:r>
            <a:r>
              <a:rPr lang="en-GB" sz="1700" dirty="0">
                <a:solidFill>
                  <a:srgbClr val="3366CC"/>
                </a:solidFill>
                <a:highlight>
                  <a:srgbClr val="FFFFFF"/>
                </a:highlight>
              </a:rPr>
              <a:t>neuropeptide Y</a:t>
            </a:r>
            <a:r>
              <a:rPr lang="en-GB" sz="1700" dirty="0">
                <a:solidFill>
                  <a:srgbClr val="202122"/>
                </a:solidFill>
                <a:highlight>
                  <a:srgbClr val="FFFFFF"/>
                </a:highlight>
              </a:rPr>
              <a:t> and </a:t>
            </a:r>
            <a:r>
              <a:rPr lang="en-GB" sz="1700" dirty="0">
                <a:solidFill>
                  <a:srgbClr val="3366CC"/>
                </a:solidFill>
                <a:highlight>
                  <a:srgbClr val="FFFFFF"/>
                </a:highlight>
              </a:rPr>
              <a:t>agouti-related peptide </a:t>
            </a:r>
            <a:r>
              <a:rPr lang="en-GB" sz="1700" dirty="0">
                <a:solidFill>
                  <a:srgbClr val="202122"/>
                </a:solidFill>
                <a:highlight>
                  <a:srgbClr val="FFFFFF"/>
                </a:highlight>
              </a:rPr>
              <a:t>(AGRP).</a:t>
            </a:r>
            <a:r>
              <a:rPr lang="en-GB" sz="1700" baseline="30000" dirty="0">
                <a:solidFill>
                  <a:srgbClr val="3366CC"/>
                </a:solidFill>
                <a:highlight>
                  <a:srgbClr val="FFFFFF"/>
                </a:highlight>
              </a:rPr>
              <a:t> </a:t>
            </a:r>
            <a:r>
              <a:rPr lang="en-GB" sz="1700" dirty="0">
                <a:solidFill>
                  <a:srgbClr val="202122"/>
                </a:solidFill>
                <a:highlight>
                  <a:srgbClr val="FFFFFF"/>
                </a:highlight>
              </a:rPr>
              <a:t>These peptides are all released in different combinations to signal hunger and satiation cues.</a:t>
            </a:r>
          </a:p>
          <a:p>
            <a:pPr>
              <a:defRPr/>
            </a:pPr>
            <a:r>
              <a:rPr lang="en-GB" sz="1700" dirty="0">
                <a:solidFill>
                  <a:srgbClr val="202122"/>
                </a:solidFill>
                <a:highlight>
                  <a:srgbClr val="FFFFFF"/>
                </a:highlight>
              </a:rPr>
              <a:t>The following is a list of neuroactive peptides </a:t>
            </a:r>
            <a:r>
              <a:rPr lang="en-GB" sz="1700" dirty="0" err="1">
                <a:solidFill>
                  <a:srgbClr val="202122"/>
                </a:solidFill>
                <a:highlight>
                  <a:srgbClr val="FFFFFF"/>
                </a:highlight>
              </a:rPr>
              <a:t>coreleased</a:t>
            </a:r>
            <a:r>
              <a:rPr lang="en-GB" sz="1700" dirty="0">
                <a:solidFill>
                  <a:srgbClr val="202122"/>
                </a:solidFill>
                <a:highlight>
                  <a:srgbClr val="FFFFFF"/>
                </a:highlight>
              </a:rPr>
              <a:t> with other neurotransmitters. Transmitter names are shown in bold.</a:t>
            </a:r>
          </a:p>
          <a:p>
            <a:pPr>
              <a:defRPr/>
            </a:pPr>
            <a:r>
              <a:rPr lang="en-GB" sz="1700" b="1" dirty="0">
                <a:highlight>
                  <a:srgbClr val="FFFFFF"/>
                </a:highlight>
              </a:rPr>
              <a:t>Norepinephrine</a:t>
            </a:r>
            <a:r>
              <a:rPr lang="en-GB" sz="1700" dirty="0">
                <a:solidFill>
                  <a:srgbClr val="202122"/>
                </a:solidFill>
                <a:highlight>
                  <a:srgbClr val="FFFFFF"/>
                </a:highlight>
              </a:rPr>
              <a:t> (noradrenaline) in the </a:t>
            </a:r>
            <a:r>
              <a:rPr lang="en-GB" sz="1700" dirty="0">
                <a:highlight>
                  <a:srgbClr val="FFFFFF"/>
                </a:highlight>
              </a:rPr>
              <a:t>nucleus of the solitary tract</a:t>
            </a:r>
            <a:r>
              <a:rPr lang="en-GB" sz="1700" dirty="0">
                <a:solidFill>
                  <a:srgbClr val="202122"/>
                </a:solidFill>
                <a:highlight>
                  <a:srgbClr val="FFFFFF"/>
                </a:highlight>
              </a:rPr>
              <a:t>, norepinephrine co-exists with: </a:t>
            </a:r>
            <a:r>
              <a:rPr lang="en-GB" sz="1700" dirty="0">
                <a:solidFill>
                  <a:srgbClr val="3366CC"/>
                </a:solidFill>
                <a:highlight>
                  <a:srgbClr val="FFFFFF"/>
                </a:highlight>
              </a:rPr>
              <a:t>Galanin</a:t>
            </a:r>
            <a:r>
              <a:rPr lang="en-GB" sz="1700" dirty="0">
                <a:solidFill>
                  <a:srgbClr val="202122"/>
                </a:solidFill>
                <a:highlight>
                  <a:srgbClr val="FFFFFF"/>
                </a:highlight>
              </a:rPr>
              <a:t>, </a:t>
            </a:r>
            <a:r>
              <a:rPr lang="en-GB" sz="1700" dirty="0">
                <a:solidFill>
                  <a:srgbClr val="3366CC"/>
                </a:solidFill>
                <a:highlight>
                  <a:srgbClr val="FFFFFF"/>
                </a:highlight>
              </a:rPr>
              <a:t>Enkephalin, Neuropeptide Y</a:t>
            </a:r>
            <a:endParaRPr lang="en-GB" sz="1700" dirty="0">
              <a:solidFill>
                <a:srgbClr val="202122"/>
              </a:solidFill>
              <a:highlight>
                <a:srgbClr val="FFFFFF"/>
              </a:highlight>
            </a:endParaRPr>
          </a:p>
          <a:p>
            <a:pPr>
              <a:defRPr/>
            </a:pPr>
            <a:r>
              <a:rPr lang="en-GB" sz="1700" b="1" dirty="0">
                <a:highlight>
                  <a:srgbClr val="FFFFFF"/>
                </a:highlight>
              </a:rPr>
              <a:t>GABA:</a:t>
            </a:r>
            <a:r>
              <a:rPr lang="en-GB" sz="1700" b="1" dirty="0">
                <a:solidFill>
                  <a:srgbClr val="3366CC"/>
                </a:solidFill>
                <a:highlight>
                  <a:srgbClr val="FFFFFF"/>
                </a:highlight>
              </a:rPr>
              <a:t> </a:t>
            </a:r>
            <a:r>
              <a:rPr lang="en-GB" sz="1700" dirty="0">
                <a:solidFill>
                  <a:srgbClr val="3366CC"/>
                </a:solidFill>
                <a:highlight>
                  <a:srgbClr val="FFFFFF"/>
                </a:highlight>
              </a:rPr>
              <a:t>Somatostatin</a:t>
            </a:r>
            <a:r>
              <a:rPr lang="en-GB" sz="1700" dirty="0">
                <a:solidFill>
                  <a:srgbClr val="202122"/>
                </a:solidFill>
                <a:highlight>
                  <a:srgbClr val="FFFFFF"/>
                </a:highlight>
              </a:rPr>
              <a:t> (in the </a:t>
            </a:r>
            <a:r>
              <a:rPr lang="en-GB" sz="1700" dirty="0">
                <a:highlight>
                  <a:srgbClr val="FFFFFF"/>
                </a:highlight>
              </a:rPr>
              <a:t>hippocampus</a:t>
            </a:r>
            <a:r>
              <a:rPr lang="en-GB" sz="1700" dirty="0">
                <a:solidFill>
                  <a:srgbClr val="202122"/>
                </a:solidFill>
                <a:highlight>
                  <a:srgbClr val="FFFFFF"/>
                </a:highlight>
              </a:rPr>
              <a:t>) </a:t>
            </a:r>
            <a:r>
              <a:rPr lang="en-GB" sz="1700" dirty="0">
                <a:solidFill>
                  <a:srgbClr val="3366CC"/>
                </a:solidFill>
                <a:highlight>
                  <a:srgbClr val="FFFFFF"/>
                </a:highlight>
              </a:rPr>
              <a:t>Cholecystokinin,</a:t>
            </a:r>
            <a:r>
              <a:rPr lang="en-GB" sz="1700" dirty="0">
                <a:solidFill>
                  <a:srgbClr val="202122"/>
                </a:solidFill>
                <a:highlight>
                  <a:srgbClr val="FFFFFF"/>
                </a:highlight>
              </a:rPr>
              <a:t> </a:t>
            </a:r>
            <a:r>
              <a:rPr lang="en-GB" sz="1700" dirty="0">
                <a:solidFill>
                  <a:srgbClr val="3366CC"/>
                </a:solidFill>
                <a:highlight>
                  <a:srgbClr val="FFFFFF"/>
                </a:highlight>
              </a:rPr>
              <a:t>Neuropeptide Y</a:t>
            </a:r>
            <a:r>
              <a:rPr lang="en-GB" sz="1700" dirty="0">
                <a:solidFill>
                  <a:srgbClr val="202122"/>
                </a:solidFill>
                <a:highlight>
                  <a:srgbClr val="FFFFFF"/>
                </a:highlight>
              </a:rPr>
              <a:t> (in the </a:t>
            </a:r>
            <a:r>
              <a:rPr lang="en-GB" sz="1700" dirty="0">
                <a:highlight>
                  <a:srgbClr val="FFFFFF"/>
                </a:highlight>
              </a:rPr>
              <a:t>arcuate nucleus</a:t>
            </a:r>
            <a:r>
              <a:rPr lang="en-GB" sz="1700" dirty="0">
                <a:solidFill>
                  <a:srgbClr val="202122"/>
                </a:solidFill>
                <a:highlight>
                  <a:srgbClr val="FFFFFF"/>
                </a:highlight>
              </a:rPr>
              <a:t>)</a:t>
            </a:r>
          </a:p>
          <a:p>
            <a:pPr>
              <a:defRPr/>
            </a:pPr>
            <a:r>
              <a:rPr lang="en-GB" sz="1700" b="1" dirty="0">
                <a:highlight>
                  <a:srgbClr val="FFFFFF"/>
                </a:highlight>
              </a:rPr>
              <a:t>Acetylcholine: </a:t>
            </a:r>
            <a:r>
              <a:rPr lang="en-GB" sz="1700" dirty="0">
                <a:solidFill>
                  <a:srgbClr val="3366CC"/>
                </a:solidFill>
                <a:highlight>
                  <a:srgbClr val="FFFFFF"/>
                </a:highlight>
              </a:rPr>
              <a:t>VIP</a:t>
            </a:r>
            <a:r>
              <a:rPr lang="en-GB" sz="1700" dirty="0">
                <a:solidFill>
                  <a:srgbClr val="202122"/>
                </a:solidFill>
                <a:highlight>
                  <a:srgbClr val="FFFFFF"/>
                </a:highlight>
              </a:rPr>
              <a:t>, </a:t>
            </a:r>
            <a:r>
              <a:rPr lang="en-GB" sz="1700" dirty="0">
                <a:solidFill>
                  <a:srgbClr val="3366CC"/>
                </a:solidFill>
                <a:highlight>
                  <a:srgbClr val="FFFFFF"/>
                </a:highlight>
              </a:rPr>
              <a:t>Substance P</a:t>
            </a:r>
            <a:endParaRPr lang="en-GB" sz="1700" dirty="0">
              <a:solidFill>
                <a:srgbClr val="202122"/>
              </a:solidFill>
              <a:highlight>
                <a:srgbClr val="FFFFFF"/>
              </a:highlight>
            </a:endParaRPr>
          </a:p>
          <a:p>
            <a:pPr>
              <a:defRPr/>
            </a:pPr>
            <a:r>
              <a:rPr lang="en-GB" sz="1700" b="1" dirty="0">
                <a:highlight>
                  <a:srgbClr val="FFFFFF"/>
                </a:highlight>
              </a:rPr>
              <a:t>Dopamine</a:t>
            </a:r>
            <a:r>
              <a:rPr lang="en-GB" sz="1700" dirty="0">
                <a:highlight>
                  <a:srgbClr val="FFFFFF"/>
                </a:highlight>
              </a:rPr>
              <a:t>: </a:t>
            </a:r>
            <a:r>
              <a:rPr lang="en-GB" sz="1700" dirty="0">
                <a:solidFill>
                  <a:srgbClr val="3366CC"/>
                </a:solidFill>
                <a:highlight>
                  <a:srgbClr val="FFFFFF"/>
                </a:highlight>
              </a:rPr>
              <a:t>Cholecystokinin</a:t>
            </a:r>
            <a:r>
              <a:rPr lang="en-GB" sz="1700" dirty="0">
                <a:solidFill>
                  <a:srgbClr val="202122"/>
                </a:solidFill>
                <a:highlight>
                  <a:srgbClr val="FFFFFF"/>
                </a:highlight>
              </a:rPr>
              <a:t>, </a:t>
            </a:r>
            <a:r>
              <a:rPr lang="en-GB" sz="1700" dirty="0">
                <a:solidFill>
                  <a:srgbClr val="3366CC"/>
                </a:solidFill>
                <a:highlight>
                  <a:srgbClr val="FFFFFF"/>
                </a:highlight>
              </a:rPr>
              <a:t>Neurotensin</a:t>
            </a:r>
            <a:r>
              <a:rPr lang="en-GB" sz="1700" dirty="0">
                <a:solidFill>
                  <a:srgbClr val="202122"/>
                </a:solidFill>
                <a:highlight>
                  <a:srgbClr val="FFFFFF"/>
                </a:highlight>
              </a:rPr>
              <a:t>, </a:t>
            </a:r>
            <a:r>
              <a:rPr lang="en-GB" sz="1700" dirty="0">
                <a:solidFill>
                  <a:srgbClr val="3366CC"/>
                </a:solidFill>
                <a:highlight>
                  <a:srgbClr val="FFFFFF"/>
                </a:highlight>
              </a:rPr>
              <a:t>Glucagon-like peptide-1</a:t>
            </a:r>
            <a:r>
              <a:rPr lang="en-GB" sz="1700" dirty="0">
                <a:solidFill>
                  <a:srgbClr val="202122"/>
                </a:solidFill>
                <a:highlight>
                  <a:srgbClr val="FFFFFF"/>
                </a:highlight>
              </a:rPr>
              <a:t> (in the </a:t>
            </a:r>
            <a:r>
              <a:rPr lang="en-GB" sz="1700" dirty="0">
                <a:highlight>
                  <a:srgbClr val="FFFFFF"/>
                </a:highlight>
              </a:rPr>
              <a:t>nucleus </a:t>
            </a:r>
            <a:r>
              <a:rPr lang="en-GB" sz="1700" dirty="0" err="1">
                <a:highlight>
                  <a:srgbClr val="FFFFFF"/>
                </a:highlight>
              </a:rPr>
              <a:t>accumbens</a:t>
            </a:r>
            <a:r>
              <a:rPr lang="en-GB" sz="1700" dirty="0">
                <a:highlight>
                  <a:srgbClr val="FFFFFF"/>
                </a:highlight>
              </a:rPr>
              <a:t>)</a:t>
            </a:r>
          </a:p>
          <a:p>
            <a:pPr>
              <a:defRPr/>
            </a:pPr>
            <a:r>
              <a:rPr lang="en-GB" sz="1700" b="1" dirty="0">
                <a:highlight>
                  <a:srgbClr val="FFFFFF"/>
                </a:highlight>
              </a:rPr>
              <a:t>Epinephrine</a:t>
            </a:r>
            <a:r>
              <a:rPr lang="en-GB" sz="1700" dirty="0">
                <a:solidFill>
                  <a:srgbClr val="202122"/>
                </a:solidFill>
                <a:highlight>
                  <a:srgbClr val="FFFFFF"/>
                </a:highlight>
              </a:rPr>
              <a:t> (adrenaline), </a:t>
            </a:r>
            <a:r>
              <a:rPr lang="en-GB" sz="1700" dirty="0">
                <a:solidFill>
                  <a:srgbClr val="3366CC"/>
                </a:solidFill>
                <a:highlight>
                  <a:srgbClr val="FFFFFF"/>
                </a:highlight>
              </a:rPr>
              <a:t>Neuropeptide Y</a:t>
            </a:r>
            <a:r>
              <a:rPr lang="en-GB" sz="1700" dirty="0">
                <a:solidFill>
                  <a:srgbClr val="202122"/>
                </a:solidFill>
                <a:highlight>
                  <a:srgbClr val="FFFFFF"/>
                </a:highlight>
              </a:rPr>
              <a:t>, </a:t>
            </a:r>
            <a:r>
              <a:rPr lang="en-GB" sz="1700" dirty="0">
                <a:solidFill>
                  <a:srgbClr val="3366CC"/>
                </a:solidFill>
                <a:highlight>
                  <a:srgbClr val="FFFFFF"/>
                </a:highlight>
              </a:rPr>
              <a:t>Neurotensin</a:t>
            </a:r>
            <a:endParaRPr lang="en-GB" sz="1700" dirty="0">
              <a:solidFill>
                <a:srgbClr val="202122"/>
              </a:solidFill>
              <a:highlight>
                <a:srgbClr val="FFFFFF"/>
              </a:highlight>
            </a:endParaRPr>
          </a:p>
          <a:p>
            <a:pPr>
              <a:defRPr/>
            </a:pPr>
            <a:r>
              <a:rPr lang="en-GB" sz="1700" b="1" dirty="0">
                <a:highlight>
                  <a:srgbClr val="FFFFFF"/>
                </a:highlight>
              </a:rPr>
              <a:t>Serotonin</a:t>
            </a:r>
            <a:r>
              <a:rPr lang="en-GB" sz="1700" dirty="0">
                <a:highlight>
                  <a:srgbClr val="FFFFFF"/>
                </a:highlight>
              </a:rPr>
              <a:t> </a:t>
            </a:r>
            <a:r>
              <a:rPr lang="en-GB" sz="1700" dirty="0">
                <a:solidFill>
                  <a:srgbClr val="202122"/>
                </a:solidFill>
                <a:highlight>
                  <a:srgbClr val="FFFFFF"/>
                </a:highlight>
              </a:rPr>
              <a:t>(5-HT): </a:t>
            </a:r>
            <a:r>
              <a:rPr lang="en-GB" sz="1700" dirty="0">
                <a:solidFill>
                  <a:srgbClr val="3366CC"/>
                </a:solidFill>
                <a:highlight>
                  <a:srgbClr val="FFFFFF"/>
                </a:highlight>
              </a:rPr>
              <a:t>Substance P</a:t>
            </a:r>
            <a:r>
              <a:rPr lang="en-GB" sz="1700" dirty="0">
                <a:solidFill>
                  <a:srgbClr val="202122"/>
                </a:solidFill>
                <a:highlight>
                  <a:srgbClr val="FFFFFF"/>
                </a:highlight>
              </a:rPr>
              <a:t>, </a:t>
            </a:r>
            <a:r>
              <a:rPr lang="en-GB" sz="1700" dirty="0">
                <a:solidFill>
                  <a:srgbClr val="3366CC"/>
                </a:solidFill>
                <a:highlight>
                  <a:srgbClr val="FFFFFF"/>
                </a:highlight>
              </a:rPr>
              <a:t>TRH</a:t>
            </a:r>
            <a:r>
              <a:rPr lang="en-GB" sz="1700" dirty="0">
                <a:solidFill>
                  <a:srgbClr val="202122"/>
                </a:solidFill>
                <a:highlight>
                  <a:srgbClr val="FFFFFF"/>
                </a:highlight>
              </a:rPr>
              <a:t>, </a:t>
            </a:r>
            <a:r>
              <a:rPr lang="en-GB" sz="1700" dirty="0">
                <a:solidFill>
                  <a:srgbClr val="3366CC"/>
                </a:solidFill>
                <a:highlight>
                  <a:srgbClr val="FFFFFF"/>
                </a:highlight>
              </a:rPr>
              <a:t>Enkephalin</a:t>
            </a:r>
            <a:endParaRPr lang="en-GB" sz="1700" dirty="0">
              <a:solidFill>
                <a:srgbClr val="202122"/>
              </a:solidFill>
              <a:highlight>
                <a:srgbClr val="FFFFFF"/>
              </a:highlight>
            </a:endParaRPr>
          </a:p>
          <a:p>
            <a:pPr eaLnBrk="1" hangingPunct="1">
              <a:lnSpc>
                <a:spcPct val="70000"/>
              </a:lnSpc>
              <a:buClr>
                <a:srgbClr val="1B587C"/>
              </a:buClr>
              <a:defRPr/>
            </a:pPr>
            <a:endParaRPr lang="hr-HR" altLang="en-US" sz="1700"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0178223D-557E-5673-4594-C079F31FB210}"/>
              </a:ext>
            </a:extLst>
          </p:cNvPr>
          <p:cNvSpPr>
            <a:spLocks noGrp="1" noChangeArrowheads="1"/>
          </p:cNvSpPr>
          <p:nvPr>
            <p:ph type="title" idx="4294967295"/>
          </p:nvPr>
        </p:nvSpPr>
        <p:spPr>
          <a:xfrm>
            <a:off x="490538" y="765175"/>
            <a:ext cx="8229600" cy="633413"/>
          </a:xfrm>
        </p:spPr>
        <p:txBody>
          <a:bodyPr/>
          <a:lstStyle/>
          <a:p>
            <a:pPr eaLnBrk="1" hangingPunct="1"/>
            <a:r>
              <a:rPr lang="en-GB" altLang="en-US" sz="3600">
                <a:latin typeface="Constantia" panose="02030602050306030303" pitchFamily="18" charset="0"/>
              </a:rPr>
              <a:t>AXIS OF CNS</a:t>
            </a:r>
            <a:endParaRPr lang="en-US" altLang="en-US" sz="3600">
              <a:latin typeface="Constantia" panose="02030602050306030303" pitchFamily="18" charset="0"/>
            </a:endParaRPr>
          </a:p>
        </p:txBody>
      </p:sp>
      <p:pic>
        <p:nvPicPr>
          <p:cNvPr id="57347" name="Picture 2">
            <a:extLst>
              <a:ext uri="{FF2B5EF4-FFF2-40B4-BE49-F238E27FC236}">
                <a16:creationId xmlns:a16="http://schemas.microsoft.com/office/drawing/2014/main" id="{ADC4FA8D-A39E-1648-89B9-8520C2A0B9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1773238"/>
            <a:ext cx="4662487" cy="325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4">
            <a:extLst>
              <a:ext uri="{FF2B5EF4-FFF2-40B4-BE49-F238E27FC236}">
                <a16:creationId xmlns:a16="http://schemas.microsoft.com/office/drawing/2014/main" id="{3016B102-6BC0-1E87-A178-B1023EACEF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5338" y="1304925"/>
            <a:ext cx="4538662" cy="385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4" name="Rectangle 5">
            <a:extLst>
              <a:ext uri="{FF2B5EF4-FFF2-40B4-BE49-F238E27FC236}">
                <a16:creationId xmlns:a16="http://schemas.microsoft.com/office/drawing/2014/main" id="{2F58DC2B-3C76-318E-636A-51C4C05E213A}"/>
              </a:ext>
            </a:extLst>
          </p:cNvPr>
          <p:cNvSpPr>
            <a:spLocks noGrp="1" noChangeArrowheads="1"/>
          </p:cNvSpPr>
          <p:nvPr>
            <p:ph type="title" orient="vert" idx="4294967295"/>
          </p:nvPr>
        </p:nvSpPr>
        <p:spPr>
          <a:xfrm rot="16200000">
            <a:off x="2855913" y="-2201862"/>
            <a:ext cx="1039812" cy="5821362"/>
          </a:xfrm>
        </p:spPr>
        <p:txBody>
          <a:bodyPr vert="eaVert"/>
          <a:lstStyle/>
          <a:p>
            <a:pPr algn="ctr" eaLnBrk="1" hangingPunct="1"/>
            <a:r>
              <a:rPr lang="en-GB" altLang="en-US" sz="4000">
                <a:solidFill>
                  <a:srgbClr val="C00000"/>
                </a:solidFill>
                <a:latin typeface="Constantia" panose="02030602050306030303" pitchFamily="18" charset="0"/>
              </a:rPr>
              <a:t>SPINAL CORD</a:t>
            </a:r>
            <a:br>
              <a:rPr lang="en-GB" altLang="en-US" sz="4000">
                <a:solidFill>
                  <a:srgbClr val="C00000"/>
                </a:solidFill>
                <a:latin typeface="Constantia" panose="02030602050306030303" pitchFamily="18" charset="0"/>
              </a:rPr>
            </a:br>
            <a:r>
              <a:rPr lang="en-GB" altLang="en-US" sz="4000">
                <a:solidFill>
                  <a:srgbClr val="C00000"/>
                </a:solidFill>
                <a:latin typeface="Constantia" panose="02030602050306030303" pitchFamily="18" charset="0"/>
              </a:rPr>
              <a:t>(</a:t>
            </a:r>
            <a:r>
              <a:rPr lang="sr-Latn-CS" altLang="en-US" sz="4000">
                <a:solidFill>
                  <a:srgbClr val="C00000"/>
                </a:solidFill>
                <a:latin typeface="Constantia" panose="02030602050306030303" pitchFamily="18" charset="0"/>
              </a:rPr>
              <a:t>MEDULLA SPINALIS</a:t>
            </a:r>
            <a:r>
              <a:rPr lang="en-GB" altLang="en-US" sz="4000">
                <a:solidFill>
                  <a:srgbClr val="C00000"/>
                </a:solidFill>
                <a:latin typeface="Constantia" panose="02030602050306030303" pitchFamily="18" charset="0"/>
              </a:rPr>
              <a:t>)</a:t>
            </a:r>
            <a:endParaRPr lang="en-US" altLang="en-US" sz="4000">
              <a:solidFill>
                <a:srgbClr val="C00000"/>
              </a:solidFill>
              <a:latin typeface="Constantia" panose="02030602050306030303" pitchFamily="18" charset="0"/>
            </a:endParaRPr>
          </a:p>
        </p:txBody>
      </p:sp>
      <p:sp>
        <p:nvSpPr>
          <p:cNvPr id="59395" name="Rectangle 3">
            <a:extLst>
              <a:ext uri="{FF2B5EF4-FFF2-40B4-BE49-F238E27FC236}">
                <a16:creationId xmlns:a16="http://schemas.microsoft.com/office/drawing/2014/main" id="{C6ED8DDE-8D51-DF57-6716-9CCAF59F02CC}"/>
              </a:ext>
            </a:extLst>
          </p:cNvPr>
          <p:cNvSpPr>
            <a:spLocks noChangeArrowheads="1"/>
          </p:cNvSpPr>
          <p:nvPr/>
        </p:nvSpPr>
        <p:spPr bwMode="auto">
          <a:xfrm>
            <a:off x="0" y="1489075"/>
            <a:ext cx="6443663"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sr-Latn-CS" altLang="en-US" sz="2000">
                <a:latin typeface="Constantia" panose="02030602050306030303" pitchFamily="18" charset="0"/>
              </a:rPr>
              <a:t>-  </a:t>
            </a:r>
            <a:r>
              <a:rPr lang="en-GB" altLang="en-US" sz="2000">
                <a:latin typeface="Constantia" panose="02030602050306030303" pitchFamily="18" charset="0"/>
              </a:rPr>
              <a:t>The spinal cord is the major reflex center and conduction pathway between the body and brain.</a:t>
            </a:r>
          </a:p>
          <a:p>
            <a:pPr>
              <a:buFont typeface="Arial" panose="020B0604020202020204" pitchFamily="34" charset="0"/>
              <a:buNone/>
            </a:pPr>
            <a:endParaRPr lang="en-GB" altLang="en-US" sz="2000">
              <a:latin typeface="Constantia" panose="02030602050306030303" pitchFamily="18" charset="0"/>
            </a:endParaRPr>
          </a:p>
          <a:p>
            <a:pPr>
              <a:buFont typeface="Arial" panose="020B0604020202020204" pitchFamily="34" charset="0"/>
              <a:buNone/>
            </a:pPr>
            <a:r>
              <a:rPr lang="en-GB" altLang="en-US" sz="2000">
                <a:latin typeface="Constantia" panose="02030602050306030303" pitchFamily="18" charset="0"/>
              </a:rPr>
              <a:t>- This cylindrical structure, slightly flattened anteriorly</a:t>
            </a:r>
            <a:br>
              <a:rPr lang="en-GB" altLang="en-US" sz="2000">
                <a:latin typeface="Constantia" panose="02030602050306030303" pitchFamily="18" charset="0"/>
              </a:rPr>
            </a:br>
            <a:r>
              <a:rPr lang="en-GB" altLang="en-US" sz="2000">
                <a:latin typeface="Constantia" panose="02030602050306030303" pitchFamily="18" charset="0"/>
              </a:rPr>
              <a:t>   and posteriorly, is protected by the vertebrae, their</a:t>
            </a:r>
            <a:br>
              <a:rPr lang="en-GB" altLang="en-US" sz="2000">
                <a:latin typeface="Constantia" panose="02030602050306030303" pitchFamily="18" charset="0"/>
              </a:rPr>
            </a:br>
            <a:r>
              <a:rPr lang="en-GB" altLang="en-US" sz="2000">
                <a:latin typeface="Constantia" panose="02030602050306030303" pitchFamily="18" charset="0"/>
              </a:rPr>
              <a:t>   associated ligaments and muscles, the spinal meninges,</a:t>
            </a:r>
            <a:br>
              <a:rPr lang="en-GB" altLang="en-US" sz="2000">
                <a:latin typeface="Constantia" panose="02030602050306030303" pitchFamily="18" charset="0"/>
              </a:rPr>
            </a:br>
            <a:r>
              <a:rPr lang="en-GB" altLang="en-US" sz="2000">
                <a:latin typeface="Constantia" panose="02030602050306030303" pitchFamily="18" charset="0"/>
              </a:rPr>
              <a:t>   and the cerebrospinal fluid (CSF).</a:t>
            </a:r>
            <a:br>
              <a:rPr lang="en-GB" altLang="en-US" sz="2000">
                <a:latin typeface="Constantia" panose="02030602050306030303" pitchFamily="18" charset="0"/>
              </a:rPr>
            </a:br>
            <a:endParaRPr lang="en-GB" altLang="en-US" sz="2000">
              <a:latin typeface="Constantia" panose="02030602050306030303" pitchFamily="18" charset="0"/>
            </a:endParaRPr>
          </a:p>
          <a:p>
            <a:pPr>
              <a:buFont typeface="Arial" panose="020B0604020202020204" pitchFamily="34" charset="0"/>
              <a:buNone/>
            </a:pPr>
            <a:r>
              <a:rPr lang="en-GB" altLang="en-US" sz="2000">
                <a:latin typeface="Constantia" panose="02030602050306030303" pitchFamily="18" charset="0"/>
              </a:rPr>
              <a:t>-  It extends through the vertebral canal from the</a:t>
            </a:r>
            <a:br>
              <a:rPr lang="en-GB" altLang="en-US" sz="2000">
                <a:latin typeface="Constantia" panose="02030602050306030303" pitchFamily="18" charset="0"/>
              </a:rPr>
            </a:br>
            <a:r>
              <a:rPr lang="en-GB" altLang="en-US" sz="2000">
                <a:latin typeface="Constantia" panose="02030602050306030303" pitchFamily="18" charset="0"/>
              </a:rPr>
              <a:t>    arch of the </a:t>
            </a:r>
            <a:r>
              <a:rPr lang="en-GB" altLang="en-US" sz="2000" b="1">
                <a:latin typeface="Constantia" panose="02030602050306030303" pitchFamily="18" charset="0"/>
              </a:rPr>
              <a:t>atlas</a:t>
            </a:r>
            <a:r>
              <a:rPr lang="en-GB" altLang="en-US" sz="2000">
                <a:latin typeface="Constantia" panose="02030602050306030303" pitchFamily="18" charset="0"/>
              </a:rPr>
              <a:t> </a:t>
            </a:r>
            <a:r>
              <a:rPr lang="pt-BR" altLang="en-US" sz="2000" b="1">
                <a:latin typeface="Constantia" panose="02030602050306030303" pitchFamily="18" charset="0"/>
              </a:rPr>
              <a:t>(C1 vertebra)</a:t>
            </a:r>
            <a:r>
              <a:rPr lang="en-GB" altLang="en-US" sz="2000" b="1">
                <a:latin typeface="Constantia" panose="02030602050306030303" pitchFamily="18" charset="0"/>
              </a:rPr>
              <a:t> </a:t>
            </a:r>
            <a:r>
              <a:rPr lang="en-GB" altLang="en-US" sz="2000">
                <a:latin typeface="Constantia" panose="02030602050306030303" pitchFamily="18" charset="0"/>
              </a:rPr>
              <a:t>to the level of </a:t>
            </a:r>
            <a:br>
              <a:rPr lang="en-GB" altLang="en-US" sz="2000">
                <a:latin typeface="Constantia" panose="02030602050306030303" pitchFamily="18" charset="0"/>
              </a:rPr>
            </a:br>
            <a:r>
              <a:rPr lang="en-GB" altLang="en-US" sz="2000">
                <a:latin typeface="Constantia" panose="02030602050306030303" pitchFamily="18" charset="0"/>
              </a:rPr>
              <a:t>    </a:t>
            </a:r>
            <a:r>
              <a:rPr lang="pt-BR" altLang="en-US" sz="2000" b="1">
                <a:latin typeface="Constantia" panose="02030602050306030303" pitchFamily="18" charset="0"/>
              </a:rPr>
              <a:t>L1-L2</a:t>
            </a:r>
            <a:r>
              <a:rPr lang="en-GB" altLang="en-US" sz="2000" b="1">
                <a:latin typeface="Constantia" panose="02030602050306030303" pitchFamily="18" charset="0"/>
              </a:rPr>
              <a:t> vertebrae</a:t>
            </a:r>
            <a:r>
              <a:rPr lang="sr-Latn-CS" altLang="en-US" sz="2000">
                <a:latin typeface="Constantia" panose="02030602050306030303" pitchFamily="18" charset="0"/>
              </a:rPr>
              <a:t>.</a:t>
            </a:r>
            <a:endParaRPr lang="en-GB" altLang="en-US" sz="2000">
              <a:latin typeface="Constantia" panose="02030602050306030303" pitchFamily="18" charset="0"/>
            </a:endParaRPr>
          </a:p>
          <a:p>
            <a:pPr>
              <a:buFont typeface="Arial" panose="020B0604020202020204" pitchFamily="34" charset="0"/>
              <a:buNone/>
            </a:pPr>
            <a:r>
              <a:rPr lang="en-GB" altLang="en-US" sz="2000">
                <a:latin typeface="Constantia" panose="02030602050306030303" pitchFamily="18" charset="0"/>
              </a:rPr>
              <a:t>- Thus, the spinal cord occupies only the superior</a:t>
            </a:r>
            <a:br>
              <a:rPr lang="en-GB" altLang="en-US" sz="2000">
                <a:latin typeface="Constantia" panose="02030602050306030303" pitchFamily="18" charset="0"/>
              </a:rPr>
            </a:br>
            <a:r>
              <a:rPr lang="en-GB" altLang="en-US" sz="2000">
                <a:latin typeface="Constantia" panose="02030602050306030303" pitchFamily="18" charset="0"/>
              </a:rPr>
              <a:t>   2/3 of the vertebral canal. </a:t>
            </a:r>
            <a:endParaRPr lang="sr-Latn-CS" altLang="en-US" sz="2000">
              <a:latin typeface="Constantia" panose="02030602050306030303" pitchFamily="18" charset="0"/>
            </a:endParaRPr>
          </a:p>
          <a:p>
            <a:pPr>
              <a:buFont typeface="Arial" panose="020B0604020202020204" pitchFamily="34" charset="0"/>
              <a:buNone/>
            </a:pPr>
            <a:r>
              <a:rPr lang="sr-Latn-CS" altLang="en-US" sz="2000">
                <a:latin typeface="Constantia" panose="02030602050306030303" pitchFamily="18" charset="0"/>
              </a:rPr>
              <a:t>-  </a:t>
            </a:r>
            <a:r>
              <a:rPr lang="en-GB" altLang="en-US" sz="2000">
                <a:latin typeface="Constantia" panose="02030602050306030303" pitchFamily="18" charset="0"/>
              </a:rPr>
              <a:t>length:</a:t>
            </a:r>
            <a:r>
              <a:rPr lang="sr-Latn-CS" altLang="en-US" sz="2000">
                <a:latin typeface="Constantia" panose="02030602050306030303" pitchFamily="18" charset="0"/>
              </a:rPr>
              <a:t> </a:t>
            </a:r>
            <a:r>
              <a:rPr lang="sr-Latn-CS" altLang="en-US" sz="2000" b="1">
                <a:latin typeface="Constantia" panose="02030602050306030303" pitchFamily="18" charset="0"/>
              </a:rPr>
              <a:t>42-45</a:t>
            </a:r>
            <a:r>
              <a:rPr lang="en-GB" altLang="en-US" sz="2000" b="1">
                <a:latin typeface="Constantia" panose="02030602050306030303" pitchFamily="18" charset="0"/>
              </a:rPr>
              <a:t>cm</a:t>
            </a:r>
            <a:r>
              <a:rPr lang="sr-Latn-CS" altLang="en-US" sz="2000" b="1">
                <a:latin typeface="Constantia" panose="02030602050306030303" pitchFamily="18" charset="0"/>
              </a:rPr>
              <a:t>,</a:t>
            </a:r>
          </a:p>
          <a:p>
            <a:pPr>
              <a:buFont typeface="Arial" panose="020B0604020202020204" pitchFamily="34" charset="0"/>
              <a:buChar char="-"/>
            </a:pPr>
            <a:r>
              <a:rPr lang="sr-Latn-CS" altLang="en-US" sz="2000">
                <a:latin typeface="Constantia" panose="02030602050306030303" pitchFamily="18" charset="0"/>
              </a:rPr>
              <a:t>  </a:t>
            </a:r>
            <a:r>
              <a:rPr lang="en-GB" altLang="en-US" sz="2000">
                <a:latin typeface="Constantia" panose="02030602050306030303" pitchFamily="18" charset="0"/>
              </a:rPr>
              <a:t>transverse diameter: </a:t>
            </a:r>
            <a:r>
              <a:rPr lang="sr-Latn-CS" altLang="en-US" sz="2000" b="1">
                <a:latin typeface="Constantia" panose="02030602050306030303" pitchFamily="18" charset="0"/>
              </a:rPr>
              <a:t>10-12</a:t>
            </a:r>
            <a:r>
              <a:rPr lang="en-GB" altLang="en-US" sz="2000" b="1">
                <a:latin typeface="Constantia" panose="02030602050306030303" pitchFamily="18" charset="0"/>
              </a:rPr>
              <a:t> mm</a:t>
            </a:r>
            <a:r>
              <a:rPr lang="sr-Latn-CS" altLang="en-US" sz="2000" b="1">
                <a:latin typeface="Constantia" panose="02030602050306030303" pitchFamily="18" charset="0"/>
              </a:rPr>
              <a:t>,</a:t>
            </a:r>
            <a:r>
              <a:rPr lang="sr-Latn-CS" altLang="en-US" sz="2000">
                <a:latin typeface="Constantia" panose="02030602050306030303" pitchFamily="18" charset="0"/>
              </a:rPr>
              <a:t> </a:t>
            </a:r>
            <a:br>
              <a:rPr lang="sr-Latn-CS" altLang="en-US" sz="2000">
                <a:latin typeface="Constantia" panose="02030602050306030303" pitchFamily="18" charset="0"/>
              </a:rPr>
            </a:br>
            <a:r>
              <a:rPr lang="sr-Latn-CS" altLang="en-US" sz="2000">
                <a:latin typeface="Constantia" panose="02030602050306030303" pitchFamily="18" charset="0"/>
              </a:rPr>
              <a:t>   </a:t>
            </a:r>
            <a:r>
              <a:rPr lang="en-GB" altLang="en-US" sz="2000">
                <a:latin typeface="Constantia" panose="02030602050306030303" pitchFamily="18" charset="0"/>
              </a:rPr>
              <a:t>sagittal diameter:</a:t>
            </a:r>
            <a:r>
              <a:rPr lang="sr-Latn-CS" altLang="en-US" sz="2000">
                <a:latin typeface="Constantia" panose="02030602050306030303" pitchFamily="18" charset="0"/>
              </a:rPr>
              <a:t> </a:t>
            </a:r>
            <a:r>
              <a:rPr lang="sr-Latn-CS" altLang="en-US" sz="2000" b="1">
                <a:latin typeface="Constantia" panose="02030602050306030303" pitchFamily="18" charset="0"/>
              </a:rPr>
              <a:t>8-9</a:t>
            </a:r>
            <a:r>
              <a:rPr lang="en-GB" altLang="en-US" sz="2000" b="1">
                <a:latin typeface="Constantia" panose="02030602050306030303" pitchFamily="18" charset="0"/>
              </a:rPr>
              <a:t> mm</a:t>
            </a:r>
            <a:endParaRPr lang="sr-Latn-CS" altLang="en-US" sz="2000" b="1">
              <a:latin typeface="Constantia" panose="02030602050306030303" pitchFamily="18" charset="0"/>
            </a:endParaRPr>
          </a:p>
          <a:p>
            <a:pPr>
              <a:buFont typeface="Arial" panose="020B0604020202020204" pitchFamily="34" charset="0"/>
              <a:buNone/>
            </a:pPr>
            <a:endParaRPr lang="sr-Latn-CS" altLang="en-US" sz="2000">
              <a:latin typeface="Constantia" panose="02030602050306030303" pitchFamily="18" charset="0"/>
            </a:endParaRPr>
          </a:p>
        </p:txBody>
      </p:sp>
      <p:pic>
        <p:nvPicPr>
          <p:cNvPr id="59396" name="Picture 5">
            <a:extLst>
              <a:ext uri="{FF2B5EF4-FFF2-40B4-BE49-F238E27FC236}">
                <a16:creationId xmlns:a16="http://schemas.microsoft.com/office/drawing/2014/main" id="{57248748-828C-6A69-DE87-E96DD6FC1E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9141" t="12187" r="10352" b="10001"/>
          <a:stretch>
            <a:fillRect/>
          </a:stretch>
        </p:blipFill>
        <p:spPr bwMode="auto">
          <a:xfrm>
            <a:off x="6518275" y="587375"/>
            <a:ext cx="2625725" cy="622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8" name="Rectangle 5">
            <a:extLst>
              <a:ext uri="{FF2B5EF4-FFF2-40B4-BE49-F238E27FC236}">
                <a16:creationId xmlns:a16="http://schemas.microsoft.com/office/drawing/2014/main" id="{FF627DEE-D22E-473A-ED60-EA3B9B6EF880}"/>
              </a:ext>
            </a:extLst>
          </p:cNvPr>
          <p:cNvSpPr>
            <a:spLocks noGrp="1" noChangeArrowheads="1"/>
          </p:cNvSpPr>
          <p:nvPr>
            <p:ph type="title" orient="vert" idx="4294967295"/>
          </p:nvPr>
        </p:nvSpPr>
        <p:spPr>
          <a:xfrm rot="16200000">
            <a:off x="3217069" y="-2274093"/>
            <a:ext cx="1041400" cy="5821362"/>
          </a:xfrm>
        </p:spPr>
        <p:txBody>
          <a:bodyPr vert="eaVert"/>
          <a:lstStyle/>
          <a:p>
            <a:pPr algn="ctr" eaLnBrk="1" hangingPunct="1"/>
            <a:r>
              <a:rPr lang="en-GB" altLang="en-US" sz="4000">
                <a:solidFill>
                  <a:srgbClr val="C00000"/>
                </a:solidFill>
                <a:latin typeface="Constantia" panose="02030602050306030303" pitchFamily="18" charset="0"/>
              </a:rPr>
              <a:t>SPINAL CORD</a:t>
            </a:r>
            <a:br>
              <a:rPr lang="en-GB" altLang="en-US" sz="4000">
                <a:solidFill>
                  <a:srgbClr val="C00000"/>
                </a:solidFill>
                <a:latin typeface="Constantia" panose="02030602050306030303" pitchFamily="18" charset="0"/>
              </a:rPr>
            </a:br>
            <a:r>
              <a:rPr lang="en-GB" altLang="en-US" sz="4000">
                <a:solidFill>
                  <a:srgbClr val="C00000"/>
                </a:solidFill>
                <a:latin typeface="Constantia" panose="02030602050306030303" pitchFamily="18" charset="0"/>
              </a:rPr>
              <a:t>(</a:t>
            </a:r>
            <a:r>
              <a:rPr lang="sr-Latn-CS" altLang="en-US" sz="4000">
                <a:solidFill>
                  <a:srgbClr val="C00000"/>
                </a:solidFill>
                <a:latin typeface="Constantia" panose="02030602050306030303" pitchFamily="18" charset="0"/>
              </a:rPr>
              <a:t>MEDULLA SPINALIS</a:t>
            </a:r>
            <a:r>
              <a:rPr lang="en-GB" altLang="en-US" sz="4000">
                <a:latin typeface="Constantia" panose="02030602050306030303" pitchFamily="18" charset="0"/>
              </a:rPr>
              <a:t>)</a:t>
            </a:r>
            <a:endParaRPr lang="en-US" altLang="en-US" sz="4000">
              <a:latin typeface="Constantia" panose="02030602050306030303" pitchFamily="18" charset="0"/>
            </a:endParaRPr>
          </a:p>
        </p:txBody>
      </p:sp>
      <p:sp>
        <p:nvSpPr>
          <p:cNvPr id="60419" name="Rectangle 3">
            <a:extLst>
              <a:ext uri="{FF2B5EF4-FFF2-40B4-BE49-F238E27FC236}">
                <a16:creationId xmlns:a16="http://schemas.microsoft.com/office/drawing/2014/main" id="{F8FC391E-D078-BDA0-9595-3F7FE892151C}"/>
              </a:ext>
            </a:extLst>
          </p:cNvPr>
          <p:cNvSpPr>
            <a:spLocks noChangeArrowheads="1"/>
          </p:cNvSpPr>
          <p:nvPr/>
        </p:nvSpPr>
        <p:spPr bwMode="auto">
          <a:xfrm>
            <a:off x="0" y="1268413"/>
            <a:ext cx="6588125"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sz="2000" b="1">
              <a:latin typeface="Constantia" panose="02030602050306030303" pitchFamily="18" charset="0"/>
            </a:endParaRPr>
          </a:p>
          <a:p>
            <a:pPr>
              <a:buFont typeface="Arial" panose="020B0604020202020204" pitchFamily="34" charset="0"/>
              <a:buChar char="-"/>
            </a:pPr>
            <a:r>
              <a:rPr lang="en-GB" altLang="en-US" sz="2000">
                <a:latin typeface="Constantia" panose="02030602050306030303" pitchFamily="18" charset="0"/>
              </a:rPr>
              <a:t> The spinal cord is enlarged in two regions in</a:t>
            </a:r>
            <a:br>
              <a:rPr lang="en-GB" altLang="en-US" sz="2000">
                <a:latin typeface="Constantia" panose="02030602050306030303" pitchFamily="18" charset="0"/>
              </a:rPr>
            </a:br>
            <a:r>
              <a:rPr lang="en-GB" altLang="en-US" sz="2000">
                <a:latin typeface="Constantia" panose="02030602050306030303" pitchFamily="18" charset="0"/>
              </a:rPr>
              <a:t>  relationship to innervation of the limbs</a:t>
            </a:r>
            <a:r>
              <a:rPr lang="fi-FI" altLang="en-US" sz="2000">
                <a:latin typeface="Constantia" panose="02030602050306030303" pitchFamily="18" charset="0"/>
              </a:rPr>
              <a:t>:</a:t>
            </a:r>
            <a:endParaRPr lang="sr-Latn-CS" altLang="en-US" sz="2000">
              <a:latin typeface="Constantia" panose="02030602050306030303" pitchFamily="18" charset="0"/>
            </a:endParaRPr>
          </a:p>
          <a:p>
            <a:pPr>
              <a:buFont typeface="Arial" panose="020B0604020202020204" pitchFamily="34" charset="0"/>
              <a:buChar char="-"/>
            </a:pPr>
            <a:endParaRPr lang="fi-FI" altLang="en-US" sz="2000">
              <a:latin typeface="Constantia" panose="02030602050306030303" pitchFamily="18" charset="0"/>
            </a:endParaRPr>
          </a:p>
          <a:p>
            <a:pPr>
              <a:buFont typeface="Arial" panose="020B0604020202020204" pitchFamily="34" charset="0"/>
              <a:buNone/>
            </a:pPr>
            <a:r>
              <a:rPr lang="sr-Latn-CS" altLang="en-US" sz="2000">
                <a:latin typeface="Constantia" panose="02030602050306030303" pitchFamily="18" charset="0"/>
              </a:rPr>
              <a:t>1. </a:t>
            </a:r>
            <a:r>
              <a:rPr lang="en-GB" altLang="en-US" sz="2000" b="1">
                <a:latin typeface="Constantia" panose="02030602050306030303" pitchFamily="18" charset="0"/>
              </a:rPr>
              <a:t>Cervical enlargement</a:t>
            </a:r>
            <a:endParaRPr lang="sr-Latn-CS" altLang="en-US" sz="2000" b="1">
              <a:latin typeface="Constantia" panose="02030602050306030303" pitchFamily="18" charset="0"/>
            </a:endParaRPr>
          </a:p>
          <a:p>
            <a:pPr>
              <a:buFont typeface="Arial" panose="020B0604020202020204" pitchFamily="34" charset="0"/>
              <a:buNone/>
            </a:pPr>
            <a:r>
              <a:rPr lang="sr-Latn-CS" altLang="en-US" sz="2000">
                <a:latin typeface="Constantia" panose="02030602050306030303" pitchFamily="18" charset="0"/>
              </a:rPr>
              <a:t>(</a:t>
            </a:r>
            <a:r>
              <a:rPr lang="sr-Latn-CS" altLang="en-US" sz="2000" b="1">
                <a:latin typeface="Constantia" panose="02030602050306030303" pitchFamily="18" charset="0"/>
              </a:rPr>
              <a:t>intumescentio cericalis) </a:t>
            </a:r>
            <a:br>
              <a:rPr lang="sr-Latn-CS" altLang="en-US" sz="2000" b="1">
                <a:latin typeface="Constantia" panose="02030602050306030303" pitchFamily="18" charset="0"/>
              </a:rPr>
            </a:br>
            <a:r>
              <a:rPr lang="en-GB" altLang="en-US" sz="2000">
                <a:latin typeface="Constantia" panose="02030602050306030303" pitchFamily="18" charset="0"/>
              </a:rPr>
              <a:t>extends from </a:t>
            </a:r>
            <a:r>
              <a:rPr lang="en-GB" altLang="en-US" sz="2000" b="1">
                <a:latin typeface="Constantia" panose="02030602050306030303" pitchFamily="18" charset="0"/>
              </a:rPr>
              <a:t>C4 through T1 </a:t>
            </a:r>
            <a:r>
              <a:rPr lang="en-GB" altLang="en-US" sz="2000">
                <a:latin typeface="Constantia" panose="02030602050306030303" pitchFamily="18" charset="0"/>
              </a:rPr>
              <a:t>segments of the spinal cord</a:t>
            </a:r>
            <a:br>
              <a:rPr lang="en-GB" altLang="en-US" sz="2000">
                <a:latin typeface="Constantia" panose="02030602050306030303" pitchFamily="18" charset="0"/>
              </a:rPr>
            </a:br>
            <a:r>
              <a:rPr lang="en-GB" altLang="en-US" sz="2000">
                <a:latin typeface="Constantia" panose="02030602050306030303" pitchFamily="18" charset="0"/>
              </a:rPr>
              <a:t>- most of the anterior rami of the spinal nerves arising</a:t>
            </a:r>
            <a:br>
              <a:rPr lang="en-GB" altLang="en-US" sz="2000">
                <a:latin typeface="Constantia" panose="02030602050306030303" pitchFamily="18" charset="0"/>
              </a:rPr>
            </a:br>
            <a:r>
              <a:rPr lang="en-GB" altLang="en-US" sz="2000">
                <a:latin typeface="Constantia" panose="02030602050306030303" pitchFamily="18" charset="0"/>
              </a:rPr>
              <a:t>  from it form the </a:t>
            </a:r>
            <a:r>
              <a:rPr lang="en-GB" altLang="en-US" sz="2000" u="sng">
                <a:latin typeface="Constantia" panose="02030602050306030303" pitchFamily="18" charset="0"/>
              </a:rPr>
              <a:t>brachial plexus </a:t>
            </a:r>
            <a:r>
              <a:rPr lang="en-GB" altLang="en-US" sz="2000">
                <a:latin typeface="Constantia" panose="02030602050306030303" pitchFamily="18" charset="0"/>
              </a:rPr>
              <a:t>of nerves that innervates</a:t>
            </a:r>
            <a:br>
              <a:rPr lang="en-GB" altLang="en-US" sz="2000">
                <a:latin typeface="Constantia" panose="02030602050306030303" pitchFamily="18" charset="0"/>
              </a:rPr>
            </a:br>
            <a:r>
              <a:rPr lang="en-GB" altLang="en-US" sz="2000">
                <a:latin typeface="Constantia" panose="02030602050306030303" pitchFamily="18" charset="0"/>
              </a:rPr>
              <a:t>  the upper limbs</a:t>
            </a:r>
            <a:endParaRPr lang="sr-Latn-CS" altLang="en-US" sz="2000">
              <a:latin typeface="Constantia" panose="02030602050306030303" pitchFamily="18" charset="0"/>
            </a:endParaRPr>
          </a:p>
          <a:p>
            <a:pPr>
              <a:buFont typeface="Arial" panose="020B0604020202020204" pitchFamily="34" charset="0"/>
              <a:buNone/>
            </a:pPr>
            <a:endParaRPr lang="sr-Latn-CS" altLang="en-US" sz="2000">
              <a:latin typeface="Constantia" panose="02030602050306030303" pitchFamily="18" charset="0"/>
            </a:endParaRPr>
          </a:p>
          <a:p>
            <a:pPr>
              <a:buFont typeface="Arial" panose="020B0604020202020204" pitchFamily="34" charset="0"/>
              <a:buNone/>
            </a:pPr>
            <a:r>
              <a:rPr lang="sr-Latn-CS" altLang="en-US" sz="2000">
                <a:latin typeface="Constantia" panose="02030602050306030303" pitchFamily="18" charset="0"/>
              </a:rPr>
              <a:t>2. </a:t>
            </a:r>
            <a:r>
              <a:rPr lang="en-GB" altLang="en-US" sz="2000" b="1">
                <a:latin typeface="Constantia" panose="02030602050306030303" pitchFamily="18" charset="0"/>
              </a:rPr>
              <a:t>Lumbosacral enlargement</a:t>
            </a:r>
            <a:endParaRPr lang="sr-Latn-CS" altLang="en-US" sz="2000" b="1">
              <a:latin typeface="Constantia" panose="02030602050306030303" pitchFamily="18" charset="0"/>
            </a:endParaRPr>
          </a:p>
          <a:p>
            <a:pPr>
              <a:buFont typeface="Arial" panose="020B0604020202020204" pitchFamily="34" charset="0"/>
              <a:buNone/>
            </a:pPr>
            <a:r>
              <a:rPr lang="sr-Latn-CS" altLang="en-US" sz="2000">
                <a:latin typeface="Constantia" panose="02030602050306030303" pitchFamily="18" charset="0"/>
              </a:rPr>
              <a:t>(</a:t>
            </a:r>
            <a:r>
              <a:rPr lang="sr-Latn-CS" altLang="en-US" sz="2000" b="1">
                <a:latin typeface="Constantia" panose="02030602050306030303" pitchFamily="18" charset="0"/>
              </a:rPr>
              <a:t>intumescentio lumbosacralis)</a:t>
            </a:r>
          </a:p>
          <a:p>
            <a:pPr>
              <a:buFont typeface="Arial" panose="020B0604020202020204" pitchFamily="34" charset="0"/>
              <a:buNone/>
            </a:pPr>
            <a:r>
              <a:rPr lang="en-GB" altLang="en-US" sz="2000">
                <a:latin typeface="Constantia" panose="02030602050306030303" pitchFamily="18" charset="0"/>
              </a:rPr>
              <a:t>extends from </a:t>
            </a:r>
            <a:r>
              <a:rPr lang="en-GB" altLang="en-US" sz="2000" b="1">
                <a:latin typeface="Constantia" panose="02030602050306030303" pitchFamily="18" charset="0"/>
              </a:rPr>
              <a:t>T11 through S1 </a:t>
            </a:r>
            <a:r>
              <a:rPr lang="en-GB" altLang="en-US" sz="2000">
                <a:latin typeface="Constantia" panose="02030602050306030303" pitchFamily="18" charset="0"/>
              </a:rPr>
              <a:t>segments of the spinal cord</a:t>
            </a:r>
          </a:p>
          <a:p>
            <a:pPr>
              <a:buFont typeface="Arial" panose="020B0604020202020204" pitchFamily="34" charset="0"/>
              <a:buNone/>
            </a:pPr>
            <a:r>
              <a:rPr lang="en-GB" altLang="en-US" sz="2000">
                <a:latin typeface="Constantia" panose="02030602050306030303" pitchFamily="18" charset="0"/>
              </a:rPr>
              <a:t>- The anterior rami of the spinal nerves arising from this enlargement make up the </a:t>
            </a:r>
            <a:r>
              <a:rPr lang="en-GB" altLang="en-US" sz="2000" u="sng">
                <a:latin typeface="Constantia" panose="02030602050306030303" pitchFamily="18" charset="0"/>
              </a:rPr>
              <a:t>lumbar and sacral plexuses </a:t>
            </a:r>
            <a:r>
              <a:rPr lang="en-GB" altLang="en-US" sz="2000">
                <a:latin typeface="Constantia" panose="02030602050306030303" pitchFamily="18" charset="0"/>
              </a:rPr>
              <a:t>of nerves that innervate the lower limbs </a:t>
            </a:r>
            <a:endParaRPr lang="sr-Latn-CS" altLang="en-US" sz="2000">
              <a:latin typeface="Constantia" panose="02030602050306030303" pitchFamily="18" charset="0"/>
            </a:endParaRPr>
          </a:p>
        </p:txBody>
      </p:sp>
      <p:pic>
        <p:nvPicPr>
          <p:cNvPr id="60420" name="Picture 5">
            <a:extLst>
              <a:ext uri="{FF2B5EF4-FFF2-40B4-BE49-F238E27FC236}">
                <a16:creationId xmlns:a16="http://schemas.microsoft.com/office/drawing/2014/main" id="{02F63A84-F4DC-1938-725B-B65DA44482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9141" t="12187" r="10352" b="10001"/>
          <a:stretch>
            <a:fillRect/>
          </a:stretch>
        </p:blipFill>
        <p:spPr bwMode="auto">
          <a:xfrm>
            <a:off x="6518275" y="636588"/>
            <a:ext cx="2625725" cy="622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42" name="Picture 3">
            <a:extLst>
              <a:ext uri="{FF2B5EF4-FFF2-40B4-BE49-F238E27FC236}">
                <a16:creationId xmlns:a16="http://schemas.microsoft.com/office/drawing/2014/main" id="{ADB8517F-F850-B04F-C1B9-6029605382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3398" t="16875" r="32031" b="20313"/>
          <a:stretch>
            <a:fillRect/>
          </a:stretch>
        </p:blipFill>
        <p:spPr bwMode="auto">
          <a:xfrm>
            <a:off x="5140325" y="2311400"/>
            <a:ext cx="4003675" cy="454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1" name="Rectangle 2">
            <a:extLst>
              <a:ext uri="{FF2B5EF4-FFF2-40B4-BE49-F238E27FC236}">
                <a16:creationId xmlns:a16="http://schemas.microsoft.com/office/drawing/2014/main" id="{9D7FAFDB-5F9B-C8B8-BD8D-3DB11F133A0F}"/>
              </a:ext>
            </a:extLst>
          </p:cNvPr>
          <p:cNvSpPr>
            <a:spLocks noChangeArrowheads="1"/>
          </p:cNvSpPr>
          <p:nvPr/>
        </p:nvSpPr>
        <p:spPr bwMode="auto">
          <a:xfrm>
            <a:off x="-2376" y="799048"/>
            <a:ext cx="9144000" cy="5016758"/>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defRPr/>
            </a:pPr>
            <a:r>
              <a:rPr lang="en-GB" altLang="en-US" sz="2000" b="1" dirty="0">
                <a:latin typeface="Constantia" panose="02030602050306030303" pitchFamily="18" charset="0"/>
              </a:rPr>
              <a:t>Terminal part</a:t>
            </a:r>
            <a:r>
              <a:rPr lang="sr-Latn-CS" altLang="en-US" sz="2000" b="1" dirty="0">
                <a:latin typeface="Constantia" panose="02030602050306030303" pitchFamily="18" charset="0"/>
              </a:rPr>
              <a:t>:</a:t>
            </a:r>
          </a:p>
          <a:p>
            <a:pPr>
              <a:buFont typeface="Arial" panose="020B0604020202020204" pitchFamily="34" charset="0"/>
              <a:buNone/>
              <a:defRPr/>
            </a:pPr>
            <a:r>
              <a:rPr lang="sr-Latn-CS" altLang="en-US" sz="2000" dirty="0">
                <a:latin typeface="Constantia" panose="02030602050306030303" pitchFamily="18" charset="0"/>
              </a:rPr>
              <a:t>- </a:t>
            </a:r>
            <a:r>
              <a:rPr lang="en-GB" altLang="en-US" sz="2000" dirty="0">
                <a:latin typeface="Constantia" panose="02030602050306030303" pitchFamily="18" charset="0"/>
              </a:rPr>
              <a:t>T</a:t>
            </a:r>
            <a:r>
              <a:rPr lang="en-GB" sz="2000" dirty="0">
                <a:latin typeface="Constantia" panose="02030602050306030303" pitchFamily="18" charset="0"/>
              </a:rPr>
              <a:t>apering inferior end of the spinal cord is cone-shaped - </a:t>
            </a:r>
            <a:r>
              <a:rPr lang="en-GB" sz="2000" b="1" dirty="0">
                <a:latin typeface="Constantia" panose="02030602050306030303" pitchFamily="18" charset="0"/>
              </a:rPr>
              <a:t>the conus medullaris</a:t>
            </a:r>
            <a:r>
              <a:rPr lang="en-GB" sz="2000" dirty="0">
                <a:latin typeface="Constantia" panose="02030602050306030303" pitchFamily="18" charset="0"/>
              </a:rPr>
              <a:t>,</a:t>
            </a:r>
            <a:endParaRPr lang="en-GB" altLang="en-US" sz="2000" dirty="0">
              <a:latin typeface="Constantia" panose="02030602050306030303" pitchFamily="18" charset="0"/>
            </a:endParaRPr>
          </a:p>
          <a:p>
            <a:pPr>
              <a:buFont typeface="Arial" panose="020B0604020202020204" pitchFamily="34" charset="0"/>
              <a:buChar char="-"/>
              <a:defRPr/>
            </a:pPr>
            <a:r>
              <a:rPr lang="en-GB" altLang="en-US" sz="2000" dirty="0">
                <a:latin typeface="Constantia" panose="02030602050306030303" pitchFamily="18" charset="0"/>
              </a:rPr>
              <a:t> It is continued inferiorly by </a:t>
            </a:r>
            <a:r>
              <a:rPr lang="sr-Latn-CS" altLang="en-US" sz="2000" b="1" dirty="0" err="1">
                <a:latin typeface="Constantia" panose="02030602050306030303" pitchFamily="18" charset="0"/>
              </a:rPr>
              <a:t>filum</a:t>
            </a:r>
            <a:r>
              <a:rPr lang="sr-Latn-CS" altLang="en-US" sz="2000" b="1" dirty="0">
                <a:latin typeface="Constantia" panose="02030602050306030303" pitchFamily="18" charset="0"/>
              </a:rPr>
              <a:t> terminale</a:t>
            </a:r>
            <a:r>
              <a:rPr lang="en-GB" altLang="en-US" sz="2000" b="1" dirty="0">
                <a:latin typeface="Constantia" panose="02030602050306030303" pitchFamily="18" charset="0"/>
              </a:rPr>
              <a:t> - </a:t>
            </a:r>
            <a:r>
              <a:rPr lang="en-GB" sz="2000" dirty="0">
                <a:solidFill>
                  <a:srgbClr val="202122"/>
                </a:solidFill>
                <a:highlight>
                  <a:srgbClr val="FFFFFF"/>
                </a:highlight>
                <a:latin typeface="Constantia" panose="02030602050306030303" pitchFamily="18" charset="0"/>
              </a:rPr>
              <a:t>delicate strand of </a:t>
            </a:r>
            <a:r>
              <a:rPr lang="en-GB" sz="2000" dirty="0">
                <a:highlight>
                  <a:srgbClr val="FFFFFF"/>
                </a:highlight>
                <a:latin typeface="Constantia" panose="02030602050306030303" pitchFamily="18" charset="0"/>
              </a:rPr>
              <a:t>fibrous tissue</a:t>
            </a:r>
            <a:br>
              <a:rPr lang="en-GB" sz="2000" dirty="0">
                <a:solidFill>
                  <a:srgbClr val="202122"/>
                </a:solidFill>
                <a:highlight>
                  <a:srgbClr val="FFFFFF"/>
                </a:highlight>
                <a:latin typeface="Constantia" panose="02030602050306030303" pitchFamily="18" charset="0"/>
              </a:rPr>
            </a:br>
            <a:r>
              <a:rPr lang="en-GB" sz="2000" dirty="0">
                <a:solidFill>
                  <a:srgbClr val="202122"/>
                </a:solidFill>
                <a:highlight>
                  <a:srgbClr val="FFFFFF"/>
                </a:highlight>
                <a:latin typeface="Constantia" panose="02030602050306030303" pitchFamily="18" charset="0"/>
              </a:rPr>
              <a:t>  and pia matter, about 20 cm in length, extending inferior-ward from the apex of</a:t>
            </a:r>
            <a:br>
              <a:rPr lang="en-GB" sz="2000" dirty="0">
                <a:solidFill>
                  <a:srgbClr val="202122"/>
                </a:solidFill>
                <a:highlight>
                  <a:srgbClr val="FFFFFF"/>
                </a:highlight>
                <a:latin typeface="Constantia" panose="02030602050306030303" pitchFamily="18" charset="0"/>
              </a:rPr>
            </a:br>
            <a:r>
              <a:rPr lang="en-GB" sz="2000" dirty="0">
                <a:solidFill>
                  <a:srgbClr val="202122"/>
                </a:solidFill>
                <a:highlight>
                  <a:srgbClr val="FFFFFF"/>
                </a:highlight>
                <a:latin typeface="Constantia" panose="02030602050306030303" pitchFamily="18" charset="0"/>
              </a:rPr>
              <a:t>  the </a:t>
            </a:r>
            <a:r>
              <a:rPr lang="en-GB" sz="2000" dirty="0">
                <a:highlight>
                  <a:srgbClr val="FFFFFF"/>
                </a:highlight>
                <a:latin typeface="Constantia" panose="02030602050306030303" pitchFamily="18" charset="0"/>
              </a:rPr>
              <a:t>conus medullaris </a:t>
            </a:r>
            <a:r>
              <a:rPr lang="en-GB" sz="2000" dirty="0">
                <a:solidFill>
                  <a:srgbClr val="202122"/>
                </a:solidFill>
                <a:highlight>
                  <a:srgbClr val="FFFFFF"/>
                </a:highlight>
                <a:latin typeface="Constantia" panose="02030602050306030303" pitchFamily="18" charset="0"/>
              </a:rPr>
              <a:t>to attach onto the coccyx.</a:t>
            </a:r>
            <a:r>
              <a:rPr lang="en-GB" sz="2000" baseline="30000" dirty="0">
                <a:solidFill>
                  <a:srgbClr val="202122"/>
                </a:solidFill>
                <a:highlight>
                  <a:srgbClr val="FFFFFF"/>
                </a:highlight>
                <a:latin typeface="Constantia" panose="02030602050306030303" pitchFamily="18" charset="0"/>
              </a:rPr>
              <a:t> </a:t>
            </a:r>
            <a:r>
              <a:rPr lang="en-GB" sz="2000" dirty="0">
                <a:solidFill>
                  <a:srgbClr val="202122"/>
                </a:solidFill>
                <a:highlight>
                  <a:srgbClr val="FFFFFF"/>
                </a:highlight>
                <a:latin typeface="Constantia" panose="02030602050306030303" pitchFamily="18" charset="0"/>
              </a:rPr>
              <a:t> The filum </a:t>
            </a:r>
            <a:r>
              <a:rPr lang="en-GB" sz="2000" dirty="0" err="1">
                <a:solidFill>
                  <a:srgbClr val="202122"/>
                </a:solidFill>
                <a:highlight>
                  <a:srgbClr val="FFFFFF"/>
                </a:highlight>
                <a:latin typeface="Constantia" panose="02030602050306030303" pitchFamily="18" charset="0"/>
              </a:rPr>
              <a:t>terminale</a:t>
            </a:r>
            <a:r>
              <a:rPr lang="en-GB" sz="2000" dirty="0">
                <a:solidFill>
                  <a:srgbClr val="202122"/>
                </a:solidFill>
                <a:highlight>
                  <a:srgbClr val="FFFFFF"/>
                </a:highlight>
                <a:latin typeface="Constantia" panose="02030602050306030303" pitchFamily="18" charset="0"/>
              </a:rPr>
              <a:t> acts to</a:t>
            </a:r>
            <a:br>
              <a:rPr lang="en-GB" sz="2000" dirty="0">
                <a:solidFill>
                  <a:srgbClr val="202122"/>
                </a:solidFill>
                <a:highlight>
                  <a:srgbClr val="FFFFFF"/>
                </a:highlight>
                <a:latin typeface="Constantia" panose="02030602050306030303" pitchFamily="18" charset="0"/>
              </a:rPr>
            </a:br>
            <a:r>
              <a:rPr lang="en-GB" sz="2000" dirty="0">
                <a:solidFill>
                  <a:srgbClr val="202122"/>
                </a:solidFill>
                <a:highlight>
                  <a:srgbClr val="FFFFFF"/>
                </a:highlight>
                <a:latin typeface="Constantia" panose="02030602050306030303" pitchFamily="18" charset="0"/>
              </a:rPr>
              <a:t>  anchor the spinal cord and spinal meninges inferiorly.</a:t>
            </a:r>
          </a:p>
          <a:p>
            <a:pPr>
              <a:buFont typeface="Arial" panose="020B0604020202020204" pitchFamily="34" charset="0"/>
              <a:buChar char="-"/>
              <a:defRPr/>
            </a:pPr>
            <a:r>
              <a:rPr lang="sr-Latn-CS" altLang="en-US" sz="2000" dirty="0">
                <a:latin typeface="Constantia" panose="02030602050306030303" pitchFamily="18" charset="0"/>
              </a:rPr>
              <a:t> </a:t>
            </a:r>
            <a:r>
              <a:rPr lang="en-GB" altLang="en-US" sz="2000" dirty="0">
                <a:latin typeface="Constantia" panose="02030602050306030303" pitchFamily="18" charset="0"/>
              </a:rPr>
              <a:t>Filum terminal can be divided into 2 parts</a:t>
            </a:r>
            <a:r>
              <a:rPr lang="sr-Latn-CS" altLang="en-US" sz="2000" dirty="0">
                <a:latin typeface="Constantia" panose="02030602050306030303" pitchFamily="18" charset="0"/>
              </a:rPr>
              <a:t>:</a:t>
            </a:r>
            <a:br>
              <a:rPr lang="sr-Latn-CS" altLang="en-US" sz="2000" dirty="0">
                <a:latin typeface="Constantia" panose="02030602050306030303" pitchFamily="18" charset="0"/>
              </a:rPr>
            </a:br>
            <a:r>
              <a:rPr lang="sr-Latn-CS" altLang="en-US" sz="2000" dirty="0">
                <a:latin typeface="Constantia" panose="02030602050306030303" pitchFamily="18" charset="0"/>
              </a:rPr>
              <a:t>a)</a:t>
            </a:r>
            <a:r>
              <a:rPr lang="pt-BR" altLang="en-US" sz="2000" b="1" dirty="0">
                <a:latin typeface="Constantia" panose="02030602050306030303" pitchFamily="18" charset="0"/>
              </a:rPr>
              <a:t> upper, proximal part </a:t>
            </a:r>
            <a:br>
              <a:rPr lang="pt-BR" altLang="en-US" sz="2000" b="1" dirty="0">
                <a:latin typeface="Constantia" panose="02030602050306030303" pitchFamily="18" charset="0"/>
              </a:rPr>
            </a:br>
            <a:r>
              <a:rPr lang="pt-BR" altLang="en-US" sz="2000" b="1" dirty="0">
                <a:latin typeface="Constantia" panose="02030602050306030303" pitchFamily="18" charset="0"/>
              </a:rPr>
              <a:t>  (filum terminale internum</a:t>
            </a:r>
            <a:r>
              <a:rPr lang="en-GB" altLang="en-US" sz="2000" b="1" dirty="0">
                <a:latin typeface="Constantia" panose="02030602050306030303" pitchFamily="18" charset="0"/>
              </a:rPr>
              <a:t>)</a:t>
            </a:r>
            <a:br>
              <a:rPr lang="sr-Latn-CS" altLang="en-US" sz="2000" b="1" dirty="0">
                <a:latin typeface="Constantia" panose="02030602050306030303" pitchFamily="18" charset="0"/>
              </a:rPr>
            </a:br>
            <a:r>
              <a:rPr lang="sr-Latn-CS" altLang="en-US" sz="2000" b="1" dirty="0">
                <a:latin typeface="Constantia" panose="02030602050306030303" pitchFamily="18" charset="0"/>
              </a:rPr>
              <a:t>    </a:t>
            </a:r>
            <a:r>
              <a:rPr lang="en-GB" sz="2000" dirty="0">
                <a:latin typeface="+mn-lt"/>
              </a:rPr>
              <a:t>a whitish fibrous filament that extends from</a:t>
            </a:r>
            <a:br>
              <a:rPr lang="en-GB" sz="2000" dirty="0">
                <a:latin typeface="+mn-lt"/>
              </a:rPr>
            </a:br>
            <a:r>
              <a:rPr lang="en-GB" sz="2000" dirty="0">
                <a:latin typeface="+mn-lt"/>
              </a:rPr>
              <a:t>    the conus medullaris to the tip of the dural </a:t>
            </a:r>
            <a:br>
              <a:rPr lang="en-GB" sz="2000" dirty="0">
                <a:latin typeface="+mn-lt"/>
              </a:rPr>
            </a:br>
            <a:r>
              <a:rPr lang="en-GB" sz="2000" dirty="0">
                <a:latin typeface="+mn-lt"/>
              </a:rPr>
              <a:t>    sac </a:t>
            </a:r>
          </a:p>
          <a:p>
            <a:pPr>
              <a:defRPr/>
            </a:pPr>
            <a:r>
              <a:rPr lang="en-GB" altLang="en-US" sz="2000" dirty="0">
                <a:latin typeface="+mn-lt"/>
              </a:rPr>
              <a:t>b</a:t>
            </a:r>
            <a:r>
              <a:rPr lang="sr-Latn-CS" altLang="en-US" sz="2000" b="1" dirty="0">
                <a:latin typeface="+mn-lt"/>
              </a:rPr>
              <a:t>) </a:t>
            </a:r>
            <a:r>
              <a:rPr lang="en-GB" altLang="en-US" sz="2000" b="1" dirty="0">
                <a:latin typeface="Constantia" panose="02030602050306030303" pitchFamily="18" charset="0"/>
              </a:rPr>
              <a:t>lower, distal part</a:t>
            </a:r>
            <a:br>
              <a:rPr lang="en-GB" altLang="en-US" sz="2000" b="1" dirty="0">
                <a:latin typeface="Constantia" panose="02030602050306030303" pitchFamily="18" charset="0"/>
              </a:rPr>
            </a:br>
            <a:r>
              <a:rPr lang="en-GB" altLang="en-US" sz="2000" b="1" dirty="0">
                <a:latin typeface="Constantia" panose="02030602050306030303" pitchFamily="18" charset="0"/>
              </a:rPr>
              <a:t>  </a:t>
            </a:r>
            <a:r>
              <a:rPr lang="pt-BR" altLang="en-US" sz="2000" b="1" dirty="0">
                <a:latin typeface="Constantia" panose="02030602050306030303" pitchFamily="18" charset="0"/>
              </a:rPr>
              <a:t> (filum terminale externum)</a:t>
            </a:r>
            <a:r>
              <a:rPr lang="sr-Latn-CS" altLang="en-US" sz="2000" b="1" dirty="0">
                <a:latin typeface="Constantia" panose="02030602050306030303" pitchFamily="18" charset="0"/>
              </a:rPr>
              <a:t>,</a:t>
            </a:r>
            <a:br>
              <a:rPr lang="sr-Latn-CS" altLang="en-US" sz="2000" b="1" dirty="0">
                <a:latin typeface="Constantia" panose="02030602050306030303" pitchFamily="18" charset="0"/>
              </a:rPr>
            </a:br>
            <a:r>
              <a:rPr lang="sr-Latn-CS" altLang="en-US" sz="2000" dirty="0">
                <a:latin typeface="Constantia" panose="02030602050306030303" pitchFamily="18" charset="0"/>
              </a:rPr>
              <a:t>    </a:t>
            </a:r>
            <a:r>
              <a:rPr lang="en-GB" sz="2000" dirty="0">
                <a:latin typeface="+mn-lt"/>
              </a:rPr>
              <a:t>attaches at the tip of the dural sac and </a:t>
            </a:r>
            <a:br>
              <a:rPr lang="en-GB" sz="2000" dirty="0">
                <a:latin typeface="+mn-lt"/>
              </a:rPr>
            </a:br>
            <a:r>
              <a:rPr lang="en-GB" sz="2000" dirty="0">
                <a:latin typeface="+mn-lt"/>
              </a:rPr>
              <a:t>    extends to the coccyx.</a:t>
            </a:r>
            <a:endParaRPr lang="sr-Latn-CS" altLang="en-US" sz="2000" dirty="0">
              <a:latin typeface="+mn-lt"/>
            </a:endParaRPr>
          </a:p>
        </p:txBody>
      </p:sp>
      <p:sp>
        <p:nvSpPr>
          <p:cNvPr id="61444" name="Rectangle 5">
            <a:extLst>
              <a:ext uri="{FF2B5EF4-FFF2-40B4-BE49-F238E27FC236}">
                <a16:creationId xmlns:a16="http://schemas.microsoft.com/office/drawing/2014/main" id="{9D881738-4238-ACBF-508A-89F785068E0A}"/>
              </a:ext>
            </a:extLst>
          </p:cNvPr>
          <p:cNvSpPr txBox="1">
            <a:spLocks noChangeArrowheads="1"/>
          </p:cNvSpPr>
          <p:nvPr/>
        </p:nvSpPr>
        <p:spPr bwMode="auto">
          <a:xfrm rot="-5400000">
            <a:off x="4391819" y="-4167981"/>
            <a:ext cx="504825" cy="907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rIns="0" bIns="0" anchor="b"/>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eaLnBrk="1" hangingPunct="1">
              <a:spcBef>
                <a:spcPct val="0"/>
              </a:spcBef>
              <a:buClrTx/>
              <a:buSzTx/>
              <a:buFontTx/>
              <a:buNone/>
            </a:pPr>
            <a:r>
              <a:rPr lang="en-GB" altLang="en-US" sz="4000">
                <a:solidFill>
                  <a:srgbClr val="C00000"/>
                </a:solidFill>
              </a:rPr>
              <a:t>SPINAL CORD (</a:t>
            </a:r>
            <a:r>
              <a:rPr lang="sr-Latn-CS" altLang="en-US" sz="4000">
                <a:solidFill>
                  <a:srgbClr val="C00000"/>
                </a:solidFill>
              </a:rPr>
              <a:t>MEDULLA SPINALIS</a:t>
            </a:r>
            <a:r>
              <a:rPr lang="en-GB" altLang="en-US" sz="4000">
                <a:solidFill>
                  <a:schemeClr val="tx2"/>
                </a:solidFill>
              </a:rPr>
              <a:t>)</a:t>
            </a:r>
            <a:endParaRPr lang="en-US" altLang="en-US" sz="4000">
              <a:solidFill>
                <a:schemeClr val="tx2"/>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2466" name="Picture 4" descr="1-6 Conus medullaris">
            <a:extLst>
              <a:ext uri="{FF2B5EF4-FFF2-40B4-BE49-F238E27FC236}">
                <a16:creationId xmlns:a16="http://schemas.microsoft.com/office/drawing/2014/main" id="{056F6A75-ECC8-CAEB-2898-9BCCA04E40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49985"/>
          <a:stretch>
            <a:fillRect/>
          </a:stretch>
        </p:blipFill>
        <p:spPr bwMode="auto">
          <a:xfrm>
            <a:off x="365125" y="163513"/>
            <a:ext cx="4206875" cy="653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7" name="Picture 2">
            <a:extLst>
              <a:ext uri="{FF2B5EF4-FFF2-40B4-BE49-F238E27FC236}">
                <a16:creationId xmlns:a16="http://schemas.microsoft.com/office/drawing/2014/main" id="{91F722A4-1831-3B12-2892-0EDD4B5F0F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44450"/>
            <a:ext cx="3527425" cy="678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3490" name="Picture 3" descr="new-18.jpg">
            <a:extLst>
              <a:ext uri="{FF2B5EF4-FFF2-40B4-BE49-F238E27FC236}">
                <a16:creationId xmlns:a16="http://schemas.microsoft.com/office/drawing/2014/main" id="{7D839C51-DD2A-9D8D-55CC-7C31A82F6C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0200" y="1412875"/>
            <a:ext cx="4957763" cy="274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2">
            <a:extLst>
              <a:ext uri="{FF2B5EF4-FFF2-40B4-BE49-F238E27FC236}">
                <a16:creationId xmlns:a16="http://schemas.microsoft.com/office/drawing/2014/main" id="{FAE33B65-DF5A-DA66-2748-DF83CDD2C019}"/>
              </a:ext>
            </a:extLst>
          </p:cNvPr>
          <p:cNvSpPr>
            <a:spLocks noChangeArrowheads="1"/>
          </p:cNvSpPr>
          <p:nvPr/>
        </p:nvSpPr>
        <p:spPr bwMode="auto">
          <a:xfrm>
            <a:off x="31750" y="549275"/>
            <a:ext cx="9169400" cy="6463308"/>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defRPr/>
            </a:pPr>
            <a:r>
              <a:rPr lang="en-GB" altLang="en-US" b="1" dirty="0">
                <a:latin typeface="Constantia" panose="02030602050306030303" pitchFamily="18" charset="0"/>
              </a:rPr>
              <a:t>Anterior (Ventral) surface:</a:t>
            </a:r>
            <a:endParaRPr lang="sr-Latn-CS" altLang="en-US" b="1" dirty="0">
              <a:latin typeface="Constantia" panose="02030602050306030303" pitchFamily="18" charset="0"/>
            </a:endParaRPr>
          </a:p>
          <a:p>
            <a:pPr>
              <a:defRPr/>
            </a:pPr>
            <a:r>
              <a:rPr lang="en-GB" altLang="en-US" dirty="0">
                <a:latin typeface="Constantia" panose="02030602050306030303" pitchFamily="18" charset="0"/>
              </a:rPr>
              <a:t>-</a:t>
            </a:r>
            <a:r>
              <a:rPr lang="sr-Latn-CS" altLang="en-US" dirty="0">
                <a:latin typeface="Constantia" panose="02030602050306030303" pitchFamily="18" charset="0"/>
              </a:rPr>
              <a:t> </a:t>
            </a:r>
            <a:r>
              <a:rPr lang="en-GB" altLang="en-US" b="1" dirty="0">
                <a:latin typeface="Constantia" panose="02030602050306030303" pitchFamily="18" charset="0"/>
              </a:rPr>
              <a:t>Anterior (ventral) median fissure </a:t>
            </a:r>
            <a:r>
              <a:rPr lang="sr-Latn-CS" altLang="en-US" dirty="0">
                <a:latin typeface="Constantia" panose="02030602050306030303" pitchFamily="18" charset="0"/>
              </a:rPr>
              <a:t>(</a:t>
            </a:r>
            <a:r>
              <a:rPr lang="sr-Latn-CS" altLang="en-US" b="1" dirty="0" err="1">
                <a:latin typeface="Constantia" panose="02030602050306030303" pitchFamily="18" charset="0"/>
              </a:rPr>
              <a:t>fissura</a:t>
            </a:r>
            <a:r>
              <a:rPr lang="sr-Latn-CS" altLang="en-US" b="1" dirty="0">
                <a:latin typeface="Constantia" panose="02030602050306030303" pitchFamily="18" charset="0"/>
              </a:rPr>
              <a:t> </a:t>
            </a:r>
            <a:r>
              <a:rPr lang="sr-Latn-CS" altLang="en-US" b="1" dirty="0" err="1">
                <a:latin typeface="Constantia" panose="02030602050306030303" pitchFamily="18" charset="0"/>
              </a:rPr>
              <a:t>mediana</a:t>
            </a:r>
            <a:r>
              <a:rPr lang="sr-Latn-CS" altLang="en-US" b="1" dirty="0">
                <a:latin typeface="Constantia" panose="02030602050306030303" pitchFamily="18" charset="0"/>
              </a:rPr>
              <a:t> </a:t>
            </a:r>
            <a:r>
              <a:rPr lang="sr-Latn-CS" altLang="en-US" b="1" dirty="0" err="1">
                <a:latin typeface="Constantia" panose="02030602050306030303" pitchFamily="18" charset="0"/>
              </a:rPr>
              <a:t>anterior</a:t>
            </a:r>
            <a:r>
              <a:rPr lang="en-GB" altLang="en-US" b="1" dirty="0">
                <a:latin typeface="Constantia" panose="02030602050306030303" pitchFamily="18" charset="0"/>
              </a:rPr>
              <a:t> (</a:t>
            </a:r>
            <a:r>
              <a:rPr lang="en-GB" altLang="en-US" b="1" dirty="0" err="1">
                <a:latin typeface="Constantia" panose="02030602050306030303" pitchFamily="18" charset="0"/>
              </a:rPr>
              <a:t>ventralis</a:t>
            </a:r>
            <a:r>
              <a:rPr lang="en-GB" altLang="en-US" b="1" dirty="0">
                <a:latin typeface="Constantia" panose="02030602050306030303" pitchFamily="18" charset="0"/>
              </a:rPr>
              <a:t>)</a:t>
            </a:r>
            <a:r>
              <a:rPr lang="sr-Latn-CS" altLang="en-US" b="1" dirty="0">
                <a:latin typeface="Constantia" panose="02030602050306030303" pitchFamily="18" charset="0"/>
              </a:rPr>
              <a:t>)</a:t>
            </a:r>
            <a:br>
              <a:rPr lang="en-GB" altLang="en-US" sz="2000" b="1" dirty="0">
                <a:latin typeface="Constantia" panose="02030602050306030303" pitchFamily="18" charset="0"/>
              </a:rPr>
            </a:br>
            <a:r>
              <a:rPr lang="en-GB" altLang="en-US" sz="1600" dirty="0">
                <a:latin typeface="+mn-lt"/>
              </a:rPr>
              <a:t>It </a:t>
            </a:r>
            <a:r>
              <a:rPr lang="en-GB" sz="1600" dirty="0">
                <a:latin typeface="+mn-lt"/>
              </a:rPr>
              <a:t>contains a fold of pia and blood vessels;  it is 3mm deep and its floor is the anterior (or ventral) white commissure (white matter in front </a:t>
            </a:r>
            <a:br>
              <a:rPr lang="en-GB" sz="1600" dirty="0">
                <a:latin typeface="+mn-lt"/>
              </a:rPr>
            </a:br>
            <a:r>
              <a:rPr lang="en-GB" sz="1600" dirty="0">
                <a:latin typeface="+mn-lt"/>
              </a:rPr>
              <a:t>of central canal of spinal cord);</a:t>
            </a:r>
            <a:br>
              <a:rPr lang="en-GB" sz="1600" dirty="0">
                <a:latin typeface="+mn-lt"/>
              </a:rPr>
            </a:br>
            <a:r>
              <a:rPr lang="en-GB" sz="1600" dirty="0">
                <a:latin typeface="+mn-lt"/>
              </a:rPr>
              <a:t>it extends along the entire anterior (ventral) </a:t>
            </a:r>
            <a:br>
              <a:rPr lang="en-GB" sz="1600" dirty="0">
                <a:latin typeface="+mn-lt"/>
              </a:rPr>
            </a:br>
            <a:r>
              <a:rPr lang="en-GB" sz="1600" dirty="0">
                <a:latin typeface="+mn-lt"/>
              </a:rPr>
              <a:t>length of the spinal cord.</a:t>
            </a:r>
            <a:endParaRPr lang="sr-Latn-CS" altLang="en-US" sz="1600" b="1" dirty="0">
              <a:latin typeface="+mn-lt"/>
            </a:endParaRPr>
          </a:p>
          <a:p>
            <a:pPr>
              <a:buFont typeface="Arial" panose="020B0604020202020204" pitchFamily="34" charset="0"/>
              <a:buNone/>
              <a:defRPr/>
            </a:pPr>
            <a:endParaRPr lang="sr-Latn-CS" altLang="en-US" sz="1000" b="1" dirty="0">
              <a:latin typeface="Constantia" panose="02030602050306030303" pitchFamily="18" charset="0"/>
            </a:endParaRPr>
          </a:p>
          <a:p>
            <a:pPr>
              <a:buFont typeface="Arial" panose="020B0604020202020204" pitchFamily="34" charset="0"/>
              <a:buNone/>
              <a:defRPr/>
            </a:pPr>
            <a:r>
              <a:rPr lang="en-GB" altLang="en-US" b="1" dirty="0">
                <a:latin typeface="Constantia" panose="02030602050306030303" pitchFamily="18" charset="0"/>
              </a:rPr>
              <a:t>Posterior (Dorsal) surface</a:t>
            </a:r>
            <a:endParaRPr lang="sr-Latn-CS" altLang="en-US" b="1" dirty="0">
              <a:latin typeface="Constantia" panose="02030602050306030303" pitchFamily="18" charset="0"/>
            </a:endParaRPr>
          </a:p>
          <a:p>
            <a:pPr>
              <a:buFont typeface="Arial" panose="020B0604020202020204" pitchFamily="34" charset="0"/>
              <a:buChar char="-"/>
              <a:defRPr/>
            </a:pPr>
            <a:r>
              <a:rPr lang="en-GB" altLang="en-US" dirty="0">
                <a:latin typeface="Constantia" panose="02030602050306030303" pitchFamily="18" charset="0"/>
              </a:rPr>
              <a:t> </a:t>
            </a:r>
            <a:r>
              <a:rPr lang="en-GB" altLang="en-US" b="1" dirty="0">
                <a:latin typeface="Constantia" panose="02030602050306030303" pitchFamily="18" charset="0"/>
              </a:rPr>
              <a:t>posterior (dorsal) median groove</a:t>
            </a:r>
            <a:br>
              <a:rPr lang="sr-Latn-CS" altLang="en-US" dirty="0">
                <a:latin typeface="Constantia" panose="02030602050306030303" pitchFamily="18" charset="0"/>
              </a:rPr>
            </a:br>
            <a:r>
              <a:rPr lang="sr-Latn-CS" altLang="en-US" dirty="0">
                <a:latin typeface="Constantia" panose="02030602050306030303" pitchFamily="18" charset="0"/>
              </a:rPr>
              <a:t> (</a:t>
            </a:r>
            <a:r>
              <a:rPr lang="sr-Latn-CS" altLang="en-US" b="1" dirty="0" err="1">
                <a:latin typeface="Constantia" panose="02030602050306030303" pitchFamily="18" charset="0"/>
              </a:rPr>
              <a:t>sulcus</a:t>
            </a:r>
            <a:r>
              <a:rPr lang="sr-Latn-CS" altLang="en-US" b="1" dirty="0">
                <a:latin typeface="Constantia" panose="02030602050306030303" pitchFamily="18" charset="0"/>
              </a:rPr>
              <a:t> </a:t>
            </a:r>
            <a:r>
              <a:rPr lang="sr-Latn-CS" altLang="en-US" b="1" dirty="0" err="1">
                <a:latin typeface="Constantia" panose="02030602050306030303" pitchFamily="18" charset="0"/>
              </a:rPr>
              <a:t>medianus</a:t>
            </a:r>
            <a:r>
              <a:rPr lang="sr-Latn-CS" altLang="en-US" b="1" dirty="0">
                <a:latin typeface="Constantia" panose="02030602050306030303" pitchFamily="18" charset="0"/>
              </a:rPr>
              <a:t> </a:t>
            </a:r>
            <a:r>
              <a:rPr lang="sr-Latn-CS" altLang="en-US" b="1" dirty="0" err="1">
                <a:latin typeface="Constantia" panose="02030602050306030303" pitchFamily="18" charset="0"/>
              </a:rPr>
              <a:t>posterior</a:t>
            </a:r>
            <a:r>
              <a:rPr lang="en-GB" altLang="en-US" b="1" dirty="0">
                <a:latin typeface="Constantia" panose="02030602050306030303" pitchFamily="18" charset="0"/>
              </a:rPr>
              <a:t> (dorsalis)</a:t>
            </a:r>
            <a:r>
              <a:rPr lang="sr-Latn-CS" altLang="en-US" b="1" dirty="0">
                <a:latin typeface="Constantia" panose="02030602050306030303" pitchFamily="18" charset="0"/>
              </a:rPr>
              <a:t>)</a:t>
            </a:r>
            <a:br>
              <a:rPr lang="en-GB" altLang="en-US" b="1" dirty="0">
                <a:latin typeface="Constantia" panose="02030602050306030303" pitchFamily="18" charset="0"/>
              </a:rPr>
            </a:br>
            <a:r>
              <a:rPr lang="en-GB" altLang="en-US" sz="1600" dirty="0">
                <a:latin typeface="+mn-lt"/>
              </a:rPr>
              <a:t>it i</a:t>
            </a:r>
            <a:r>
              <a:rPr lang="en-GB" sz="1600" dirty="0">
                <a:latin typeface="+mn-lt"/>
              </a:rPr>
              <a:t>s not as deep as its anterior counterpart, </a:t>
            </a:r>
            <a:br>
              <a:rPr lang="en-GB" sz="1600" dirty="0">
                <a:latin typeface="+mn-lt"/>
              </a:rPr>
            </a:br>
            <a:r>
              <a:rPr lang="en-GB" sz="1600" dirty="0">
                <a:latin typeface="+mn-lt"/>
              </a:rPr>
              <a:t>but it also occupies the entire posterior </a:t>
            </a:r>
            <a:br>
              <a:rPr lang="en-GB" sz="1600" dirty="0">
                <a:latin typeface="+mn-lt"/>
              </a:rPr>
            </a:br>
            <a:r>
              <a:rPr lang="en-GB" sz="1600" dirty="0">
                <a:latin typeface="+mn-lt"/>
              </a:rPr>
              <a:t>(dorsal) length of the spinal cord. </a:t>
            </a:r>
            <a:br>
              <a:rPr lang="en-GB" sz="1600" dirty="0">
                <a:latin typeface="+mn-lt"/>
              </a:rPr>
            </a:br>
            <a:r>
              <a:rPr lang="en-GB" sz="1600" dirty="0">
                <a:latin typeface="+mn-lt"/>
              </a:rPr>
              <a:t>It is interesting to note that a glial septum, the dorsal (posterior) median septum, is continuous with the deep aspect of the posterior median sulcus, and assists in separating the spinal cord into the right and left halves </a:t>
            </a:r>
            <a:endParaRPr lang="sr-Latn-CS" altLang="en-US" sz="1600" dirty="0">
              <a:latin typeface="+mn-lt"/>
            </a:endParaRPr>
          </a:p>
          <a:p>
            <a:pPr>
              <a:buFont typeface="Arial" panose="020B0604020202020204" pitchFamily="34" charset="0"/>
              <a:buNone/>
              <a:defRPr/>
            </a:pPr>
            <a:endParaRPr lang="sr-Latn-CS" altLang="en-US" sz="1000" b="1" dirty="0">
              <a:latin typeface="Constantia" panose="02030602050306030303" pitchFamily="18" charset="0"/>
            </a:endParaRPr>
          </a:p>
          <a:p>
            <a:pPr>
              <a:buFont typeface="Arial" panose="020B0604020202020204" pitchFamily="34" charset="0"/>
              <a:buNone/>
              <a:defRPr/>
            </a:pPr>
            <a:r>
              <a:rPr lang="en-GB" altLang="en-US" b="1" dirty="0">
                <a:latin typeface="Constantia" panose="02030602050306030303" pitchFamily="18" charset="0"/>
              </a:rPr>
              <a:t>Lateral (side) surfaces</a:t>
            </a:r>
            <a:r>
              <a:rPr lang="sr-Latn-CS" altLang="en-US" b="1" dirty="0">
                <a:latin typeface="Constantia" panose="02030602050306030303" pitchFamily="18" charset="0"/>
              </a:rPr>
              <a:t>:</a:t>
            </a:r>
          </a:p>
          <a:p>
            <a:pPr>
              <a:buFont typeface="Arial" panose="020B0604020202020204" pitchFamily="34" charset="0"/>
              <a:buNone/>
              <a:defRPr/>
            </a:pPr>
            <a:r>
              <a:rPr lang="sr-Latn-CS" altLang="en-US" dirty="0">
                <a:latin typeface="Constantia" panose="02030602050306030303" pitchFamily="18" charset="0"/>
              </a:rPr>
              <a:t>• </a:t>
            </a:r>
            <a:r>
              <a:rPr lang="en-GB" altLang="en-US" b="1" dirty="0">
                <a:latin typeface="Constantia" panose="02030602050306030303" pitchFamily="18" charset="0"/>
              </a:rPr>
              <a:t>anterolateral (ventrolateral) groove </a:t>
            </a:r>
            <a:r>
              <a:rPr lang="sr-Latn-CS" altLang="en-US" b="1" dirty="0">
                <a:latin typeface="Constantia" panose="02030602050306030303" pitchFamily="18" charset="0"/>
              </a:rPr>
              <a:t>(</a:t>
            </a:r>
            <a:r>
              <a:rPr lang="sr-Latn-CS" altLang="en-US" b="1" dirty="0" err="1">
                <a:latin typeface="Constantia" panose="02030602050306030303" pitchFamily="18" charset="0"/>
              </a:rPr>
              <a:t>sulcus</a:t>
            </a:r>
            <a:r>
              <a:rPr lang="sr-Latn-CS" altLang="en-US" b="1" dirty="0">
                <a:latin typeface="Constantia" panose="02030602050306030303" pitchFamily="18" charset="0"/>
              </a:rPr>
              <a:t> </a:t>
            </a:r>
            <a:r>
              <a:rPr lang="sr-Latn-CS" altLang="en-US" b="1" dirty="0" err="1">
                <a:latin typeface="Constantia" panose="02030602050306030303" pitchFamily="18" charset="0"/>
              </a:rPr>
              <a:t>anterolateralis</a:t>
            </a:r>
            <a:r>
              <a:rPr lang="en-GB" altLang="en-US" b="1" dirty="0">
                <a:latin typeface="Constantia" panose="02030602050306030303" pitchFamily="18" charset="0"/>
              </a:rPr>
              <a:t> (</a:t>
            </a:r>
            <a:r>
              <a:rPr lang="en-GB" altLang="en-US" b="1" dirty="0" err="1">
                <a:latin typeface="Constantia" panose="02030602050306030303" pitchFamily="18" charset="0"/>
              </a:rPr>
              <a:t>ventrolateralis</a:t>
            </a:r>
            <a:r>
              <a:rPr lang="en-GB" altLang="en-US" b="1" dirty="0">
                <a:latin typeface="Constantia" panose="02030602050306030303" pitchFamily="18" charset="0"/>
              </a:rPr>
              <a:t>)</a:t>
            </a:r>
            <a:r>
              <a:rPr lang="sr-Latn-CS" altLang="en-US" b="1" dirty="0">
                <a:latin typeface="Constantia" panose="02030602050306030303" pitchFamily="18" charset="0"/>
              </a:rPr>
              <a:t>)</a:t>
            </a:r>
            <a:r>
              <a:rPr lang="en-GB" altLang="en-US" b="1" dirty="0">
                <a:latin typeface="Constantia" panose="02030602050306030303" pitchFamily="18" charset="0"/>
              </a:rPr>
              <a:t> – </a:t>
            </a:r>
            <a:br>
              <a:rPr lang="en-GB" altLang="en-US" b="1" dirty="0">
                <a:latin typeface="Constantia" panose="02030602050306030303" pitchFamily="18" charset="0"/>
              </a:rPr>
            </a:br>
            <a:r>
              <a:rPr lang="en-GB" altLang="en-US" b="1" dirty="0">
                <a:latin typeface="Constantia" panose="02030602050306030303" pitchFamily="18" charset="0"/>
              </a:rPr>
              <a:t> for passage of the anterior root of spinal nerve</a:t>
            </a:r>
            <a:endParaRPr lang="sr-Latn-CS" altLang="en-US" b="1" dirty="0">
              <a:latin typeface="Constantia" panose="02030602050306030303" pitchFamily="18" charset="0"/>
            </a:endParaRPr>
          </a:p>
          <a:p>
            <a:pPr>
              <a:buFont typeface="Arial" panose="020B0604020202020204" pitchFamily="34" charset="0"/>
              <a:buNone/>
              <a:defRPr/>
            </a:pPr>
            <a:r>
              <a:rPr lang="sr-Latn-CS" altLang="en-US" dirty="0">
                <a:latin typeface="Constantia" panose="02030602050306030303" pitchFamily="18" charset="0"/>
              </a:rPr>
              <a:t>• </a:t>
            </a:r>
            <a:r>
              <a:rPr lang="en-GB" altLang="en-US" b="1" dirty="0">
                <a:latin typeface="Constantia" panose="02030602050306030303" pitchFamily="18" charset="0"/>
              </a:rPr>
              <a:t>posterolateral (dorsolateral) groove </a:t>
            </a:r>
            <a:r>
              <a:rPr lang="sr-Latn-CS" altLang="en-US" b="1" dirty="0">
                <a:latin typeface="Constantia" panose="02030602050306030303" pitchFamily="18" charset="0"/>
              </a:rPr>
              <a:t>(</a:t>
            </a:r>
            <a:r>
              <a:rPr lang="sr-Latn-CS" altLang="en-US" b="1" dirty="0" err="1">
                <a:latin typeface="Constantia" panose="02030602050306030303" pitchFamily="18" charset="0"/>
              </a:rPr>
              <a:t>sulcus</a:t>
            </a:r>
            <a:r>
              <a:rPr lang="sr-Latn-CS" altLang="en-US" b="1" dirty="0">
                <a:latin typeface="Constantia" panose="02030602050306030303" pitchFamily="18" charset="0"/>
              </a:rPr>
              <a:t> </a:t>
            </a:r>
            <a:r>
              <a:rPr lang="sr-Latn-CS" altLang="en-US" b="1" dirty="0" err="1">
                <a:latin typeface="Constantia" panose="02030602050306030303" pitchFamily="18" charset="0"/>
              </a:rPr>
              <a:t>posterolateralis</a:t>
            </a:r>
            <a:r>
              <a:rPr lang="en-GB" altLang="en-US" b="1" dirty="0">
                <a:latin typeface="Constantia" panose="02030602050306030303" pitchFamily="18" charset="0"/>
              </a:rPr>
              <a:t> (</a:t>
            </a:r>
            <a:r>
              <a:rPr lang="en-GB" altLang="en-US" b="1" dirty="0" err="1">
                <a:latin typeface="Constantia" panose="02030602050306030303" pitchFamily="18" charset="0"/>
              </a:rPr>
              <a:t>dorsolateralis</a:t>
            </a:r>
            <a:r>
              <a:rPr lang="en-GB" altLang="en-US" b="1" dirty="0">
                <a:latin typeface="Constantia" panose="02030602050306030303" pitchFamily="18" charset="0"/>
              </a:rPr>
              <a:t>)</a:t>
            </a:r>
            <a:r>
              <a:rPr lang="sr-Latn-CS" altLang="en-US" b="1" dirty="0">
                <a:latin typeface="Constantia" panose="02030602050306030303" pitchFamily="18" charset="0"/>
              </a:rPr>
              <a:t>)</a:t>
            </a:r>
            <a:br>
              <a:rPr lang="en-GB" altLang="en-US" b="1" dirty="0">
                <a:latin typeface="Constantia" panose="02030602050306030303" pitchFamily="18" charset="0"/>
              </a:rPr>
            </a:br>
            <a:r>
              <a:rPr lang="en-GB" altLang="en-US" b="1" dirty="0">
                <a:latin typeface="Constantia" panose="02030602050306030303" pitchFamily="18" charset="0"/>
              </a:rPr>
              <a:t> for passage of posterior root of spinal nerve</a:t>
            </a:r>
            <a:endParaRPr lang="sr-Latn-CS" altLang="en-US" b="1" dirty="0">
              <a:latin typeface="Constantia" panose="02030602050306030303" pitchFamily="18" charset="0"/>
            </a:endParaRPr>
          </a:p>
          <a:p>
            <a:pPr>
              <a:buFont typeface="Arial" panose="020B0604020202020204" pitchFamily="34" charset="0"/>
              <a:buNone/>
              <a:defRPr/>
            </a:pPr>
            <a:r>
              <a:rPr lang="pl-PL" altLang="en-US" dirty="0">
                <a:latin typeface="Constantia" panose="02030602050306030303" pitchFamily="18" charset="0"/>
              </a:rPr>
              <a:t>• </a:t>
            </a:r>
            <a:r>
              <a:rPr lang="en-GB" altLang="en-US" dirty="0">
                <a:latin typeface="Constantia" panose="02030602050306030303" pitchFamily="18" charset="0"/>
              </a:rPr>
              <a:t>in cervical and upper thoracic part of spinal cord there is one more groove – posterior</a:t>
            </a:r>
            <a:br>
              <a:rPr lang="en-GB" altLang="en-US" dirty="0">
                <a:latin typeface="Constantia" panose="02030602050306030303" pitchFamily="18" charset="0"/>
              </a:rPr>
            </a:br>
            <a:r>
              <a:rPr lang="en-GB" altLang="en-US" dirty="0">
                <a:latin typeface="Constantia" panose="02030602050306030303" pitchFamily="18" charset="0"/>
              </a:rPr>
              <a:t>  (dorsal) intermediate groove </a:t>
            </a:r>
            <a:r>
              <a:rPr lang="sr-Latn-CS" altLang="en-US" dirty="0">
                <a:latin typeface="Constantia" panose="02030602050306030303" pitchFamily="18" charset="0"/>
              </a:rPr>
              <a:t>(</a:t>
            </a:r>
            <a:r>
              <a:rPr lang="sr-Latn-CS" altLang="en-US" b="1" dirty="0" err="1">
                <a:latin typeface="Constantia" panose="02030602050306030303" pitchFamily="18" charset="0"/>
              </a:rPr>
              <a:t>sulcus</a:t>
            </a:r>
            <a:r>
              <a:rPr lang="sr-Latn-CS" altLang="en-US" b="1" dirty="0">
                <a:latin typeface="Constantia" panose="02030602050306030303" pitchFamily="18" charset="0"/>
              </a:rPr>
              <a:t> </a:t>
            </a:r>
            <a:r>
              <a:rPr lang="sr-Latn-CS" altLang="en-US" b="1" dirty="0" err="1">
                <a:latin typeface="Constantia" panose="02030602050306030303" pitchFamily="18" charset="0"/>
              </a:rPr>
              <a:t>intermedius</a:t>
            </a:r>
            <a:r>
              <a:rPr lang="en-GB" altLang="en-US" b="1" dirty="0">
                <a:latin typeface="Constantia" panose="02030602050306030303" pitchFamily="18" charset="0"/>
              </a:rPr>
              <a:t> </a:t>
            </a:r>
            <a:r>
              <a:rPr lang="sr-Latn-CS" altLang="en-US" b="1" dirty="0" err="1">
                <a:latin typeface="Constantia" panose="02030602050306030303" pitchFamily="18" charset="0"/>
              </a:rPr>
              <a:t>posterior</a:t>
            </a:r>
            <a:r>
              <a:rPr lang="en-GB" altLang="en-US" b="1" dirty="0">
                <a:latin typeface="Constantia" panose="02030602050306030303" pitchFamily="18" charset="0"/>
              </a:rPr>
              <a:t> (dorsalis)</a:t>
            </a:r>
            <a:r>
              <a:rPr lang="sr-Latn-CS" altLang="en-US" b="1" dirty="0">
                <a:latin typeface="Constantia" panose="02030602050306030303" pitchFamily="18" charset="0"/>
              </a:rPr>
              <a:t>)</a:t>
            </a:r>
            <a:endParaRPr lang="sr-Latn-CS" altLang="en-US" dirty="0">
              <a:latin typeface="Constantia" panose="02030602050306030303" pitchFamily="18" charset="0"/>
            </a:endParaRPr>
          </a:p>
        </p:txBody>
      </p:sp>
      <p:sp>
        <p:nvSpPr>
          <p:cNvPr id="63492" name="Rectangle 5">
            <a:extLst>
              <a:ext uri="{FF2B5EF4-FFF2-40B4-BE49-F238E27FC236}">
                <a16:creationId xmlns:a16="http://schemas.microsoft.com/office/drawing/2014/main" id="{2C181DEB-4D2A-7AFE-43F4-E9C459AC6901}"/>
              </a:ext>
            </a:extLst>
          </p:cNvPr>
          <p:cNvSpPr txBox="1">
            <a:spLocks noChangeArrowheads="1"/>
          </p:cNvSpPr>
          <p:nvPr/>
        </p:nvSpPr>
        <p:spPr bwMode="auto">
          <a:xfrm rot="-5400000">
            <a:off x="4391819" y="-4167981"/>
            <a:ext cx="504825" cy="907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rIns="0" bIns="0" anchor="b"/>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eaLnBrk="1" hangingPunct="1">
              <a:spcBef>
                <a:spcPct val="0"/>
              </a:spcBef>
              <a:buClrTx/>
              <a:buSzTx/>
              <a:buFontTx/>
              <a:buNone/>
            </a:pPr>
            <a:r>
              <a:rPr lang="en-GB" altLang="en-US" sz="4000">
                <a:solidFill>
                  <a:srgbClr val="C00000"/>
                </a:solidFill>
              </a:rPr>
              <a:t>SPINAL CORD (</a:t>
            </a:r>
            <a:r>
              <a:rPr lang="sr-Latn-CS" altLang="en-US" sz="4000">
                <a:solidFill>
                  <a:srgbClr val="C00000"/>
                </a:solidFill>
              </a:rPr>
              <a:t>MEDULLA SPINALIS</a:t>
            </a:r>
            <a:r>
              <a:rPr lang="en-GB" altLang="en-US" sz="4000">
                <a:solidFill>
                  <a:schemeClr val="tx2"/>
                </a:solidFill>
              </a:rPr>
              <a:t>)</a:t>
            </a:r>
            <a:endParaRPr lang="en-US" altLang="en-US" sz="4000">
              <a:solidFill>
                <a:schemeClr val="tx2"/>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4514" name="Picture 4" descr="1-3 Dorsal view">
            <a:extLst>
              <a:ext uri="{FF2B5EF4-FFF2-40B4-BE49-F238E27FC236}">
                <a16:creationId xmlns:a16="http://schemas.microsoft.com/office/drawing/2014/main" id="{C90C0A3A-728C-1CDE-5A17-6634F5A6B5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26" t="2222" r="48151" b="2222"/>
          <a:stretch>
            <a:fillRect/>
          </a:stretch>
        </p:blipFill>
        <p:spPr bwMode="auto">
          <a:xfrm>
            <a:off x="1311275" y="-1588"/>
            <a:ext cx="4386263"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D3CD543F-375F-9CF1-A4D0-DED218CF7338}"/>
              </a:ext>
            </a:extLst>
          </p:cNvPr>
          <p:cNvSpPr txBox="1"/>
          <p:nvPr/>
        </p:nvSpPr>
        <p:spPr>
          <a:xfrm>
            <a:off x="5940425" y="315913"/>
            <a:ext cx="2471738" cy="354012"/>
          </a:xfrm>
          <a:prstGeom prst="rect">
            <a:avLst/>
          </a:prstGeom>
          <a:noFill/>
        </p:spPr>
        <p:txBody>
          <a:bodyPr wrap="none">
            <a:spAutoFit/>
          </a:bodyPr>
          <a:lstStyle/>
          <a:p>
            <a:pPr>
              <a:defRPr/>
            </a:pPr>
            <a:r>
              <a:rPr lang="en-GB" sz="1700" dirty="0">
                <a:latin typeface="+mn-lt"/>
              </a:rPr>
              <a:t>posterior median groove</a:t>
            </a:r>
          </a:p>
        </p:txBody>
      </p:sp>
      <p:cxnSp>
        <p:nvCxnSpPr>
          <p:cNvPr id="64516" name="Straight Arrow Connector 3">
            <a:extLst>
              <a:ext uri="{FF2B5EF4-FFF2-40B4-BE49-F238E27FC236}">
                <a16:creationId xmlns:a16="http://schemas.microsoft.com/office/drawing/2014/main" id="{89FFA035-700F-2FFF-A874-765D424533C5}"/>
              </a:ext>
            </a:extLst>
          </p:cNvPr>
          <p:cNvCxnSpPr>
            <a:cxnSpLocks noChangeShapeType="1"/>
          </p:cNvCxnSpPr>
          <p:nvPr/>
        </p:nvCxnSpPr>
        <p:spPr bwMode="auto">
          <a:xfrm flipH="1">
            <a:off x="3649663" y="484188"/>
            <a:ext cx="2168525" cy="254000"/>
          </a:xfrm>
          <a:prstGeom prst="straightConnector1">
            <a:avLst/>
          </a:prstGeom>
          <a:noFill/>
          <a:ln w="38100" algn="ctr">
            <a:solidFill>
              <a:srgbClr val="FFFF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Box 4">
            <a:extLst>
              <a:ext uri="{FF2B5EF4-FFF2-40B4-BE49-F238E27FC236}">
                <a16:creationId xmlns:a16="http://schemas.microsoft.com/office/drawing/2014/main" id="{7DFA2CE1-8942-0EDE-A6AE-9A827A8A0ACD}"/>
              </a:ext>
            </a:extLst>
          </p:cNvPr>
          <p:cNvSpPr txBox="1"/>
          <p:nvPr/>
        </p:nvSpPr>
        <p:spPr>
          <a:xfrm>
            <a:off x="5970588" y="1565275"/>
            <a:ext cx="2157412" cy="354013"/>
          </a:xfrm>
          <a:prstGeom prst="rect">
            <a:avLst/>
          </a:prstGeom>
          <a:noFill/>
        </p:spPr>
        <p:txBody>
          <a:bodyPr wrap="none">
            <a:spAutoFit/>
          </a:bodyPr>
          <a:lstStyle/>
          <a:p>
            <a:pPr>
              <a:defRPr/>
            </a:pPr>
            <a:r>
              <a:rPr lang="en-GB" sz="1700" dirty="0">
                <a:latin typeface="+mn-lt"/>
              </a:rPr>
              <a:t>Posterolateral groove</a:t>
            </a:r>
          </a:p>
        </p:txBody>
      </p:sp>
      <p:cxnSp>
        <p:nvCxnSpPr>
          <p:cNvPr id="64518" name="Straight Arrow Connector 5">
            <a:extLst>
              <a:ext uri="{FF2B5EF4-FFF2-40B4-BE49-F238E27FC236}">
                <a16:creationId xmlns:a16="http://schemas.microsoft.com/office/drawing/2014/main" id="{0D8F1357-9D99-720E-2C9A-8DF5545B42C0}"/>
              </a:ext>
            </a:extLst>
          </p:cNvPr>
          <p:cNvCxnSpPr>
            <a:cxnSpLocks noChangeShapeType="1"/>
          </p:cNvCxnSpPr>
          <p:nvPr/>
        </p:nvCxnSpPr>
        <p:spPr bwMode="auto">
          <a:xfrm flipH="1">
            <a:off x="3802063" y="996950"/>
            <a:ext cx="2168525" cy="255588"/>
          </a:xfrm>
          <a:prstGeom prst="straightConnector1">
            <a:avLst/>
          </a:prstGeom>
          <a:noFill/>
          <a:ln w="38100" algn="ctr">
            <a:solidFill>
              <a:srgbClr val="FFFF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6">
            <a:extLst>
              <a:ext uri="{FF2B5EF4-FFF2-40B4-BE49-F238E27FC236}">
                <a16:creationId xmlns:a16="http://schemas.microsoft.com/office/drawing/2014/main" id="{E69C60C1-3627-5FD8-3781-75473FFB8659}"/>
              </a:ext>
            </a:extLst>
          </p:cNvPr>
          <p:cNvSpPr txBox="1"/>
          <p:nvPr/>
        </p:nvSpPr>
        <p:spPr>
          <a:xfrm>
            <a:off x="5940425" y="884238"/>
            <a:ext cx="2971800" cy="354012"/>
          </a:xfrm>
          <a:prstGeom prst="rect">
            <a:avLst/>
          </a:prstGeom>
          <a:noFill/>
        </p:spPr>
        <p:txBody>
          <a:bodyPr wrap="none">
            <a:spAutoFit/>
          </a:bodyPr>
          <a:lstStyle/>
          <a:p>
            <a:pPr>
              <a:defRPr/>
            </a:pPr>
            <a:r>
              <a:rPr lang="en-GB" sz="1700" dirty="0">
                <a:latin typeface="+mn-lt"/>
              </a:rPr>
              <a:t>posterior intermediate groove</a:t>
            </a:r>
          </a:p>
        </p:txBody>
      </p:sp>
      <p:cxnSp>
        <p:nvCxnSpPr>
          <p:cNvPr id="64520" name="Straight Arrow Connector 7">
            <a:extLst>
              <a:ext uri="{FF2B5EF4-FFF2-40B4-BE49-F238E27FC236}">
                <a16:creationId xmlns:a16="http://schemas.microsoft.com/office/drawing/2014/main" id="{D4039CF0-65F4-E5A7-53EE-4BD7C4384912}"/>
              </a:ext>
            </a:extLst>
          </p:cNvPr>
          <p:cNvCxnSpPr>
            <a:cxnSpLocks noChangeShapeType="1"/>
          </p:cNvCxnSpPr>
          <p:nvPr/>
        </p:nvCxnSpPr>
        <p:spPr bwMode="auto">
          <a:xfrm flipH="1">
            <a:off x="4067175" y="1919288"/>
            <a:ext cx="2160588" cy="327025"/>
          </a:xfrm>
          <a:prstGeom prst="straightConnector1">
            <a:avLst/>
          </a:prstGeom>
          <a:noFill/>
          <a:ln w="38100" algn="ctr">
            <a:solidFill>
              <a:srgbClr val="FFFF00"/>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538" name="Rectangle 1">
            <a:extLst>
              <a:ext uri="{FF2B5EF4-FFF2-40B4-BE49-F238E27FC236}">
                <a16:creationId xmlns:a16="http://schemas.microsoft.com/office/drawing/2014/main" id="{8FD496F5-9E65-E137-DD56-9C32E16B5D93}"/>
              </a:ext>
            </a:extLst>
          </p:cNvPr>
          <p:cNvSpPr>
            <a:spLocks noChangeArrowheads="1"/>
          </p:cNvSpPr>
          <p:nvPr/>
        </p:nvSpPr>
        <p:spPr bwMode="auto">
          <a:xfrm>
            <a:off x="56104" y="5085184"/>
            <a:ext cx="9118168" cy="1477328"/>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defRPr/>
            </a:pPr>
            <a:r>
              <a:rPr lang="sr-Latn-CS" altLang="en-US" sz="2000" dirty="0">
                <a:latin typeface="+mn-lt"/>
              </a:rPr>
              <a:t>- </a:t>
            </a:r>
            <a:r>
              <a:rPr lang="en-GB" altLang="en-US" sz="2000" b="1" dirty="0">
                <a:latin typeface="+mn-lt"/>
              </a:rPr>
              <a:t>Spinal </a:t>
            </a:r>
            <a:r>
              <a:rPr lang="en-GB" altLang="en-US" sz="2000" b="1" dirty="0">
                <a:solidFill>
                  <a:srgbClr val="0D0D0D"/>
                </a:solidFill>
                <a:highlight>
                  <a:srgbClr val="FFFFFF"/>
                </a:highlight>
                <a:latin typeface="+mn-lt"/>
              </a:rPr>
              <a:t>s</a:t>
            </a:r>
            <a:r>
              <a:rPr lang="en-GB" sz="2000" b="1" dirty="0">
                <a:solidFill>
                  <a:srgbClr val="0D0D0D"/>
                </a:solidFill>
                <a:highlight>
                  <a:srgbClr val="FFFFFF"/>
                </a:highlight>
                <a:latin typeface="+mn-lt"/>
              </a:rPr>
              <a:t>egment </a:t>
            </a:r>
            <a:r>
              <a:rPr lang="en-GB" sz="2000" dirty="0">
                <a:solidFill>
                  <a:srgbClr val="0D0D0D"/>
                </a:solidFill>
                <a:highlight>
                  <a:srgbClr val="FFFFFF"/>
                </a:highlight>
                <a:latin typeface="+mn-lt"/>
              </a:rPr>
              <a:t>refers to a portion of the spinal cord tissue from which one pair</a:t>
            </a:r>
            <a:br>
              <a:rPr lang="en-GB" sz="2000" dirty="0">
                <a:solidFill>
                  <a:srgbClr val="0D0D0D"/>
                </a:solidFill>
                <a:highlight>
                  <a:srgbClr val="FFFFFF"/>
                </a:highlight>
                <a:latin typeface="+mn-lt"/>
              </a:rPr>
            </a:br>
            <a:r>
              <a:rPr lang="en-GB" sz="2000" dirty="0">
                <a:solidFill>
                  <a:srgbClr val="0D0D0D"/>
                </a:solidFill>
                <a:highlight>
                  <a:srgbClr val="FFFFFF"/>
                </a:highlight>
                <a:latin typeface="+mn-lt"/>
              </a:rPr>
              <a:t>  of spinal nerves emerges, and it can be considered its morphological and</a:t>
            </a:r>
            <a:br>
              <a:rPr lang="en-GB" sz="2000" dirty="0">
                <a:solidFill>
                  <a:srgbClr val="0D0D0D"/>
                </a:solidFill>
                <a:highlight>
                  <a:srgbClr val="FFFFFF"/>
                </a:highlight>
                <a:latin typeface="+mn-lt"/>
              </a:rPr>
            </a:br>
            <a:r>
              <a:rPr lang="en-GB" sz="2000" dirty="0">
                <a:solidFill>
                  <a:srgbClr val="0D0D0D"/>
                </a:solidFill>
                <a:highlight>
                  <a:srgbClr val="FFFFFF"/>
                </a:highlight>
                <a:latin typeface="+mn-lt"/>
              </a:rPr>
              <a:t>  functional unit.</a:t>
            </a:r>
            <a:br>
              <a:rPr lang="en-GB" sz="2000" dirty="0">
                <a:solidFill>
                  <a:srgbClr val="0D0D0D"/>
                </a:solidFill>
                <a:highlight>
                  <a:srgbClr val="FFFFFF"/>
                </a:highlight>
                <a:latin typeface="+mn-lt"/>
              </a:rPr>
            </a:br>
            <a:endParaRPr lang="en-GB" sz="1000" dirty="0">
              <a:solidFill>
                <a:srgbClr val="0D0D0D"/>
              </a:solidFill>
              <a:highlight>
                <a:srgbClr val="FFFFFF"/>
              </a:highlight>
              <a:latin typeface="+mn-lt"/>
            </a:endParaRPr>
          </a:p>
          <a:p>
            <a:pPr>
              <a:buFont typeface="Arial" panose="020B0604020202020204" pitchFamily="34" charset="0"/>
              <a:buNone/>
              <a:defRPr/>
            </a:pPr>
            <a:r>
              <a:rPr lang="en-GB" altLang="en-US" sz="2000" dirty="0">
                <a:latin typeface="+mn-lt"/>
              </a:rPr>
              <a:t>- </a:t>
            </a:r>
            <a:r>
              <a:rPr lang="en-GB" sz="2000" dirty="0">
                <a:latin typeface="+mn-lt"/>
              </a:rPr>
              <a:t>There are no sharp boundaries between segments within the cord itself. </a:t>
            </a:r>
            <a:endParaRPr lang="sr-Latn-CS" altLang="en-US" sz="2000" dirty="0">
              <a:latin typeface="+mn-lt"/>
            </a:endParaRPr>
          </a:p>
        </p:txBody>
      </p:sp>
      <p:pic>
        <p:nvPicPr>
          <p:cNvPr id="65539" name="Picture 4" descr="new-18.jpg">
            <a:extLst>
              <a:ext uri="{FF2B5EF4-FFF2-40B4-BE49-F238E27FC236}">
                <a16:creationId xmlns:a16="http://schemas.microsoft.com/office/drawing/2014/main" id="{7A15FAD5-A9AE-AE5E-DB6B-E88B1811B0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7150" y="1363663"/>
            <a:ext cx="6457950" cy="357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Rectangle 5">
            <a:extLst>
              <a:ext uri="{FF2B5EF4-FFF2-40B4-BE49-F238E27FC236}">
                <a16:creationId xmlns:a16="http://schemas.microsoft.com/office/drawing/2014/main" id="{3D047B94-1CBA-5139-5A71-CF80FEC2DE22}"/>
              </a:ext>
            </a:extLst>
          </p:cNvPr>
          <p:cNvSpPr txBox="1">
            <a:spLocks noChangeArrowheads="1"/>
          </p:cNvSpPr>
          <p:nvPr/>
        </p:nvSpPr>
        <p:spPr bwMode="auto">
          <a:xfrm rot="-5400000">
            <a:off x="4071144" y="-3752056"/>
            <a:ext cx="1073150" cy="907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rIns="0" bIns="0" anchor="b"/>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eaLnBrk="1" hangingPunct="1">
              <a:spcBef>
                <a:spcPct val="0"/>
              </a:spcBef>
              <a:buClrTx/>
              <a:buSzTx/>
              <a:buFontTx/>
              <a:buNone/>
            </a:pPr>
            <a:r>
              <a:rPr lang="en-GB" altLang="en-US" sz="4000">
                <a:solidFill>
                  <a:srgbClr val="C00000"/>
                </a:solidFill>
              </a:rPr>
              <a:t>SPINAL CORD (</a:t>
            </a:r>
            <a:r>
              <a:rPr lang="sr-Latn-CS" altLang="en-US" sz="4000">
                <a:solidFill>
                  <a:srgbClr val="C00000"/>
                </a:solidFill>
              </a:rPr>
              <a:t>MEDULLA SPINALIS</a:t>
            </a:r>
            <a:r>
              <a:rPr lang="en-GB" altLang="en-US" sz="4000">
                <a:solidFill>
                  <a:srgbClr val="C00000"/>
                </a:solidFill>
              </a:rPr>
              <a:t>)</a:t>
            </a:r>
          </a:p>
          <a:p>
            <a:pPr algn="ctr" eaLnBrk="1" hangingPunct="1">
              <a:spcBef>
                <a:spcPct val="0"/>
              </a:spcBef>
              <a:buClrTx/>
              <a:buSzTx/>
              <a:buFontTx/>
              <a:buNone/>
            </a:pPr>
            <a:r>
              <a:rPr lang="en-US" altLang="en-US" sz="4000">
                <a:solidFill>
                  <a:srgbClr val="C00000"/>
                </a:solidFill>
              </a:rPr>
              <a:t>- SEGMENTS -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3CEFEE8C-402A-3081-F5A3-B523C4835CC0}"/>
              </a:ext>
            </a:extLst>
          </p:cNvPr>
          <p:cNvSpPr>
            <a:spLocks noGrp="1" noChangeArrowheads="1"/>
          </p:cNvSpPr>
          <p:nvPr>
            <p:ph type="title" idx="4294967295"/>
          </p:nvPr>
        </p:nvSpPr>
        <p:spPr>
          <a:xfrm>
            <a:off x="2606675" y="115888"/>
            <a:ext cx="4073525" cy="514350"/>
          </a:xfrm>
        </p:spPr>
        <p:txBody>
          <a:bodyPr/>
          <a:lstStyle/>
          <a:p>
            <a:pPr eaLnBrk="1" hangingPunct="1">
              <a:defRPr/>
            </a:pPr>
            <a:r>
              <a:rPr lang="en-GB" altLang="en-US" sz="2500" b="1" dirty="0">
                <a:solidFill>
                  <a:srgbClr val="B45F07"/>
                </a:solidFill>
                <a:effectLst>
                  <a:outerShdw blurRad="38100" dist="38100" dir="2700000" algn="tl">
                    <a:srgbClr val="C0C0C0"/>
                  </a:outerShdw>
                </a:effectLst>
                <a:latin typeface="Constantia" panose="02030602050306030303" pitchFamily="18" charset="0"/>
              </a:rPr>
              <a:t>Morphological divisions </a:t>
            </a:r>
            <a:endParaRPr lang="en-US" altLang="en-US" sz="2500" dirty="0">
              <a:solidFill>
                <a:srgbClr val="B45F07"/>
              </a:solidFill>
              <a:latin typeface="Constantia" panose="02030602050306030303" pitchFamily="18" charset="0"/>
            </a:endParaRPr>
          </a:p>
        </p:txBody>
      </p:sp>
      <p:sp>
        <p:nvSpPr>
          <p:cNvPr id="14339" name="Rectangle 4">
            <a:extLst>
              <a:ext uri="{FF2B5EF4-FFF2-40B4-BE49-F238E27FC236}">
                <a16:creationId xmlns:a16="http://schemas.microsoft.com/office/drawing/2014/main" id="{9F0E6BF8-F6E0-657B-3386-B9B074D5BF7F}"/>
              </a:ext>
            </a:extLst>
          </p:cNvPr>
          <p:cNvSpPr>
            <a:spLocks noGrp="1" noChangeArrowheads="1"/>
          </p:cNvSpPr>
          <p:nvPr>
            <p:ph type="body" sz="half" idx="4294967295"/>
          </p:nvPr>
        </p:nvSpPr>
        <p:spPr>
          <a:xfrm>
            <a:off x="0" y="630238"/>
            <a:ext cx="4643438" cy="6181725"/>
          </a:xfrm>
        </p:spPr>
        <p:txBody>
          <a:bodyPr/>
          <a:lstStyle/>
          <a:p>
            <a:pPr eaLnBrk="1" hangingPunct="1">
              <a:buClr>
                <a:srgbClr val="1B587C"/>
              </a:buClr>
              <a:buFont typeface="Wingdings 2" panose="05020102010507070707" pitchFamily="18" charset="2"/>
              <a:buNone/>
              <a:defRPr/>
            </a:pPr>
            <a:r>
              <a:rPr lang="sr-Latn-CS" altLang="en-US" sz="2000" b="1" i="1" dirty="0" err="1">
                <a:solidFill>
                  <a:schemeClr val="accent1">
                    <a:lumMod val="75000"/>
                  </a:schemeClr>
                </a:solidFill>
                <a:effectLst>
                  <a:outerShdw blurRad="38100" dist="38100" dir="2700000" algn="tl">
                    <a:srgbClr val="C0C0C0"/>
                  </a:outerShdw>
                </a:effectLst>
              </a:rPr>
              <a:t>Systema</a:t>
            </a:r>
            <a:r>
              <a:rPr lang="sr-Latn-CS" altLang="en-US" sz="2000" b="1" i="1" dirty="0">
                <a:solidFill>
                  <a:schemeClr val="accent1">
                    <a:lumMod val="75000"/>
                  </a:schemeClr>
                </a:solidFill>
                <a:effectLst>
                  <a:outerShdw blurRad="38100" dist="38100" dir="2700000" algn="tl">
                    <a:srgbClr val="C0C0C0"/>
                  </a:outerShdw>
                </a:effectLst>
              </a:rPr>
              <a:t> </a:t>
            </a:r>
            <a:r>
              <a:rPr lang="sr-Latn-CS" altLang="en-US" sz="2000" b="1" i="1" dirty="0" err="1">
                <a:solidFill>
                  <a:schemeClr val="accent1">
                    <a:lumMod val="75000"/>
                  </a:schemeClr>
                </a:solidFill>
                <a:effectLst>
                  <a:outerShdw blurRad="38100" dist="38100" dir="2700000" algn="tl">
                    <a:srgbClr val="C0C0C0"/>
                  </a:outerShdw>
                </a:effectLst>
              </a:rPr>
              <a:t>nervosum</a:t>
            </a:r>
            <a:r>
              <a:rPr lang="sr-Latn-CS" altLang="en-US" sz="2000" b="1" i="1" dirty="0">
                <a:solidFill>
                  <a:schemeClr val="accent1">
                    <a:lumMod val="75000"/>
                  </a:schemeClr>
                </a:solidFill>
                <a:effectLst>
                  <a:outerShdw blurRad="38100" dist="38100" dir="2700000" algn="tl">
                    <a:srgbClr val="C0C0C0"/>
                  </a:outerShdw>
                </a:effectLst>
              </a:rPr>
              <a:t> centrale</a:t>
            </a:r>
          </a:p>
          <a:p>
            <a:pPr eaLnBrk="1" hangingPunct="1">
              <a:buClr>
                <a:srgbClr val="1B587C"/>
              </a:buClr>
              <a:buFont typeface="Wingdings 2" panose="05020102010507070707" pitchFamily="18" charset="2"/>
              <a:buNone/>
              <a:defRPr/>
            </a:pPr>
            <a:r>
              <a:rPr lang="sr-Latn-CS" altLang="en-US" sz="2000" b="1" dirty="0">
                <a:solidFill>
                  <a:schemeClr val="accent1">
                    <a:lumMod val="75000"/>
                  </a:schemeClr>
                </a:solidFill>
                <a:effectLst>
                  <a:outerShdw blurRad="38100" dist="38100" dir="2700000" algn="tl">
                    <a:srgbClr val="C0C0C0"/>
                  </a:outerShdw>
                </a:effectLst>
              </a:rPr>
              <a:t>(</a:t>
            </a:r>
            <a:r>
              <a:rPr lang="en-GB" altLang="en-US" sz="2000" b="1" dirty="0">
                <a:solidFill>
                  <a:schemeClr val="accent1">
                    <a:lumMod val="75000"/>
                  </a:schemeClr>
                </a:solidFill>
                <a:effectLst>
                  <a:outerShdw blurRad="38100" dist="38100" dir="2700000" algn="tl">
                    <a:srgbClr val="C0C0C0"/>
                  </a:outerShdw>
                </a:effectLst>
              </a:rPr>
              <a:t>central nervous system</a:t>
            </a:r>
            <a:r>
              <a:rPr lang="sr-Latn-CS" altLang="en-US" sz="2000" dirty="0">
                <a:solidFill>
                  <a:schemeClr val="accent1">
                    <a:lumMod val="75000"/>
                  </a:schemeClr>
                </a:solidFill>
                <a:effectLst>
                  <a:outerShdw blurRad="38100" dist="38100" dir="2700000" algn="tl">
                    <a:srgbClr val="C0C0C0"/>
                  </a:outerShdw>
                </a:effectLst>
              </a:rPr>
              <a:t>–</a:t>
            </a:r>
            <a:r>
              <a:rPr lang="en-US" altLang="en-US" sz="2000" dirty="0">
                <a:solidFill>
                  <a:schemeClr val="accent1">
                    <a:lumMod val="75000"/>
                  </a:schemeClr>
                </a:solidFill>
                <a:effectLst>
                  <a:outerShdw blurRad="38100" dist="38100" dir="2700000" algn="tl">
                    <a:srgbClr val="C0C0C0"/>
                  </a:outerShdw>
                </a:effectLst>
              </a:rPr>
              <a:t>CNS)</a:t>
            </a:r>
            <a:endParaRPr lang="sr-Latn-CS" altLang="en-US" sz="2000" b="1" dirty="0">
              <a:solidFill>
                <a:schemeClr val="accent1">
                  <a:lumMod val="75000"/>
                </a:schemeClr>
              </a:solidFill>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endParaRPr lang="sr-Latn-CS" altLang="en-US" sz="2000" b="1" dirty="0">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r>
              <a:rPr lang="sr-Latn-CS" altLang="en-US" sz="2000" b="1" dirty="0">
                <a:effectLst>
                  <a:outerShdw blurRad="38100" dist="38100" dir="2700000" algn="tl">
                    <a:srgbClr val="C0C0C0"/>
                  </a:outerShdw>
                </a:effectLst>
              </a:rPr>
              <a:t>* </a:t>
            </a:r>
            <a:r>
              <a:rPr lang="en-GB" altLang="en-US" sz="2000" b="1" dirty="0">
                <a:effectLst>
                  <a:outerShdw blurRad="38100" dist="38100" dir="2700000" algn="tl">
                    <a:srgbClr val="C0C0C0"/>
                  </a:outerShdw>
                </a:effectLst>
              </a:rPr>
              <a:t>Spinal cord (</a:t>
            </a:r>
            <a:r>
              <a:rPr lang="sr-Latn-CS" altLang="en-US" sz="2000" b="1" dirty="0" err="1">
                <a:effectLst>
                  <a:outerShdw blurRad="38100" dist="38100" dir="2700000" algn="tl">
                    <a:srgbClr val="C0C0C0"/>
                  </a:outerShdw>
                </a:effectLst>
              </a:rPr>
              <a:t>Medulla</a:t>
            </a:r>
            <a:r>
              <a:rPr lang="sr-Latn-CS" altLang="en-US" sz="2000" b="1" dirty="0">
                <a:effectLst>
                  <a:outerShdw blurRad="38100" dist="38100" dir="2700000" algn="tl">
                    <a:srgbClr val="C0C0C0"/>
                  </a:outerShdw>
                </a:effectLst>
              </a:rPr>
              <a:t> </a:t>
            </a:r>
            <a:r>
              <a:rPr lang="sr-Latn-CS" altLang="en-US" sz="2000" b="1" dirty="0" err="1">
                <a:effectLst>
                  <a:outerShdw blurRad="38100" dist="38100" dir="2700000" algn="tl">
                    <a:srgbClr val="C0C0C0"/>
                  </a:outerShdw>
                </a:effectLst>
              </a:rPr>
              <a:t>spinalis</a:t>
            </a:r>
            <a:r>
              <a:rPr lang="en-GB" altLang="en-US" sz="2000" b="1" dirty="0">
                <a:effectLst>
                  <a:outerShdw blurRad="38100" dist="38100" dir="2700000" algn="tl">
                    <a:srgbClr val="C0C0C0"/>
                  </a:outerShdw>
                </a:effectLst>
              </a:rPr>
              <a:t>)</a:t>
            </a:r>
            <a:endParaRPr lang="sr-Latn-CS" altLang="en-US" sz="2000" b="1" dirty="0">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r>
              <a:rPr lang="sr-Latn-CS" altLang="en-US" sz="2000" b="1" dirty="0">
                <a:effectLst>
                  <a:outerShdw blurRad="38100" dist="38100" dir="2700000" algn="tl">
                    <a:srgbClr val="C0C0C0"/>
                  </a:outerShdw>
                </a:effectLst>
              </a:rPr>
              <a:t>* </a:t>
            </a:r>
            <a:r>
              <a:rPr lang="en-GB" altLang="en-US" sz="2000" b="1" dirty="0">
                <a:effectLst>
                  <a:outerShdw blurRad="38100" dist="38100" dir="2700000" algn="tl">
                    <a:srgbClr val="C0C0C0"/>
                  </a:outerShdw>
                </a:effectLst>
              </a:rPr>
              <a:t>Brain (</a:t>
            </a:r>
            <a:r>
              <a:rPr lang="sr-Latn-CS" altLang="en-US" sz="2000" b="1" dirty="0" err="1">
                <a:effectLst>
                  <a:outerShdw blurRad="38100" dist="38100" dir="2700000" algn="tl">
                    <a:srgbClr val="C0C0C0"/>
                  </a:outerShdw>
                </a:effectLst>
              </a:rPr>
              <a:t>Encephalon</a:t>
            </a:r>
            <a:r>
              <a:rPr lang="en-GB" altLang="en-US" sz="2000" b="1" dirty="0">
                <a:effectLst>
                  <a:outerShdw blurRad="38100" dist="38100" dir="2700000" algn="tl">
                    <a:srgbClr val="C0C0C0"/>
                  </a:outerShdw>
                </a:effectLst>
              </a:rPr>
              <a:t>)</a:t>
            </a:r>
            <a:r>
              <a:rPr lang="sr-Latn-CS" altLang="en-US" sz="2000" b="1" dirty="0">
                <a:effectLst>
                  <a:outerShdw blurRad="38100" dist="38100" dir="2700000" algn="tl">
                    <a:srgbClr val="C0C0C0"/>
                  </a:outerShdw>
                </a:effectLst>
              </a:rPr>
              <a:t>:</a:t>
            </a:r>
          </a:p>
          <a:p>
            <a:pPr eaLnBrk="1" hangingPunct="1">
              <a:buClr>
                <a:srgbClr val="1B587C"/>
              </a:buClr>
              <a:buFont typeface="Wingdings 2" panose="05020102010507070707" pitchFamily="18" charset="2"/>
              <a:buNone/>
              <a:defRPr/>
            </a:pPr>
            <a:r>
              <a:rPr lang="sr-Latn-CS" altLang="en-US" sz="2000" b="1" dirty="0">
                <a:effectLst>
                  <a:outerShdw blurRad="38100" dist="38100" dir="2700000" algn="tl">
                    <a:srgbClr val="C0C0C0"/>
                  </a:outerShdw>
                </a:effectLst>
              </a:rPr>
              <a:t>    - </a:t>
            </a:r>
            <a:r>
              <a:rPr lang="sr-Latn-CS" altLang="en-US" sz="2000" b="1" dirty="0" err="1">
                <a:effectLst>
                  <a:outerShdw blurRad="38100" dist="38100" dir="2700000" algn="tl">
                    <a:srgbClr val="C0C0C0"/>
                  </a:outerShdw>
                </a:effectLst>
              </a:rPr>
              <a:t>medul</a:t>
            </a:r>
            <a:r>
              <a:rPr lang="en-GB" altLang="en-US" sz="2000" b="1" dirty="0">
                <a:effectLst>
                  <a:outerShdw blurRad="38100" dist="38100" dir="2700000" algn="tl">
                    <a:srgbClr val="C0C0C0"/>
                  </a:outerShdw>
                </a:effectLst>
              </a:rPr>
              <a:t>l</a:t>
            </a:r>
            <a:r>
              <a:rPr lang="sr-Latn-CS" altLang="en-US" sz="2000" b="1" dirty="0">
                <a:effectLst>
                  <a:outerShdw blurRad="38100" dist="38100" dir="2700000" algn="tl">
                    <a:srgbClr val="C0C0C0"/>
                  </a:outerShdw>
                </a:effectLst>
              </a:rPr>
              <a:t>a </a:t>
            </a:r>
            <a:r>
              <a:rPr lang="sr-Latn-CS" altLang="en-US" sz="2000" b="1" dirty="0" err="1">
                <a:effectLst>
                  <a:outerShdw blurRad="38100" dist="38100" dir="2700000" algn="tl">
                    <a:srgbClr val="C0C0C0"/>
                  </a:outerShdw>
                </a:effectLst>
              </a:rPr>
              <a:t>oblongata</a:t>
            </a:r>
            <a:endParaRPr lang="sr-Latn-CS" altLang="en-US" sz="2000" b="1" dirty="0">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r>
              <a:rPr lang="sr-Latn-CS" altLang="en-US" sz="2000" b="1" dirty="0">
                <a:effectLst>
                  <a:outerShdw blurRad="38100" dist="38100" dir="2700000" algn="tl">
                    <a:srgbClr val="C0C0C0"/>
                  </a:outerShdw>
                </a:effectLst>
              </a:rPr>
              <a:t>    - </a:t>
            </a:r>
            <a:r>
              <a:rPr lang="sr-Latn-CS" altLang="en-US" sz="2000" b="1" dirty="0" err="1">
                <a:effectLst>
                  <a:outerShdw blurRad="38100" dist="38100" dir="2700000" algn="tl">
                    <a:srgbClr val="C0C0C0"/>
                  </a:outerShdw>
                </a:effectLst>
              </a:rPr>
              <a:t>pons</a:t>
            </a:r>
            <a:endParaRPr lang="sr-Latn-CS" altLang="en-US" sz="2000" b="1" dirty="0">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r>
              <a:rPr lang="sr-Latn-CS" altLang="en-US" sz="2000" b="1" dirty="0">
                <a:effectLst>
                  <a:outerShdw blurRad="38100" dist="38100" dir="2700000" algn="tl">
                    <a:srgbClr val="C0C0C0"/>
                  </a:outerShdw>
                </a:effectLst>
              </a:rPr>
              <a:t>    - </a:t>
            </a:r>
            <a:r>
              <a:rPr lang="en-GB" altLang="en-US" sz="2000" b="1" dirty="0">
                <a:effectLst>
                  <a:outerShdw blurRad="38100" dist="38100" dir="2700000" algn="tl">
                    <a:srgbClr val="C0C0C0"/>
                  </a:outerShdw>
                </a:effectLst>
              </a:rPr>
              <a:t>midbrain (</a:t>
            </a:r>
            <a:r>
              <a:rPr lang="sr-Latn-CS" altLang="en-US" sz="2000" b="1" dirty="0" err="1">
                <a:effectLst>
                  <a:outerShdw blurRad="38100" dist="38100" dir="2700000" algn="tl">
                    <a:srgbClr val="C0C0C0"/>
                  </a:outerShdw>
                </a:effectLst>
              </a:rPr>
              <a:t>mesencephalon</a:t>
            </a:r>
            <a:r>
              <a:rPr lang="en-GB" altLang="en-US" sz="2000" b="1" dirty="0">
                <a:effectLst>
                  <a:outerShdw blurRad="38100" dist="38100" dir="2700000" algn="tl">
                    <a:srgbClr val="C0C0C0"/>
                  </a:outerShdw>
                </a:effectLst>
              </a:rPr>
              <a:t>)</a:t>
            </a:r>
            <a:endParaRPr lang="sr-Latn-CS" altLang="en-US" sz="2000" b="1" dirty="0">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r>
              <a:rPr lang="sr-Latn-CS" altLang="en-US" sz="2000" b="1" dirty="0">
                <a:effectLst>
                  <a:outerShdw blurRad="38100" dist="38100" dir="2700000" algn="tl">
                    <a:srgbClr val="C0C0C0"/>
                  </a:outerShdw>
                </a:effectLst>
              </a:rPr>
              <a:t>    - </a:t>
            </a:r>
            <a:r>
              <a:rPr lang="sr-Latn-CS" altLang="en-US" sz="2000" b="1" dirty="0" err="1">
                <a:effectLst>
                  <a:outerShdw blurRad="38100" dist="38100" dir="2700000" algn="tl">
                    <a:srgbClr val="C0C0C0"/>
                  </a:outerShdw>
                </a:effectLst>
              </a:rPr>
              <a:t>cerebellum</a:t>
            </a:r>
            <a:endParaRPr lang="sr-Latn-CS" altLang="en-US" sz="2000" b="1" dirty="0">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r>
              <a:rPr lang="sr-Latn-CS" altLang="en-US" sz="2000" b="1" dirty="0">
                <a:effectLst>
                  <a:outerShdw blurRad="38100" dist="38100" dir="2700000" algn="tl">
                    <a:srgbClr val="C0C0C0"/>
                  </a:outerShdw>
                </a:effectLst>
              </a:rPr>
              <a:t>    -</a:t>
            </a:r>
            <a:r>
              <a:rPr lang="en-GB" altLang="en-US" sz="2000" b="1" dirty="0">
                <a:effectLst>
                  <a:outerShdw blurRad="38100" dist="38100" dir="2700000" algn="tl">
                    <a:srgbClr val="C0C0C0"/>
                  </a:outerShdw>
                </a:effectLst>
              </a:rPr>
              <a:t> </a:t>
            </a:r>
            <a:r>
              <a:rPr lang="sr-Latn-CS" altLang="en-US" sz="2000" b="1" dirty="0" err="1">
                <a:effectLst>
                  <a:outerShdw blurRad="38100" dist="38100" dir="2700000" algn="tl">
                    <a:srgbClr val="C0C0C0"/>
                  </a:outerShdw>
                </a:effectLst>
              </a:rPr>
              <a:t>diencephalon</a:t>
            </a:r>
            <a:endParaRPr lang="sr-Latn-CS" altLang="en-US" sz="2000" b="1" dirty="0">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r>
              <a:rPr lang="sr-Latn-CS" altLang="en-US" sz="2000" b="1" dirty="0">
                <a:effectLst>
                  <a:outerShdw blurRad="38100" dist="38100" dir="2700000" algn="tl">
                    <a:srgbClr val="C0C0C0"/>
                  </a:outerShdw>
                </a:effectLst>
              </a:rPr>
              <a:t>    </a:t>
            </a:r>
            <a:r>
              <a:rPr lang="en-GB" altLang="en-US" sz="2000" b="1" dirty="0">
                <a:effectLst>
                  <a:outerShdw blurRad="38100" dist="38100" dir="2700000" algn="tl">
                    <a:srgbClr val="C0C0C0"/>
                  </a:outerShdw>
                </a:effectLst>
              </a:rPr>
              <a:t>- cerebrum (</a:t>
            </a:r>
            <a:r>
              <a:rPr lang="sr-Latn-CS" altLang="en-US" sz="2000" b="1" dirty="0" err="1">
                <a:effectLst>
                  <a:outerShdw blurRad="38100" dist="38100" dir="2700000" algn="tl">
                    <a:srgbClr val="C0C0C0"/>
                  </a:outerShdw>
                </a:effectLst>
              </a:rPr>
              <a:t>telencephalon</a:t>
            </a:r>
            <a:r>
              <a:rPr lang="en-GB" altLang="en-US" sz="2000" b="1" dirty="0">
                <a:effectLst>
                  <a:outerShdw blurRad="38100" dist="38100" dir="2700000" algn="tl">
                    <a:srgbClr val="C0C0C0"/>
                  </a:outerShdw>
                </a:effectLst>
              </a:rPr>
              <a:t>)</a:t>
            </a:r>
          </a:p>
          <a:p>
            <a:pPr eaLnBrk="1" hangingPunct="1">
              <a:buClr>
                <a:srgbClr val="1B587C"/>
              </a:buClr>
              <a:buFont typeface="Wingdings 2" panose="05020102010507070707" pitchFamily="18" charset="2"/>
              <a:buNone/>
              <a:defRPr/>
            </a:pPr>
            <a:endParaRPr lang="en-GB" altLang="en-US" sz="2000" b="1" dirty="0">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r>
              <a:rPr lang="en-GB" altLang="en-US" sz="2000" b="1" dirty="0">
                <a:effectLst>
                  <a:outerShdw blurRad="38100" dist="38100" dir="2700000" algn="tl">
                    <a:srgbClr val="C0C0C0"/>
                  </a:outerShdw>
                </a:effectLst>
              </a:rPr>
              <a:t>*** </a:t>
            </a:r>
            <a:r>
              <a:rPr lang="en-GB" altLang="en-US" sz="1800" dirty="0">
                <a:effectLst>
                  <a:outerShdw blurRad="38100" dist="38100" dir="2700000" algn="tl">
                    <a:srgbClr val="C0C0C0"/>
                  </a:outerShdw>
                </a:effectLst>
              </a:rPr>
              <a:t>Medulla oblongata, pons and</a:t>
            </a:r>
            <a:br>
              <a:rPr lang="en-GB" altLang="en-US" sz="1800" dirty="0">
                <a:effectLst>
                  <a:outerShdw blurRad="38100" dist="38100" dir="2700000" algn="tl">
                    <a:srgbClr val="C0C0C0"/>
                  </a:outerShdw>
                </a:effectLst>
              </a:rPr>
            </a:br>
            <a:r>
              <a:rPr lang="en-GB" altLang="en-US" sz="1800" dirty="0">
                <a:effectLst>
                  <a:outerShdw blurRad="38100" dist="38100" dir="2700000" algn="tl">
                    <a:srgbClr val="C0C0C0"/>
                  </a:outerShdw>
                </a:effectLst>
              </a:rPr>
              <a:t>  midbrain (mesencephalon) form</a:t>
            </a:r>
            <a:br>
              <a:rPr lang="en-GB" altLang="en-US" sz="1800" b="1" dirty="0">
                <a:effectLst>
                  <a:outerShdw blurRad="38100" dist="38100" dir="2700000" algn="tl">
                    <a:srgbClr val="C0C0C0"/>
                  </a:outerShdw>
                </a:effectLst>
              </a:rPr>
            </a:br>
            <a:r>
              <a:rPr lang="en-GB" altLang="en-US" sz="1800" b="1" dirty="0">
                <a:effectLst>
                  <a:outerShdw blurRad="38100" dist="38100" dir="2700000" algn="tl">
                    <a:srgbClr val="C0C0C0"/>
                  </a:outerShdw>
                </a:effectLst>
              </a:rPr>
              <a:t>  brainstem.</a:t>
            </a:r>
          </a:p>
          <a:p>
            <a:pPr eaLnBrk="1" hangingPunct="1">
              <a:buClr>
                <a:srgbClr val="1B587C"/>
              </a:buClr>
              <a:buFont typeface="Wingdings 2" panose="05020102010507070707" pitchFamily="18" charset="2"/>
              <a:buNone/>
              <a:defRPr/>
            </a:pPr>
            <a:r>
              <a:rPr lang="en-GB" altLang="en-US" sz="1800" b="1" dirty="0">
                <a:effectLst>
                  <a:outerShdw blurRad="38100" dist="38100" dir="2700000" algn="tl">
                    <a:srgbClr val="C0C0C0"/>
                  </a:outerShdw>
                </a:effectLst>
              </a:rPr>
              <a:t>*** CNS </a:t>
            </a:r>
            <a:r>
              <a:rPr lang="en-GB" sz="1800" dirty="0"/>
              <a:t>is enclosed by bones and wrapped </a:t>
            </a:r>
            <a:br>
              <a:rPr lang="en-GB" sz="1800" dirty="0"/>
            </a:br>
            <a:r>
              <a:rPr lang="en-GB" sz="1800" dirty="0"/>
              <a:t> in protective coverings (meninges) and fluid-filled spaces</a:t>
            </a:r>
            <a:endParaRPr lang="sr-Latn-CS" altLang="en-US" sz="1800" b="1" dirty="0">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endParaRPr lang="en-US" altLang="en-US" sz="2400" dirty="0">
              <a:solidFill>
                <a:srgbClr val="FFFF00"/>
              </a:solidFill>
              <a:effectLst>
                <a:outerShdw blurRad="38100" dist="38100" dir="2700000" algn="tl">
                  <a:srgbClr val="C0C0C0"/>
                </a:outerShdw>
              </a:effectLst>
            </a:endParaRPr>
          </a:p>
        </p:txBody>
      </p:sp>
      <p:sp>
        <p:nvSpPr>
          <p:cNvPr id="14340" name="Rectangle 5">
            <a:extLst>
              <a:ext uri="{FF2B5EF4-FFF2-40B4-BE49-F238E27FC236}">
                <a16:creationId xmlns:a16="http://schemas.microsoft.com/office/drawing/2014/main" id="{3F0D048A-DEBF-24EB-DB9C-A97E7049A6B3}"/>
              </a:ext>
            </a:extLst>
          </p:cNvPr>
          <p:cNvSpPr>
            <a:spLocks noGrp="1" noChangeArrowheads="1"/>
          </p:cNvSpPr>
          <p:nvPr>
            <p:ph type="body" sz="half" idx="4294967295"/>
          </p:nvPr>
        </p:nvSpPr>
        <p:spPr>
          <a:xfrm>
            <a:off x="4033838" y="684213"/>
            <a:ext cx="5143500" cy="6075362"/>
          </a:xfrm>
        </p:spPr>
        <p:txBody>
          <a:bodyPr/>
          <a:lstStyle/>
          <a:p>
            <a:pPr eaLnBrk="1" hangingPunct="1">
              <a:buClr>
                <a:srgbClr val="1B587C"/>
              </a:buClr>
              <a:buFont typeface="Wingdings 2" panose="05020102010507070707" pitchFamily="18" charset="2"/>
              <a:buNone/>
              <a:defRPr/>
            </a:pPr>
            <a:r>
              <a:rPr lang="sr-Latn-CS" altLang="en-US" sz="2000" b="1" i="1" dirty="0" err="1">
                <a:solidFill>
                  <a:schemeClr val="accent1">
                    <a:lumMod val="75000"/>
                  </a:schemeClr>
                </a:solidFill>
                <a:effectLst>
                  <a:outerShdw blurRad="38100" dist="38100" dir="2700000" algn="tl">
                    <a:srgbClr val="C0C0C0"/>
                  </a:outerShdw>
                </a:effectLst>
              </a:rPr>
              <a:t>Systema</a:t>
            </a:r>
            <a:r>
              <a:rPr lang="sr-Latn-CS" altLang="en-US" sz="2000" b="1" i="1" dirty="0">
                <a:solidFill>
                  <a:schemeClr val="accent1">
                    <a:lumMod val="75000"/>
                  </a:schemeClr>
                </a:solidFill>
                <a:effectLst>
                  <a:outerShdw blurRad="38100" dist="38100" dir="2700000" algn="tl">
                    <a:srgbClr val="C0C0C0"/>
                  </a:outerShdw>
                </a:effectLst>
              </a:rPr>
              <a:t> </a:t>
            </a:r>
            <a:r>
              <a:rPr lang="sr-Latn-CS" altLang="en-US" sz="2000" b="1" i="1" dirty="0" err="1">
                <a:solidFill>
                  <a:schemeClr val="accent1">
                    <a:lumMod val="75000"/>
                  </a:schemeClr>
                </a:solidFill>
                <a:effectLst>
                  <a:outerShdw blurRad="38100" dist="38100" dir="2700000" algn="tl">
                    <a:srgbClr val="C0C0C0"/>
                  </a:outerShdw>
                </a:effectLst>
              </a:rPr>
              <a:t>nervosum</a:t>
            </a:r>
            <a:r>
              <a:rPr lang="sr-Latn-CS" altLang="en-US" sz="2000" b="1" i="1" dirty="0">
                <a:solidFill>
                  <a:schemeClr val="accent1">
                    <a:lumMod val="75000"/>
                  </a:schemeClr>
                </a:solidFill>
                <a:effectLst>
                  <a:outerShdw blurRad="38100" dist="38100" dir="2700000" algn="tl">
                    <a:srgbClr val="C0C0C0"/>
                  </a:outerShdw>
                </a:effectLst>
              </a:rPr>
              <a:t> </a:t>
            </a:r>
            <a:r>
              <a:rPr lang="sr-Latn-CS" altLang="en-US" sz="2000" b="1" i="1" dirty="0" err="1">
                <a:solidFill>
                  <a:schemeClr val="accent1">
                    <a:lumMod val="75000"/>
                  </a:schemeClr>
                </a:solidFill>
                <a:effectLst>
                  <a:outerShdw blurRad="38100" dist="38100" dir="2700000" algn="tl">
                    <a:srgbClr val="C0C0C0"/>
                  </a:outerShdw>
                </a:effectLst>
              </a:rPr>
              <a:t>periphericum</a:t>
            </a:r>
            <a:endParaRPr lang="sr-Latn-CS" altLang="en-US" sz="2000" b="1" i="1" dirty="0">
              <a:solidFill>
                <a:schemeClr val="accent1">
                  <a:lumMod val="75000"/>
                </a:schemeClr>
              </a:solidFill>
              <a:effectLst>
                <a:outerShdw blurRad="38100" dist="38100" dir="2700000" algn="tl">
                  <a:srgbClr val="C0C0C0"/>
                </a:outerShdw>
              </a:effectLst>
            </a:endParaRPr>
          </a:p>
          <a:p>
            <a:pPr eaLnBrk="1" hangingPunct="1">
              <a:buClr>
                <a:srgbClr val="1B587C"/>
              </a:buClr>
              <a:buFont typeface="Wingdings 2" panose="05020102010507070707" pitchFamily="18" charset="2"/>
              <a:buNone/>
              <a:defRPr/>
            </a:pPr>
            <a:r>
              <a:rPr lang="sr-Latn-CS" altLang="en-US" sz="2000" b="1" dirty="0">
                <a:solidFill>
                  <a:schemeClr val="accent1">
                    <a:lumMod val="75000"/>
                  </a:schemeClr>
                </a:solidFill>
                <a:effectLst>
                  <a:outerShdw blurRad="38100" dist="38100" dir="2700000" algn="tl">
                    <a:srgbClr val="C0C0C0"/>
                  </a:outerShdw>
                </a:effectLst>
              </a:rPr>
              <a:t>(</a:t>
            </a:r>
            <a:r>
              <a:rPr lang="en-GB" altLang="en-US" sz="2000" b="1" dirty="0">
                <a:solidFill>
                  <a:schemeClr val="accent1">
                    <a:lumMod val="75000"/>
                  </a:schemeClr>
                </a:solidFill>
                <a:effectLst>
                  <a:outerShdw blurRad="38100" dist="38100" dir="2700000" algn="tl">
                    <a:srgbClr val="C0C0C0"/>
                  </a:outerShdw>
                </a:effectLst>
              </a:rPr>
              <a:t>peripheric nervous system - PNS</a:t>
            </a:r>
            <a:r>
              <a:rPr lang="sr-Latn-CS" altLang="en-US" sz="2000" b="1" dirty="0">
                <a:solidFill>
                  <a:schemeClr val="accent1">
                    <a:lumMod val="75000"/>
                  </a:schemeClr>
                </a:solidFill>
                <a:effectLst>
                  <a:outerShdw blurRad="38100" dist="38100" dir="2700000" algn="tl">
                    <a:srgbClr val="C0C0C0"/>
                  </a:outerShdw>
                </a:effectLst>
              </a:rPr>
              <a:t>)</a:t>
            </a:r>
            <a:br>
              <a:rPr lang="sr-Latn-CS" altLang="en-US" sz="2000" b="1" dirty="0">
                <a:solidFill>
                  <a:srgbClr val="848484"/>
                </a:solidFill>
                <a:effectLst>
                  <a:outerShdw blurRad="38100" dist="38100" dir="2700000" algn="tl">
                    <a:srgbClr val="C0C0C0"/>
                  </a:outerShdw>
                </a:effectLst>
              </a:rPr>
            </a:br>
            <a:endParaRPr lang="sr-Latn-CS" altLang="en-US" sz="2000" b="1" dirty="0">
              <a:solidFill>
                <a:srgbClr val="848484"/>
              </a:solidFill>
              <a:effectLst>
                <a:outerShdw blurRad="38100" dist="38100" dir="2700000" algn="tl">
                  <a:srgbClr val="C0C0C0"/>
                </a:outerShdw>
              </a:effectLst>
            </a:endParaRPr>
          </a:p>
          <a:p>
            <a:pPr eaLnBrk="1" hangingPunct="1">
              <a:lnSpc>
                <a:spcPct val="90000"/>
              </a:lnSpc>
              <a:buClr>
                <a:srgbClr val="1B587C"/>
              </a:buClr>
              <a:buFont typeface="Wingdings 2" panose="05020102010507070707" pitchFamily="18" charset="2"/>
              <a:buNone/>
              <a:defRPr/>
            </a:pPr>
            <a:r>
              <a:rPr lang="sr-Latn-CS" altLang="en-US" sz="2000" b="1" dirty="0">
                <a:effectLst>
                  <a:outerShdw blurRad="38100" dist="38100" dir="2700000" algn="tl">
                    <a:srgbClr val="C0C0C0"/>
                  </a:outerShdw>
                </a:effectLst>
              </a:rPr>
              <a:t>*  </a:t>
            </a:r>
            <a:r>
              <a:rPr lang="en-GB" altLang="en-US" sz="2000" b="1" dirty="0"/>
              <a:t>Nerves</a:t>
            </a:r>
            <a:endParaRPr lang="sr-Latn-CS" altLang="en-US" sz="2000" b="1" dirty="0"/>
          </a:p>
          <a:p>
            <a:pPr eaLnBrk="1" hangingPunct="1">
              <a:lnSpc>
                <a:spcPct val="90000"/>
              </a:lnSpc>
              <a:buClr>
                <a:srgbClr val="1B587C"/>
              </a:buClr>
              <a:buFont typeface="Wingdings 2" panose="05020102010507070707" pitchFamily="18" charset="2"/>
              <a:buNone/>
              <a:defRPr/>
            </a:pPr>
            <a:r>
              <a:rPr lang="sr-Latn-CS" altLang="en-US" sz="2000" dirty="0"/>
              <a:t>- </a:t>
            </a:r>
            <a:r>
              <a:rPr lang="sr-Latn-CS" altLang="en-US" sz="2000" b="1" dirty="0"/>
              <a:t>12 </a:t>
            </a:r>
            <a:r>
              <a:rPr lang="en-GB" altLang="en-US" sz="2000" b="1" dirty="0"/>
              <a:t>pairs of cranial nerves</a:t>
            </a:r>
            <a:endParaRPr lang="sr-Latn-CS" altLang="en-US" sz="2000" b="1" dirty="0"/>
          </a:p>
          <a:p>
            <a:pPr eaLnBrk="1" hangingPunct="1">
              <a:lnSpc>
                <a:spcPct val="90000"/>
              </a:lnSpc>
              <a:buClr>
                <a:srgbClr val="1B587C"/>
              </a:buClr>
              <a:buFont typeface="Wingdings 2" panose="05020102010507070707" pitchFamily="18" charset="2"/>
              <a:buNone/>
              <a:defRPr/>
            </a:pPr>
            <a:r>
              <a:rPr lang="sr-Latn-CS" altLang="en-US" sz="2000" b="1" dirty="0"/>
              <a:t>- 31 </a:t>
            </a:r>
            <a:r>
              <a:rPr lang="en-GB" altLang="en-US" sz="2000" b="1" dirty="0"/>
              <a:t>pair of spinal nerves</a:t>
            </a:r>
            <a:endParaRPr lang="sr-Latn-CS" altLang="en-US" sz="2000" b="1" dirty="0"/>
          </a:p>
          <a:p>
            <a:pPr eaLnBrk="1" hangingPunct="1">
              <a:lnSpc>
                <a:spcPct val="90000"/>
              </a:lnSpc>
              <a:buClr>
                <a:srgbClr val="1B587C"/>
              </a:buClr>
              <a:buFont typeface="Wingdings 2" panose="05020102010507070707" pitchFamily="18" charset="2"/>
              <a:buNone/>
              <a:defRPr/>
            </a:pPr>
            <a:endParaRPr lang="sr-Latn-CS" altLang="en-US" sz="2000" dirty="0"/>
          </a:p>
          <a:p>
            <a:pPr eaLnBrk="1" hangingPunct="1">
              <a:lnSpc>
                <a:spcPct val="90000"/>
              </a:lnSpc>
              <a:buClr>
                <a:srgbClr val="1B587C"/>
              </a:buClr>
              <a:buFont typeface="Wingdings 2" panose="05020102010507070707" pitchFamily="18" charset="2"/>
              <a:buNone/>
              <a:defRPr/>
            </a:pPr>
            <a:r>
              <a:rPr lang="sr-Latn-CS" altLang="en-US" sz="2000" b="1" dirty="0">
                <a:effectLst>
                  <a:outerShdw blurRad="38100" dist="38100" dir="2700000" algn="tl">
                    <a:srgbClr val="C0C0C0"/>
                  </a:outerShdw>
                </a:effectLst>
              </a:rPr>
              <a:t>* </a:t>
            </a:r>
            <a:r>
              <a:rPr lang="en-GB" altLang="en-US" sz="2000" b="1" dirty="0">
                <a:effectLst>
                  <a:outerShdw blurRad="38100" dist="38100" dir="2700000" algn="tl">
                    <a:srgbClr val="C0C0C0"/>
                  </a:outerShdw>
                </a:effectLst>
              </a:rPr>
              <a:t>Ganglia</a:t>
            </a:r>
            <a:br>
              <a:rPr lang="en-GB" altLang="en-US" sz="1800" b="1" dirty="0">
                <a:effectLst>
                  <a:outerShdw blurRad="38100" dist="38100" dir="2700000" algn="tl">
                    <a:srgbClr val="C0C0C0"/>
                  </a:outerShdw>
                </a:effectLst>
              </a:rPr>
            </a:br>
            <a:r>
              <a:rPr lang="en-GB" altLang="en-US" sz="1800" b="1" dirty="0">
                <a:effectLst>
                  <a:outerShdw blurRad="38100" dist="38100" dir="2700000" algn="tl">
                    <a:srgbClr val="C0C0C0"/>
                  </a:outerShdw>
                </a:effectLst>
              </a:rPr>
              <a:t>- </a:t>
            </a:r>
            <a:r>
              <a:rPr lang="en-GB" sz="1800" dirty="0"/>
              <a:t>Ganglia are groups of nerve cell bodies in the</a:t>
            </a:r>
            <a:br>
              <a:rPr lang="en-GB" sz="1800" dirty="0"/>
            </a:br>
            <a:r>
              <a:rPr lang="en-GB" sz="1800" dirty="0"/>
              <a:t>   peripheral nervous system (</a:t>
            </a:r>
            <a:r>
              <a:rPr lang="en-GB" sz="1800" b="1" dirty="0"/>
              <a:t>outside CNS !!!</a:t>
            </a:r>
            <a:r>
              <a:rPr lang="en-GB" sz="1800" dirty="0"/>
              <a:t>)</a:t>
            </a:r>
            <a:endParaRPr lang="sr-Latn-CS" altLang="en-US" sz="1800" b="1" dirty="0"/>
          </a:p>
          <a:p>
            <a:pPr eaLnBrk="1" hangingPunct="1">
              <a:lnSpc>
                <a:spcPct val="90000"/>
              </a:lnSpc>
              <a:buClr>
                <a:srgbClr val="1B587C"/>
              </a:buClr>
              <a:buFont typeface="Wingdings 2" panose="05020102010507070707" pitchFamily="18" charset="2"/>
              <a:buNone/>
              <a:defRPr/>
            </a:pPr>
            <a:r>
              <a:rPr lang="sr-Latn-CS" altLang="en-US" sz="1800" dirty="0"/>
              <a:t>	- </a:t>
            </a:r>
            <a:r>
              <a:rPr lang="en-GB" altLang="en-US" sz="1800" dirty="0"/>
              <a:t>sensory ganglia</a:t>
            </a:r>
            <a:r>
              <a:rPr lang="sr-Latn-CS" altLang="en-US" sz="1800" dirty="0"/>
              <a:t> </a:t>
            </a:r>
          </a:p>
          <a:p>
            <a:pPr eaLnBrk="1" hangingPunct="1">
              <a:lnSpc>
                <a:spcPct val="90000"/>
              </a:lnSpc>
              <a:buClr>
                <a:srgbClr val="1B587C"/>
              </a:buClr>
              <a:buFont typeface="Wingdings 2" panose="05020102010507070707" pitchFamily="18" charset="2"/>
              <a:buNone/>
              <a:defRPr/>
            </a:pPr>
            <a:r>
              <a:rPr lang="sr-Latn-CS" altLang="en-US" sz="1800" dirty="0"/>
              <a:t>	(</a:t>
            </a:r>
            <a:r>
              <a:rPr lang="sr-Latn-CS" altLang="en-US" sz="1800" dirty="0" err="1"/>
              <a:t>ganglion</a:t>
            </a:r>
            <a:r>
              <a:rPr lang="sr-Latn-CS" altLang="en-US" sz="1800" dirty="0"/>
              <a:t> </a:t>
            </a:r>
            <a:r>
              <a:rPr lang="sr-Latn-CS" altLang="en-US" sz="1800" dirty="0" err="1"/>
              <a:t>spinale</a:t>
            </a:r>
            <a:r>
              <a:rPr lang="sr-Latn-CS" altLang="en-US" sz="1800" dirty="0"/>
              <a:t>, </a:t>
            </a:r>
            <a:r>
              <a:rPr lang="sr-Latn-CS" altLang="en-US" sz="1800" dirty="0" err="1"/>
              <a:t>ganglion</a:t>
            </a:r>
            <a:r>
              <a:rPr lang="sr-Latn-CS" altLang="en-US" sz="1800" dirty="0"/>
              <a:t> </a:t>
            </a:r>
            <a:r>
              <a:rPr lang="sr-Latn-CS" altLang="en-US" sz="1800" dirty="0" err="1"/>
              <a:t>trigeminale</a:t>
            </a:r>
            <a:r>
              <a:rPr lang="sr-Latn-CS" altLang="en-US" sz="1800" dirty="0"/>
              <a:t>, </a:t>
            </a:r>
            <a:r>
              <a:rPr lang="en-GB" altLang="en-US" sz="1800" dirty="0"/>
              <a:t>ganglion </a:t>
            </a:r>
            <a:r>
              <a:rPr lang="en-GB" altLang="en-US" sz="1800" dirty="0" err="1"/>
              <a:t>geniculatum</a:t>
            </a:r>
            <a:r>
              <a:rPr lang="en-GB" altLang="en-US" sz="1800" dirty="0"/>
              <a:t>, </a:t>
            </a:r>
            <a:r>
              <a:rPr lang="sr-Latn-CS" altLang="en-US" sz="1800" dirty="0" err="1"/>
              <a:t>ganglion</a:t>
            </a:r>
            <a:r>
              <a:rPr lang="sr-Latn-CS" altLang="en-US" sz="1800" dirty="0"/>
              <a:t> </a:t>
            </a:r>
            <a:r>
              <a:rPr lang="sr-Latn-CS" altLang="en-US" sz="1800" dirty="0" err="1"/>
              <a:t>superius</a:t>
            </a:r>
            <a:r>
              <a:rPr lang="sr-Latn-CS" altLang="en-US" sz="1800" dirty="0"/>
              <a:t> et </a:t>
            </a:r>
            <a:r>
              <a:rPr lang="sr-Latn-CS" altLang="en-US" sz="1800" dirty="0" err="1"/>
              <a:t>inferius</a:t>
            </a:r>
            <a:r>
              <a:rPr lang="sr-Latn-CS" altLang="en-US" sz="1800" dirty="0"/>
              <a:t> IX et X)</a:t>
            </a:r>
          </a:p>
          <a:p>
            <a:pPr eaLnBrk="1" hangingPunct="1">
              <a:lnSpc>
                <a:spcPct val="90000"/>
              </a:lnSpc>
              <a:buClr>
                <a:srgbClr val="1B587C"/>
              </a:buClr>
              <a:buFont typeface="Wingdings 2" panose="05020102010507070707" pitchFamily="18" charset="2"/>
              <a:buNone/>
              <a:defRPr/>
            </a:pPr>
            <a:r>
              <a:rPr lang="sr-Latn-CS" altLang="en-US" sz="1800" dirty="0"/>
              <a:t>	- </a:t>
            </a:r>
            <a:r>
              <a:rPr lang="en-GB" altLang="en-US" sz="1800" dirty="0"/>
              <a:t>autonomic ganglia</a:t>
            </a:r>
            <a:endParaRPr lang="sr-Latn-CS" altLang="en-US" sz="1800" dirty="0"/>
          </a:p>
          <a:p>
            <a:pPr eaLnBrk="1" hangingPunct="1">
              <a:lnSpc>
                <a:spcPct val="90000"/>
              </a:lnSpc>
              <a:buClr>
                <a:srgbClr val="1B587C"/>
              </a:buClr>
              <a:buFont typeface="Wingdings 2" panose="05020102010507070707" pitchFamily="18" charset="2"/>
              <a:buNone/>
              <a:defRPr/>
            </a:pPr>
            <a:r>
              <a:rPr lang="sr-Latn-CS" altLang="en-US" sz="1800" dirty="0"/>
              <a:t>	</a:t>
            </a:r>
            <a:r>
              <a:rPr lang="sr-Cyrl-CS" altLang="en-US" sz="1800" dirty="0"/>
              <a:t>а</a:t>
            </a:r>
            <a:r>
              <a:rPr lang="sr-Latn-CS" altLang="en-US" sz="1800" dirty="0"/>
              <a:t>) </a:t>
            </a:r>
            <a:r>
              <a:rPr lang="en-GB" altLang="en-US" sz="1800" dirty="0"/>
              <a:t>paravertebral, prevertebral</a:t>
            </a:r>
            <a:r>
              <a:rPr lang="sr-Latn-CS" altLang="en-US" sz="1800" dirty="0"/>
              <a:t>,</a:t>
            </a:r>
            <a:r>
              <a:rPr lang="en-GB" altLang="en-US" sz="1800" dirty="0"/>
              <a:t> intramural</a:t>
            </a:r>
            <a:endParaRPr lang="sr-Latn-CS" altLang="en-US" sz="1800" dirty="0"/>
          </a:p>
          <a:p>
            <a:pPr eaLnBrk="1" hangingPunct="1">
              <a:lnSpc>
                <a:spcPct val="90000"/>
              </a:lnSpc>
              <a:buClr>
                <a:srgbClr val="1B587C"/>
              </a:buClr>
              <a:buFont typeface="Wingdings 2" panose="05020102010507070707" pitchFamily="18" charset="2"/>
              <a:buNone/>
              <a:defRPr/>
            </a:pPr>
            <a:r>
              <a:rPr lang="sr-Latn-CS" altLang="en-US" sz="1800" dirty="0"/>
              <a:t>	</a:t>
            </a:r>
            <a:r>
              <a:rPr lang="en-GB" altLang="en-US" sz="1800" dirty="0"/>
              <a:t>b</a:t>
            </a:r>
            <a:r>
              <a:rPr lang="sr-Latn-CS" altLang="en-US" sz="1800" dirty="0"/>
              <a:t>) </a:t>
            </a:r>
            <a:r>
              <a:rPr lang="en-GB" altLang="en-US" sz="1800" dirty="0"/>
              <a:t>parasympathetic ganglia functionally</a:t>
            </a:r>
            <a:br>
              <a:rPr lang="sr-Latn-CS" altLang="en-US" sz="1800" dirty="0"/>
            </a:br>
            <a:r>
              <a:rPr lang="sr-Latn-CS" altLang="en-US" sz="1800" dirty="0"/>
              <a:t>     </a:t>
            </a:r>
            <a:r>
              <a:rPr lang="en-GB" altLang="en-US" sz="1800" dirty="0"/>
              <a:t>connected with cranial nerves</a:t>
            </a:r>
            <a:endParaRPr lang="sr-Latn-CS" altLang="en-US" sz="1800" dirty="0"/>
          </a:p>
          <a:p>
            <a:pPr eaLnBrk="1" hangingPunct="1">
              <a:lnSpc>
                <a:spcPct val="90000"/>
              </a:lnSpc>
              <a:buClr>
                <a:srgbClr val="1B587C"/>
              </a:buClr>
              <a:buFont typeface="Wingdings 2" panose="05020102010507070707" pitchFamily="18" charset="2"/>
              <a:buNone/>
              <a:defRPr/>
            </a:pPr>
            <a:r>
              <a:rPr lang="sr-Latn-CS" altLang="en-US" sz="1800" dirty="0"/>
              <a:t>       (</a:t>
            </a:r>
            <a:r>
              <a:rPr lang="sr-Latn-CS" altLang="en-US" sz="1800" dirty="0" err="1"/>
              <a:t>ganglion</a:t>
            </a:r>
            <a:r>
              <a:rPr lang="sr-Latn-CS" altLang="en-US" sz="1800" dirty="0"/>
              <a:t>: </a:t>
            </a:r>
            <a:r>
              <a:rPr lang="sr-Latn-CS" altLang="en-US" sz="1800" dirty="0" err="1"/>
              <a:t>ciliare</a:t>
            </a:r>
            <a:r>
              <a:rPr lang="sr-Latn-CS" altLang="en-US" sz="1800" dirty="0"/>
              <a:t>, </a:t>
            </a:r>
            <a:r>
              <a:rPr lang="sr-Latn-CS" altLang="en-US" sz="1800" dirty="0" err="1"/>
              <a:t>submandibulare</a:t>
            </a:r>
            <a:r>
              <a:rPr lang="sr-Latn-CS" altLang="en-US" sz="1800" dirty="0"/>
              <a:t>,</a:t>
            </a:r>
            <a:br>
              <a:rPr lang="sr-Latn-CS" altLang="en-US" sz="1800" dirty="0"/>
            </a:br>
            <a:r>
              <a:rPr lang="sr-Latn-CS" altLang="en-US" sz="1800" dirty="0"/>
              <a:t>             </a:t>
            </a:r>
            <a:r>
              <a:rPr lang="en-GB" altLang="en-US" sz="1800" dirty="0"/>
              <a:t>        </a:t>
            </a:r>
            <a:r>
              <a:rPr lang="sr-Latn-CS" altLang="en-US" sz="1800" dirty="0" err="1"/>
              <a:t>pterygopalatinum</a:t>
            </a:r>
            <a:r>
              <a:rPr lang="sr-Latn-CS" altLang="en-US" sz="1800" dirty="0"/>
              <a:t>, </a:t>
            </a:r>
            <a:r>
              <a:rPr lang="sr-Latn-CS" altLang="en-US" sz="1800" dirty="0" err="1"/>
              <a:t>oticum</a:t>
            </a:r>
            <a:r>
              <a:rPr lang="sr-Latn-CS" altLang="en-US" sz="1800" dirty="0"/>
              <a:t>)</a:t>
            </a:r>
            <a:endParaRPr lang="en-US" altLang="en-US" sz="1800" dirty="0"/>
          </a:p>
          <a:p>
            <a:pPr eaLnBrk="1" hangingPunct="1">
              <a:buClr>
                <a:srgbClr val="1B587C"/>
              </a:buClr>
              <a:buFont typeface="Wingdings 2" panose="05020102010507070707" pitchFamily="18" charset="2"/>
              <a:buNone/>
              <a:defRPr/>
            </a:pPr>
            <a:endParaRPr lang="en-US" altLang="en-US" sz="2000" b="1" dirty="0">
              <a:effectLst>
                <a:outerShdw blurRad="38100" dist="38100" dir="2700000" algn="tl">
                  <a:srgbClr val="C0C0C0"/>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4339">
                                            <p:txEl>
                                              <p:pRg st="3" end="3"/>
                                            </p:txEl>
                                          </p:spTgt>
                                        </p:tgtEl>
                                        <p:attrNameLst>
                                          <p:attrName>style.visibility</p:attrName>
                                        </p:attrNameLst>
                                      </p:cBhvr>
                                      <p:to>
                                        <p:strVal val="visible"/>
                                      </p:to>
                                    </p:set>
                                    <p:anim calcmode="lin" valueType="num">
                                      <p:cBhvr>
                                        <p:cTn id="7" dur="500" fill="hold"/>
                                        <p:tgtEl>
                                          <p:spTgt spid="14339">
                                            <p:txEl>
                                              <p:pRg st="3" end="3"/>
                                            </p:txEl>
                                          </p:spTgt>
                                        </p:tgtEl>
                                        <p:attrNameLst>
                                          <p:attrName>ppt_w</p:attrName>
                                        </p:attrNameLst>
                                      </p:cBhvr>
                                      <p:tavLst>
                                        <p:tav tm="0">
                                          <p:val>
                                            <p:fltVal val="0"/>
                                          </p:val>
                                        </p:tav>
                                        <p:tav tm="100000">
                                          <p:val>
                                            <p:strVal val="#ppt_w"/>
                                          </p:val>
                                        </p:tav>
                                      </p:tavLst>
                                    </p:anim>
                                    <p:anim calcmode="lin" valueType="num">
                                      <p:cBhvr>
                                        <p:cTn id="8" dur="500" fill="hold"/>
                                        <p:tgtEl>
                                          <p:spTgt spid="14339">
                                            <p:txEl>
                                              <p:pRg st="3" end="3"/>
                                            </p:txEl>
                                          </p:spTgt>
                                        </p:tgtEl>
                                        <p:attrNameLst>
                                          <p:attrName>ppt_h</p:attrName>
                                        </p:attrNameLst>
                                      </p:cBhvr>
                                      <p:tavLst>
                                        <p:tav tm="0">
                                          <p:val>
                                            <p:fltVal val="0"/>
                                          </p:val>
                                        </p:tav>
                                        <p:tav tm="100000">
                                          <p:val>
                                            <p:strVal val="#ppt_h"/>
                                          </p:val>
                                        </p:tav>
                                      </p:tavLst>
                                    </p:anim>
                                    <p:anim calcmode="lin" valueType="num">
                                      <p:cBhvr>
                                        <p:cTn id="9" dur="500" fill="hold"/>
                                        <p:tgtEl>
                                          <p:spTgt spid="14339">
                                            <p:txEl>
                                              <p:pRg st="3" end="3"/>
                                            </p:txEl>
                                          </p:spTgt>
                                        </p:tgtEl>
                                        <p:attrNameLst>
                                          <p:attrName>style.rotation</p:attrName>
                                        </p:attrNameLst>
                                      </p:cBhvr>
                                      <p:tavLst>
                                        <p:tav tm="0">
                                          <p:val>
                                            <p:fltVal val="90"/>
                                          </p:val>
                                        </p:tav>
                                        <p:tav tm="100000">
                                          <p:val>
                                            <p:fltVal val="0"/>
                                          </p:val>
                                        </p:tav>
                                      </p:tavLst>
                                    </p:anim>
                                    <p:animEffect transition="in" filter="fade">
                                      <p:cBhvr>
                                        <p:cTn id="10" dur="500"/>
                                        <p:tgtEl>
                                          <p:spTgt spid="14339">
                                            <p:txEl>
                                              <p:pRg st="3" end="3"/>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4339">
                                            <p:txEl>
                                              <p:pRg st="4" end="4"/>
                                            </p:txEl>
                                          </p:spTgt>
                                        </p:tgtEl>
                                        <p:attrNameLst>
                                          <p:attrName>style.visibility</p:attrName>
                                        </p:attrNameLst>
                                      </p:cBhvr>
                                      <p:to>
                                        <p:strVal val="visible"/>
                                      </p:to>
                                    </p:set>
                                    <p:anim calcmode="lin" valueType="num">
                                      <p:cBhvr>
                                        <p:cTn id="15" dur="500" fill="hold"/>
                                        <p:tgtEl>
                                          <p:spTgt spid="14339">
                                            <p:txEl>
                                              <p:pRg st="4" end="4"/>
                                            </p:txEl>
                                          </p:spTgt>
                                        </p:tgtEl>
                                        <p:attrNameLst>
                                          <p:attrName>ppt_w</p:attrName>
                                        </p:attrNameLst>
                                      </p:cBhvr>
                                      <p:tavLst>
                                        <p:tav tm="0">
                                          <p:val>
                                            <p:fltVal val="0"/>
                                          </p:val>
                                        </p:tav>
                                        <p:tav tm="100000">
                                          <p:val>
                                            <p:strVal val="#ppt_w"/>
                                          </p:val>
                                        </p:tav>
                                      </p:tavLst>
                                    </p:anim>
                                    <p:anim calcmode="lin" valueType="num">
                                      <p:cBhvr>
                                        <p:cTn id="16" dur="500" fill="hold"/>
                                        <p:tgtEl>
                                          <p:spTgt spid="14339">
                                            <p:txEl>
                                              <p:pRg st="4" end="4"/>
                                            </p:txEl>
                                          </p:spTgt>
                                        </p:tgtEl>
                                        <p:attrNameLst>
                                          <p:attrName>ppt_h</p:attrName>
                                        </p:attrNameLst>
                                      </p:cBhvr>
                                      <p:tavLst>
                                        <p:tav tm="0">
                                          <p:val>
                                            <p:fltVal val="0"/>
                                          </p:val>
                                        </p:tav>
                                        <p:tav tm="100000">
                                          <p:val>
                                            <p:strVal val="#ppt_h"/>
                                          </p:val>
                                        </p:tav>
                                      </p:tavLst>
                                    </p:anim>
                                    <p:anim calcmode="lin" valueType="num">
                                      <p:cBhvr>
                                        <p:cTn id="17" dur="500" fill="hold"/>
                                        <p:tgtEl>
                                          <p:spTgt spid="14339">
                                            <p:txEl>
                                              <p:pRg st="4" end="4"/>
                                            </p:txEl>
                                          </p:spTgt>
                                        </p:tgtEl>
                                        <p:attrNameLst>
                                          <p:attrName>style.rotation</p:attrName>
                                        </p:attrNameLst>
                                      </p:cBhvr>
                                      <p:tavLst>
                                        <p:tav tm="0">
                                          <p:val>
                                            <p:fltVal val="90"/>
                                          </p:val>
                                        </p:tav>
                                        <p:tav tm="100000">
                                          <p:val>
                                            <p:fltVal val="0"/>
                                          </p:val>
                                        </p:tav>
                                      </p:tavLst>
                                    </p:anim>
                                    <p:animEffect transition="in" filter="fade">
                                      <p:cBhvr>
                                        <p:cTn id="18" dur="500"/>
                                        <p:tgtEl>
                                          <p:spTgt spid="14339">
                                            <p:txEl>
                                              <p:pRg st="4" end="4"/>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2" presetClass="entr" presetSubtype="0" fill="hold" nodeType="clickEffect">
                                  <p:stCondLst>
                                    <p:cond delay="0"/>
                                  </p:stCondLst>
                                  <p:childTnLst>
                                    <p:set>
                                      <p:cBhvr>
                                        <p:cTn id="22" dur="1" fill="hold">
                                          <p:stCondLst>
                                            <p:cond delay="0"/>
                                          </p:stCondLst>
                                        </p:cTn>
                                        <p:tgtEl>
                                          <p:spTgt spid="14339">
                                            <p:txEl>
                                              <p:pRg st="5" end="5"/>
                                            </p:txEl>
                                          </p:spTgt>
                                        </p:tgtEl>
                                        <p:attrNameLst>
                                          <p:attrName>style.visibility</p:attrName>
                                        </p:attrNameLst>
                                      </p:cBhvr>
                                      <p:to>
                                        <p:strVal val="visible"/>
                                      </p:to>
                                    </p:set>
                                    <p:animScale>
                                      <p:cBhvr>
                                        <p:cTn id="23" dur="1000" decel="50000" fill="hold">
                                          <p:stCondLst>
                                            <p:cond delay="0"/>
                                          </p:stCondLst>
                                        </p:cTn>
                                        <p:tgtEl>
                                          <p:spTgt spid="14339">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14339">
                                            <p:txEl>
                                              <p:pRg st="5" end="5"/>
                                            </p:txEl>
                                          </p:spTgt>
                                        </p:tgtEl>
                                        <p:attrNameLst>
                                          <p:attrName>ppt_x,ppt_y</p:attrName>
                                        </p:attrNameLst>
                                      </p:cBhvr>
                                      <p:rCtr x="0" y="0"/>
                                    </p:animMotion>
                                    <p:animEffect transition="in" filter="fade">
                                      <p:cBhvr>
                                        <p:cTn id="25" dur="1000"/>
                                        <p:tgtEl>
                                          <p:spTgt spid="14339">
                                            <p:txEl>
                                              <p:pRg st="5" end="5"/>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2" presetClass="entr" presetSubtype="0" fill="hold" nodeType="clickEffect">
                                  <p:stCondLst>
                                    <p:cond delay="0"/>
                                  </p:stCondLst>
                                  <p:childTnLst>
                                    <p:set>
                                      <p:cBhvr>
                                        <p:cTn id="29" dur="1" fill="hold">
                                          <p:stCondLst>
                                            <p:cond delay="0"/>
                                          </p:stCondLst>
                                        </p:cTn>
                                        <p:tgtEl>
                                          <p:spTgt spid="14339">
                                            <p:txEl>
                                              <p:pRg st="6" end="6"/>
                                            </p:txEl>
                                          </p:spTgt>
                                        </p:tgtEl>
                                        <p:attrNameLst>
                                          <p:attrName>style.visibility</p:attrName>
                                        </p:attrNameLst>
                                      </p:cBhvr>
                                      <p:to>
                                        <p:strVal val="visible"/>
                                      </p:to>
                                    </p:set>
                                    <p:animScale>
                                      <p:cBhvr>
                                        <p:cTn id="30" dur="1000" decel="50000" fill="hold">
                                          <p:stCondLst>
                                            <p:cond delay="0"/>
                                          </p:stCondLst>
                                        </p:cTn>
                                        <p:tgtEl>
                                          <p:spTgt spid="14339">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14339">
                                            <p:txEl>
                                              <p:pRg st="6" end="6"/>
                                            </p:txEl>
                                          </p:spTgt>
                                        </p:tgtEl>
                                        <p:attrNameLst>
                                          <p:attrName>ppt_x,ppt_y</p:attrName>
                                        </p:attrNameLst>
                                      </p:cBhvr>
                                      <p:rCtr x="0" y="0"/>
                                    </p:animMotion>
                                    <p:animEffect transition="in" filter="fade">
                                      <p:cBhvr>
                                        <p:cTn id="32" dur="1000"/>
                                        <p:tgtEl>
                                          <p:spTgt spid="14339">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2" presetClass="entr" presetSubtype="0" fill="hold" nodeType="clickEffect">
                                  <p:stCondLst>
                                    <p:cond delay="0"/>
                                  </p:stCondLst>
                                  <p:childTnLst>
                                    <p:set>
                                      <p:cBhvr>
                                        <p:cTn id="36" dur="1" fill="hold">
                                          <p:stCondLst>
                                            <p:cond delay="0"/>
                                          </p:stCondLst>
                                        </p:cTn>
                                        <p:tgtEl>
                                          <p:spTgt spid="14339">
                                            <p:txEl>
                                              <p:pRg st="7" end="7"/>
                                            </p:txEl>
                                          </p:spTgt>
                                        </p:tgtEl>
                                        <p:attrNameLst>
                                          <p:attrName>style.visibility</p:attrName>
                                        </p:attrNameLst>
                                      </p:cBhvr>
                                      <p:to>
                                        <p:strVal val="visible"/>
                                      </p:to>
                                    </p:set>
                                    <p:animScale>
                                      <p:cBhvr>
                                        <p:cTn id="37" dur="1000" decel="50000" fill="hold">
                                          <p:stCondLst>
                                            <p:cond delay="0"/>
                                          </p:stCondLst>
                                        </p:cTn>
                                        <p:tgtEl>
                                          <p:spTgt spid="14339">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8" dur="1000" decel="50000" fill="hold">
                                          <p:stCondLst>
                                            <p:cond delay="0"/>
                                          </p:stCondLst>
                                        </p:cTn>
                                        <p:tgtEl>
                                          <p:spTgt spid="14339">
                                            <p:txEl>
                                              <p:pRg st="7" end="7"/>
                                            </p:txEl>
                                          </p:spTgt>
                                        </p:tgtEl>
                                        <p:attrNameLst>
                                          <p:attrName>ppt_x,ppt_y</p:attrName>
                                        </p:attrNameLst>
                                      </p:cBhvr>
                                      <p:rCtr x="0" y="0"/>
                                    </p:animMotion>
                                    <p:animEffect transition="in" filter="fade">
                                      <p:cBhvr>
                                        <p:cTn id="39" dur="1000"/>
                                        <p:tgtEl>
                                          <p:spTgt spid="14339">
                                            <p:txEl>
                                              <p:pRg st="7" end="7"/>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52" presetClass="entr" presetSubtype="0" fill="hold" nodeType="clickEffect">
                                  <p:stCondLst>
                                    <p:cond delay="0"/>
                                  </p:stCondLst>
                                  <p:childTnLst>
                                    <p:set>
                                      <p:cBhvr>
                                        <p:cTn id="43" dur="1" fill="hold">
                                          <p:stCondLst>
                                            <p:cond delay="0"/>
                                          </p:stCondLst>
                                        </p:cTn>
                                        <p:tgtEl>
                                          <p:spTgt spid="14339">
                                            <p:txEl>
                                              <p:pRg st="8" end="8"/>
                                            </p:txEl>
                                          </p:spTgt>
                                        </p:tgtEl>
                                        <p:attrNameLst>
                                          <p:attrName>style.visibility</p:attrName>
                                        </p:attrNameLst>
                                      </p:cBhvr>
                                      <p:to>
                                        <p:strVal val="visible"/>
                                      </p:to>
                                    </p:set>
                                    <p:animScale>
                                      <p:cBhvr>
                                        <p:cTn id="44" dur="1000" decel="50000" fill="hold">
                                          <p:stCondLst>
                                            <p:cond delay="0"/>
                                          </p:stCondLst>
                                        </p:cTn>
                                        <p:tgtEl>
                                          <p:spTgt spid="14339">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14339">
                                            <p:txEl>
                                              <p:pRg st="8" end="8"/>
                                            </p:txEl>
                                          </p:spTgt>
                                        </p:tgtEl>
                                        <p:attrNameLst>
                                          <p:attrName>ppt_x,ppt_y</p:attrName>
                                        </p:attrNameLst>
                                      </p:cBhvr>
                                      <p:rCtr x="0" y="0"/>
                                    </p:animMotion>
                                    <p:animEffect transition="in" filter="fade">
                                      <p:cBhvr>
                                        <p:cTn id="46" dur="1000"/>
                                        <p:tgtEl>
                                          <p:spTgt spid="14339">
                                            <p:txEl>
                                              <p:pRg st="8" end="8"/>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52" presetClass="entr" presetSubtype="0" fill="hold" nodeType="clickEffect">
                                  <p:stCondLst>
                                    <p:cond delay="0"/>
                                  </p:stCondLst>
                                  <p:childTnLst>
                                    <p:set>
                                      <p:cBhvr>
                                        <p:cTn id="50" dur="1" fill="hold">
                                          <p:stCondLst>
                                            <p:cond delay="0"/>
                                          </p:stCondLst>
                                        </p:cTn>
                                        <p:tgtEl>
                                          <p:spTgt spid="14339">
                                            <p:txEl>
                                              <p:pRg st="9" end="9"/>
                                            </p:txEl>
                                          </p:spTgt>
                                        </p:tgtEl>
                                        <p:attrNameLst>
                                          <p:attrName>style.visibility</p:attrName>
                                        </p:attrNameLst>
                                      </p:cBhvr>
                                      <p:to>
                                        <p:strVal val="visible"/>
                                      </p:to>
                                    </p:set>
                                    <p:animScale>
                                      <p:cBhvr>
                                        <p:cTn id="51" dur="1000" decel="50000" fill="hold">
                                          <p:stCondLst>
                                            <p:cond delay="0"/>
                                          </p:stCondLst>
                                        </p:cTn>
                                        <p:tgtEl>
                                          <p:spTgt spid="14339">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14339">
                                            <p:txEl>
                                              <p:pRg st="9" end="9"/>
                                            </p:txEl>
                                          </p:spTgt>
                                        </p:tgtEl>
                                        <p:attrNameLst>
                                          <p:attrName>ppt_x,ppt_y</p:attrName>
                                        </p:attrNameLst>
                                      </p:cBhvr>
                                      <p:rCtr x="0" y="0"/>
                                    </p:animMotion>
                                    <p:animEffect transition="in" filter="fade">
                                      <p:cBhvr>
                                        <p:cTn id="53" dur="1000"/>
                                        <p:tgtEl>
                                          <p:spTgt spid="14339">
                                            <p:txEl>
                                              <p:pRg st="9" end="9"/>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7" presetClass="entr" presetSubtype="0" fill="hold" nodeType="clickEffect">
                                  <p:stCondLst>
                                    <p:cond delay="0"/>
                                  </p:stCondLst>
                                  <p:childTnLst>
                                    <p:set>
                                      <p:cBhvr>
                                        <p:cTn id="57" dur="1" fill="hold">
                                          <p:stCondLst>
                                            <p:cond delay="0"/>
                                          </p:stCondLst>
                                        </p:cTn>
                                        <p:tgtEl>
                                          <p:spTgt spid="14339">
                                            <p:txEl>
                                              <p:pRg st="10" end="10"/>
                                            </p:txEl>
                                          </p:spTgt>
                                        </p:tgtEl>
                                        <p:attrNameLst>
                                          <p:attrName>style.visibility</p:attrName>
                                        </p:attrNameLst>
                                      </p:cBhvr>
                                      <p:to>
                                        <p:strVal val="visible"/>
                                      </p:to>
                                    </p:set>
                                    <p:animEffect transition="in" filter="fade">
                                      <p:cBhvr>
                                        <p:cTn id="58" dur="1000"/>
                                        <p:tgtEl>
                                          <p:spTgt spid="14339">
                                            <p:txEl>
                                              <p:pRg st="10" end="10"/>
                                            </p:txEl>
                                          </p:spTgt>
                                        </p:tgtEl>
                                      </p:cBhvr>
                                    </p:animEffect>
                                    <p:anim calcmode="lin" valueType="num">
                                      <p:cBhvr>
                                        <p:cTn id="59" dur="1000" fill="hold"/>
                                        <p:tgtEl>
                                          <p:spTgt spid="14339">
                                            <p:txEl>
                                              <p:pRg st="10" end="10"/>
                                            </p:txEl>
                                          </p:spTgt>
                                        </p:tgtEl>
                                        <p:attrNameLst>
                                          <p:attrName>ppt_x</p:attrName>
                                        </p:attrNameLst>
                                      </p:cBhvr>
                                      <p:tavLst>
                                        <p:tav tm="0">
                                          <p:val>
                                            <p:strVal val="#ppt_x"/>
                                          </p:val>
                                        </p:tav>
                                        <p:tav tm="100000">
                                          <p:val>
                                            <p:strVal val="#ppt_x"/>
                                          </p:val>
                                        </p:tav>
                                      </p:tavLst>
                                    </p:anim>
                                    <p:anim calcmode="lin" valueType="num">
                                      <p:cBhvr>
                                        <p:cTn id="60" dur="900" decel="100000" fill="hold"/>
                                        <p:tgtEl>
                                          <p:spTgt spid="14339">
                                            <p:txEl>
                                              <p:pRg st="10" end="10"/>
                                            </p:txEl>
                                          </p:spTgt>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14339">
                                            <p:txEl>
                                              <p:pRg st="10" end="10"/>
                                            </p:txEl>
                                          </p:spTgt>
                                        </p:tgtEl>
                                        <p:attrNameLst>
                                          <p:attrName>ppt_y</p:attrName>
                                        </p:attrNameLst>
                                      </p:cBhvr>
                                      <p:tavLst>
                                        <p:tav tm="0">
                                          <p:val>
                                            <p:strVal val="#ppt_y-.03"/>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37" presetClass="entr" presetSubtype="0" fill="hold" nodeType="clickEffect">
                                  <p:stCondLst>
                                    <p:cond delay="0"/>
                                  </p:stCondLst>
                                  <p:childTnLst>
                                    <p:set>
                                      <p:cBhvr>
                                        <p:cTn id="65" dur="1" fill="hold">
                                          <p:stCondLst>
                                            <p:cond delay="0"/>
                                          </p:stCondLst>
                                        </p:cTn>
                                        <p:tgtEl>
                                          <p:spTgt spid="14339">
                                            <p:txEl>
                                              <p:pRg st="12" end="12"/>
                                            </p:txEl>
                                          </p:spTgt>
                                        </p:tgtEl>
                                        <p:attrNameLst>
                                          <p:attrName>style.visibility</p:attrName>
                                        </p:attrNameLst>
                                      </p:cBhvr>
                                      <p:to>
                                        <p:strVal val="visible"/>
                                      </p:to>
                                    </p:set>
                                    <p:animEffect transition="in" filter="fade">
                                      <p:cBhvr>
                                        <p:cTn id="66" dur="1000"/>
                                        <p:tgtEl>
                                          <p:spTgt spid="14339">
                                            <p:txEl>
                                              <p:pRg st="12" end="12"/>
                                            </p:txEl>
                                          </p:spTgt>
                                        </p:tgtEl>
                                      </p:cBhvr>
                                    </p:animEffect>
                                    <p:anim calcmode="lin" valueType="num">
                                      <p:cBhvr>
                                        <p:cTn id="67" dur="1000" fill="hold"/>
                                        <p:tgtEl>
                                          <p:spTgt spid="14339">
                                            <p:txEl>
                                              <p:pRg st="12" end="12"/>
                                            </p:txEl>
                                          </p:spTgt>
                                        </p:tgtEl>
                                        <p:attrNameLst>
                                          <p:attrName>ppt_x</p:attrName>
                                        </p:attrNameLst>
                                      </p:cBhvr>
                                      <p:tavLst>
                                        <p:tav tm="0">
                                          <p:val>
                                            <p:strVal val="#ppt_x"/>
                                          </p:val>
                                        </p:tav>
                                        <p:tav tm="100000">
                                          <p:val>
                                            <p:strVal val="#ppt_x"/>
                                          </p:val>
                                        </p:tav>
                                      </p:tavLst>
                                    </p:anim>
                                    <p:anim calcmode="lin" valueType="num">
                                      <p:cBhvr>
                                        <p:cTn id="68" dur="900" decel="100000" fill="hold"/>
                                        <p:tgtEl>
                                          <p:spTgt spid="14339">
                                            <p:txEl>
                                              <p:pRg st="12" end="12"/>
                                            </p:txEl>
                                          </p:spTgt>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14339">
                                            <p:txEl>
                                              <p:pRg st="12" end="12"/>
                                            </p:txEl>
                                          </p:spTgt>
                                        </p:tgtEl>
                                        <p:attrNameLst>
                                          <p:attrName>ppt_y</p:attrName>
                                        </p:attrNameLst>
                                      </p:cBhvr>
                                      <p:tavLst>
                                        <p:tav tm="0">
                                          <p:val>
                                            <p:strVal val="#ppt_y-.03"/>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37" presetClass="entr" presetSubtype="0" fill="hold" nodeType="clickEffect">
                                  <p:stCondLst>
                                    <p:cond delay="0"/>
                                  </p:stCondLst>
                                  <p:childTnLst>
                                    <p:set>
                                      <p:cBhvr>
                                        <p:cTn id="73" dur="1" fill="hold">
                                          <p:stCondLst>
                                            <p:cond delay="0"/>
                                          </p:stCondLst>
                                        </p:cTn>
                                        <p:tgtEl>
                                          <p:spTgt spid="14339">
                                            <p:txEl>
                                              <p:pRg st="13" end="13"/>
                                            </p:txEl>
                                          </p:spTgt>
                                        </p:tgtEl>
                                        <p:attrNameLst>
                                          <p:attrName>style.visibility</p:attrName>
                                        </p:attrNameLst>
                                      </p:cBhvr>
                                      <p:to>
                                        <p:strVal val="visible"/>
                                      </p:to>
                                    </p:set>
                                    <p:animEffect transition="in" filter="fade">
                                      <p:cBhvr>
                                        <p:cTn id="74" dur="1000"/>
                                        <p:tgtEl>
                                          <p:spTgt spid="14339">
                                            <p:txEl>
                                              <p:pRg st="13" end="13"/>
                                            </p:txEl>
                                          </p:spTgt>
                                        </p:tgtEl>
                                      </p:cBhvr>
                                    </p:animEffect>
                                    <p:anim calcmode="lin" valueType="num">
                                      <p:cBhvr>
                                        <p:cTn id="75" dur="1000" fill="hold"/>
                                        <p:tgtEl>
                                          <p:spTgt spid="14339">
                                            <p:txEl>
                                              <p:pRg st="13" end="13"/>
                                            </p:txEl>
                                          </p:spTgt>
                                        </p:tgtEl>
                                        <p:attrNameLst>
                                          <p:attrName>ppt_x</p:attrName>
                                        </p:attrNameLst>
                                      </p:cBhvr>
                                      <p:tavLst>
                                        <p:tav tm="0">
                                          <p:val>
                                            <p:strVal val="#ppt_x"/>
                                          </p:val>
                                        </p:tav>
                                        <p:tav tm="100000">
                                          <p:val>
                                            <p:strVal val="#ppt_x"/>
                                          </p:val>
                                        </p:tav>
                                      </p:tavLst>
                                    </p:anim>
                                    <p:anim calcmode="lin" valueType="num">
                                      <p:cBhvr>
                                        <p:cTn id="76" dur="900" decel="100000" fill="hold"/>
                                        <p:tgtEl>
                                          <p:spTgt spid="14339">
                                            <p:txEl>
                                              <p:pRg st="13" end="13"/>
                                            </p:txEl>
                                          </p:spTgt>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14339">
                                            <p:txEl>
                                              <p:pRg st="13" end="13"/>
                                            </p:txEl>
                                          </p:spTgt>
                                        </p:tgtEl>
                                        <p:attrNameLst>
                                          <p:attrName>ppt_y</p:attrName>
                                        </p:attrNameLst>
                                      </p:cBhvr>
                                      <p:tavLst>
                                        <p:tav tm="0">
                                          <p:val>
                                            <p:strVal val="#ppt_y-.03"/>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0"/>
                            </p:stCondLst>
                            <p:childTnLst>
                              <p:par>
                                <p:cTn id="80" presetID="31" presetClass="entr" presetSubtype="0" fill="hold" nodeType="clickEffect">
                                  <p:stCondLst>
                                    <p:cond delay="0"/>
                                  </p:stCondLst>
                                  <p:iterate type="lt">
                                    <p:tmPct val="5000"/>
                                  </p:iterate>
                                  <p:childTnLst>
                                    <p:set>
                                      <p:cBhvr>
                                        <p:cTn id="81" dur="1" fill="hold">
                                          <p:stCondLst>
                                            <p:cond delay="0"/>
                                          </p:stCondLst>
                                        </p:cTn>
                                        <p:tgtEl>
                                          <p:spTgt spid="14340">
                                            <p:txEl>
                                              <p:pRg st="3" end="3"/>
                                            </p:txEl>
                                          </p:spTgt>
                                        </p:tgtEl>
                                        <p:attrNameLst>
                                          <p:attrName>style.visibility</p:attrName>
                                        </p:attrNameLst>
                                      </p:cBhvr>
                                      <p:to>
                                        <p:strVal val="visible"/>
                                      </p:to>
                                    </p:set>
                                    <p:anim calcmode="lin" valueType="num">
                                      <p:cBhvr>
                                        <p:cTn id="82" dur="500" fill="hold"/>
                                        <p:tgtEl>
                                          <p:spTgt spid="14340">
                                            <p:txEl>
                                              <p:pRg st="3" end="3"/>
                                            </p:txEl>
                                          </p:spTgt>
                                        </p:tgtEl>
                                        <p:attrNameLst>
                                          <p:attrName>ppt_w</p:attrName>
                                        </p:attrNameLst>
                                      </p:cBhvr>
                                      <p:tavLst>
                                        <p:tav tm="0">
                                          <p:val>
                                            <p:fltVal val="0"/>
                                          </p:val>
                                        </p:tav>
                                        <p:tav tm="100000">
                                          <p:val>
                                            <p:strVal val="#ppt_w"/>
                                          </p:val>
                                        </p:tav>
                                      </p:tavLst>
                                    </p:anim>
                                    <p:anim calcmode="lin" valueType="num">
                                      <p:cBhvr>
                                        <p:cTn id="83" dur="500" fill="hold"/>
                                        <p:tgtEl>
                                          <p:spTgt spid="14340">
                                            <p:txEl>
                                              <p:pRg st="3" end="3"/>
                                            </p:txEl>
                                          </p:spTgt>
                                        </p:tgtEl>
                                        <p:attrNameLst>
                                          <p:attrName>ppt_h</p:attrName>
                                        </p:attrNameLst>
                                      </p:cBhvr>
                                      <p:tavLst>
                                        <p:tav tm="0">
                                          <p:val>
                                            <p:fltVal val="0"/>
                                          </p:val>
                                        </p:tav>
                                        <p:tav tm="100000">
                                          <p:val>
                                            <p:strVal val="#ppt_h"/>
                                          </p:val>
                                        </p:tav>
                                      </p:tavLst>
                                    </p:anim>
                                    <p:anim calcmode="lin" valueType="num">
                                      <p:cBhvr>
                                        <p:cTn id="84" dur="500" fill="hold"/>
                                        <p:tgtEl>
                                          <p:spTgt spid="14340">
                                            <p:txEl>
                                              <p:pRg st="3" end="3"/>
                                            </p:txEl>
                                          </p:spTgt>
                                        </p:tgtEl>
                                        <p:attrNameLst>
                                          <p:attrName>style.rotation</p:attrName>
                                        </p:attrNameLst>
                                      </p:cBhvr>
                                      <p:tavLst>
                                        <p:tav tm="0">
                                          <p:val>
                                            <p:fltVal val="90"/>
                                          </p:val>
                                        </p:tav>
                                        <p:tav tm="100000">
                                          <p:val>
                                            <p:fltVal val="0"/>
                                          </p:val>
                                        </p:tav>
                                      </p:tavLst>
                                    </p:anim>
                                    <p:animEffect transition="in" filter="fade">
                                      <p:cBhvr>
                                        <p:cTn id="85" dur="500"/>
                                        <p:tgtEl>
                                          <p:spTgt spid="14340">
                                            <p:txEl>
                                              <p:pRg st="3" end="3"/>
                                            </p:txEl>
                                          </p:spTgt>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31" presetClass="entr" presetSubtype="0" fill="hold" nodeType="clickEffect">
                                  <p:stCondLst>
                                    <p:cond delay="0"/>
                                  </p:stCondLst>
                                  <p:iterate type="lt">
                                    <p:tmPct val="5000"/>
                                  </p:iterate>
                                  <p:childTnLst>
                                    <p:set>
                                      <p:cBhvr>
                                        <p:cTn id="89" dur="1" fill="hold">
                                          <p:stCondLst>
                                            <p:cond delay="0"/>
                                          </p:stCondLst>
                                        </p:cTn>
                                        <p:tgtEl>
                                          <p:spTgt spid="14340">
                                            <p:txEl>
                                              <p:pRg st="4" end="4"/>
                                            </p:txEl>
                                          </p:spTgt>
                                        </p:tgtEl>
                                        <p:attrNameLst>
                                          <p:attrName>style.visibility</p:attrName>
                                        </p:attrNameLst>
                                      </p:cBhvr>
                                      <p:to>
                                        <p:strVal val="visible"/>
                                      </p:to>
                                    </p:set>
                                    <p:anim calcmode="lin" valueType="num">
                                      <p:cBhvr>
                                        <p:cTn id="90" dur="500" fill="hold"/>
                                        <p:tgtEl>
                                          <p:spTgt spid="14340">
                                            <p:txEl>
                                              <p:pRg st="4" end="4"/>
                                            </p:txEl>
                                          </p:spTgt>
                                        </p:tgtEl>
                                        <p:attrNameLst>
                                          <p:attrName>ppt_w</p:attrName>
                                        </p:attrNameLst>
                                      </p:cBhvr>
                                      <p:tavLst>
                                        <p:tav tm="0">
                                          <p:val>
                                            <p:fltVal val="0"/>
                                          </p:val>
                                        </p:tav>
                                        <p:tav tm="100000">
                                          <p:val>
                                            <p:strVal val="#ppt_w"/>
                                          </p:val>
                                        </p:tav>
                                      </p:tavLst>
                                    </p:anim>
                                    <p:anim calcmode="lin" valueType="num">
                                      <p:cBhvr>
                                        <p:cTn id="91" dur="500" fill="hold"/>
                                        <p:tgtEl>
                                          <p:spTgt spid="14340">
                                            <p:txEl>
                                              <p:pRg st="4" end="4"/>
                                            </p:txEl>
                                          </p:spTgt>
                                        </p:tgtEl>
                                        <p:attrNameLst>
                                          <p:attrName>ppt_h</p:attrName>
                                        </p:attrNameLst>
                                      </p:cBhvr>
                                      <p:tavLst>
                                        <p:tav tm="0">
                                          <p:val>
                                            <p:fltVal val="0"/>
                                          </p:val>
                                        </p:tav>
                                        <p:tav tm="100000">
                                          <p:val>
                                            <p:strVal val="#ppt_h"/>
                                          </p:val>
                                        </p:tav>
                                      </p:tavLst>
                                    </p:anim>
                                    <p:anim calcmode="lin" valueType="num">
                                      <p:cBhvr>
                                        <p:cTn id="92" dur="500" fill="hold"/>
                                        <p:tgtEl>
                                          <p:spTgt spid="14340">
                                            <p:txEl>
                                              <p:pRg st="4" end="4"/>
                                            </p:txEl>
                                          </p:spTgt>
                                        </p:tgtEl>
                                        <p:attrNameLst>
                                          <p:attrName>style.rotation</p:attrName>
                                        </p:attrNameLst>
                                      </p:cBhvr>
                                      <p:tavLst>
                                        <p:tav tm="0">
                                          <p:val>
                                            <p:fltVal val="90"/>
                                          </p:val>
                                        </p:tav>
                                        <p:tav tm="100000">
                                          <p:val>
                                            <p:fltVal val="0"/>
                                          </p:val>
                                        </p:tav>
                                      </p:tavLst>
                                    </p:anim>
                                    <p:animEffect transition="in" filter="fade">
                                      <p:cBhvr>
                                        <p:cTn id="93" dur="500"/>
                                        <p:tgtEl>
                                          <p:spTgt spid="14340">
                                            <p:txEl>
                                              <p:pRg st="4" end="4"/>
                                            </p:txEl>
                                          </p:spTgt>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31" presetClass="entr" presetSubtype="0" fill="hold" nodeType="clickEffect">
                                  <p:stCondLst>
                                    <p:cond delay="0"/>
                                  </p:stCondLst>
                                  <p:iterate type="lt">
                                    <p:tmPct val="5000"/>
                                  </p:iterate>
                                  <p:childTnLst>
                                    <p:set>
                                      <p:cBhvr>
                                        <p:cTn id="97" dur="1" fill="hold">
                                          <p:stCondLst>
                                            <p:cond delay="0"/>
                                          </p:stCondLst>
                                        </p:cTn>
                                        <p:tgtEl>
                                          <p:spTgt spid="14340">
                                            <p:txEl>
                                              <p:pRg st="6" end="6"/>
                                            </p:txEl>
                                          </p:spTgt>
                                        </p:tgtEl>
                                        <p:attrNameLst>
                                          <p:attrName>style.visibility</p:attrName>
                                        </p:attrNameLst>
                                      </p:cBhvr>
                                      <p:to>
                                        <p:strVal val="visible"/>
                                      </p:to>
                                    </p:set>
                                    <p:anim calcmode="lin" valueType="num">
                                      <p:cBhvr>
                                        <p:cTn id="98" dur="500" fill="hold"/>
                                        <p:tgtEl>
                                          <p:spTgt spid="14340">
                                            <p:txEl>
                                              <p:pRg st="6" end="6"/>
                                            </p:txEl>
                                          </p:spTgt>
                                        </p:tgtEl>
                                        <p:attrNameLst>
                                          <p:attrName>ppt_w</p:attrName>
                                        </p:attrNameLst>
                                      </p:cBhvr>
                                      <p:tavLst>
                                        <p:tav tm="0">
                                          <p:val>
                                            <p:fltVal val="0"/>
                                          </p:val>
                                        </p:tav>
                                        <p:tav tm="100000">
                                          <p:val>
                                            <p:strVal val="#ppt_w"/>
                                          </p:val>
                                        </p:tav>
                                      </p:tavLst>
                                    </p:anim>
                                    <p:anim calcmode="lin" valueType="num">
                                      <p:cBhvr>
                                        <p:cTn id="99" dur="500" fill="hold"/>
                                        <p:tgtEl>
                                          <p:spTgt spid="14340">
                                            <p:txEl>
                                              <p:pRg st="6" end="6"/>
                                            </p:txEl>
                                          </p:spTgt>
                                        </p:tgtEl>
                                        <p:attrNameLst>
                                          <p:attrName>ppt_h</p:attrName>
                                        </p:attrNameLst>
                                      </p:cBhvr>
                                      <p:tavLst>
                                        <p:tav tm="0">
                                          <p:val>
                                            <p:fltVal val="0"/>
                                          </p:val>
                                        </p:tav>
                                        <p:tav tm="100000">
                                          <p:val>
                                            <p:strVal val="#ppt_h"/>
                                          </p:val>
                                        </p:tav>
                                      </p:tavLst>
                                    </p:anim>
                                    <p:anim calcmode="lin" valueType="num">
                                      <p:cBhvr>
                                        <p:cTn id="100" dur="500" fill="hold"/>
                                        <p:tgtEl>
                                          <p:spTgt spid="14340">
                                            <p:txEl>
                                              <p:pRg st="6" end="6"/>
                                            </p:txEl>
                                          </p:spTgt>
                                        </p:tgtEl>
                                        <p:attrNameLst>
                                          <p:attrName>style.rotation</p:attrName>
                                        </p:attrNameLst>
                                      </p:cBhvr>
                                      <p:tavLst>
                                        <p:tav tm="0">
                                          <p:val>
                                            <p:fltVal val="90"/>
                                          </p:val>
                                        </p:tav>
                                        <p:tav tm="100000">
                                          <p:val>
                                            <p:fltVal val="0"/>
                                          </p:val>
                                        </p:tav>
                                      </p:tavLst>
                                    </p:anim>
                                    <p:animEffect transition="in" filter="fade">
                                      <p:cBhvr>
                                        <p:cTn id="101" dur="500"/>
                                        <p:tgtEl>
                                          <p:spTgt spid="14340">
                                            <p:txEl>
                                              <p:pRg st="6" end="6"/>
                                            </p:txEl>
                                          </p:spTgt>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31" presetClass="entr" presetSubtype="0" fill="hold" nodeType="clickEffect">
                                  <p:stCondLst>
                                    <p:cond delay="0"/>
                                  </p:stCondLst>
                                  <p:iterate type="lt">
                                    <p:tmPct val="5000"/>
                                  </p:iterate>
                                  <p:childTnLst>
                                    <p:set>
                                      <p:cBhvr>
                                        <p:cTn id="105" dur="1" fill="hold">
                                          <p:stCondLst>
                                            <p:cond delay="0"/>
                                          </p:stCondLst>
                                        </p:cTn>
                                        <p:tgtEl>
                                          <p:spTgt spid="14340">
                                            <p:txEl>
                                              <p:pRg st="7" end="7"/>
                                            </p:txEl>
                                          </p:spTgt>
                                        </p:tgtEl>
                                        <p:attrNameLst>
                                          <p:attrName>style.visibility</p:attrName>
                                        </p:attrNameLst>
                                      </p:cBhvr>
                                      <p:to>
                                        <p:strVal val="visible"/>
                                      </p:to>
                                    </p:set>
                                    <p:anim calcmode="lin" valueType="num">
                                      <p:cBhvr>
                                        <p:cTn id="106" dur="500" fill="hold"/>
                                        <p:tgtEl>
                                          <p:spTgt spid="14340">
                                            <p:txEl>
                                              <p:pRg st="7" end="7"/>
                                            </p:txEl>
                                          </p:spTgt>
                                        </p:tgtEl>
                                        <p:attrNameLst>
                                          <p:attrName>ppt_w</p:attrName>
                                        </p:attrNameLst>
                                      </p:cBhvr>
                                      <p:tavLst>
                                        <p:tav tm="0">
                                          <p:val>
                                            <p:fltVal val="0"/>
                                          </p:val>
                                        </p:tav>
                                        <p:tav tm="100000">
                                          <p:val>
                                            <p:strVal val="#ppt_w"/>
                                          </p:val>
                                        </p:tav>
                                      </p:tavLst>
                                    </p:anim>
                                    <p:anim calcmode="lin" valueType="num">
                                      <p:cBhvr>
                                        <p:cTn id="107" dur="500" fill="hold"/>
                                        <p:tgtEl>
                                          <p:spTgt spid="14340">
                                            <p:txEl>
                                              <p:pRg st="7" end="7"/>
                                            </p:txEl>
                                          </p:spTgt>
                                        </p:tgtEl>
                                        <p:attrNameLst>
                                          <p:attrName>ppt_h</p:attrName>
                                        </p:attrNameLst>
                                      </p:cBhvr>
                                      <p:tavLst>
                                        <p:tav tm="0">
                                          <p:val>
                                            <p:fltVal val="0"/>
                                          </p:val>
                                        </p:tav>
                                        <p:tav tm="100000">
                                          <p:val>
                                            <p:strVal val="#ppt_h"/>
                                          </p:val>
                                        </p:tav>
                                      </p:tavLst>
                                    </p:anim>
                                    <p:anim calcmode="lin" valueType="num">
                                      <p:cBhvr>
                                        <p:cTn id="108" dur="500" fill="hold"/>
                                        <p:tgtEl>
                                          <p:spTgt spid="14340">
                                            <p:txEl>
                                              <p:pRg st="7" end="7"/>
                                            </p:txEl>
                                          </p:spTgt>
                                        </p:tgtEl>
                                        <p:attrNameLst>
                                          <p:attrName>style.rotation</p:attrName>
                                        </p:attrNameLst>
                                      </p:cBhvr>
                                      <p:tavLst>
                                        <p:tav tm="0">
                                          <p:val>
                                            <p:fltVal val="90"/>
                                          </p:val>
                                        </p:tav>
                                        <p:tav tm="100000">
                                          <p:val>
                                            <p:fltVal val="0"/>
                                          </p:val>
                                        </p:tav>
                                      </p:tavLst>
                                    </p:anim>
                                    <p:animEffect transition="in" filter="fade">
                                      <p:cBhvr>
                                        <p:cTn id="109" dur="500"/>
                                        <p:tgtEl>
                                          <p:spTgt spid="14340">
                                            <p:txEl>
                                              <p:pRg st="7" end="7"/>
                                            </p:txEl>
                                          </p:spTgt>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31" presetClass="entr" presetSubtype="0" fill="hold" nodeType="clickEffect">
                                  <p:stCondLst>
                                    <p:cond delay="0"/>
                                  </p:stCondLst>
                                  <p:iterate type="lt">
                                    <p:tmPct val="5000"/>
                                  </p:iterate>
                                  <p:childTnLst>
                                    <p:set>
                                      <p:cBhvr>
                                        <p:cTn id="113" dur="1" fill="hold">
                                          <p:stCondLst>
                                            <p:cond delay="0"/>
                                          </p:stCondLst>
                                        </p:cTn>
                                        <p:tgtEl>
                                          <p:spTgt spid="14340">
                                            <p:txEl>
                                              <p:pRg st="8" end="8"/>
                                            </p:txEl>
                                          </p:spTgt>
                                        </p:tgtEl>
                                        <p:attrNameLst>
                                          <p:attrName>style.visibility</p:attrName>
                                        </p:attrNameLst>
                                      </p:cBhvr>
                                      <p:to>
                                        <p:strVal val="visible"/>
                                      </p:to>
                                    </p:set>
                                    <p:anim calcmode="lin" valueType="num">
                                      <p:cBhvr>
                                        <p:cTn id="114" dur="500" fill="hold"/>
                                        <p:tgtEl>
                                          <p:spTgt spid="14340">
                                            <p:txEl>
                                              <p:pRg st="8" end="8"/>
                                            </p:txEl>
                                          </p:spTgt>
                                        </p:tgtEl>
                                        <p:attrNameLst>
                                          <p:attrName>ppt_w</p:attrName>
                                        </p:attrNameLst>
                                      </p:cBhvr>
                                      <p:tavLst>
                                        <p:tav tm="0">
                                          <p:val>
                                            <p:fltVal val="0"/>
                                          </p:val>
                                        </p:tav>
                                        <p:tav tm="100000">
                                          <p:val>
                                            <p:strVal val="#ppt_w"/>
                                          </p:val>
                                        </p:tav>
                                      </p:tavLst>
                                    </p:anim>
                                    <p:anim calcmode="lin" valueType="num">
                                      <p:cBhvr>
                                        <p:cTn id="115" dur="500" fill="hold"/>
                                        <p:tgtEl>
                                          <p:spTgt spid="14340">
                                            <p:txEl>
                                              <p:pRg st="8" end="8"/>
                                            </p:txEl>
                                          </p:spTgt>
                                        </p:tgtEl>
                                        <p:attrNameLst>
                                          <p:attrName>ppt_h</p:attrName>
                                        </p:attrNameLst>
                                      </p:cBhvr>
                                      <p:tavLst>
                                        <p:tav tm="0">
                                          <p:val>
                                            <p:fltVal val="0"/>
                                          </p:val>
                                        </p:tav>
                                        <p:tav tm="100000">
                                          <p:val>
                                            <p:strVal val="#ppt_h"/>
                                          </p:val>
                                        </p:tav>
                                      </p:tavLst>
                                    </p:anim>
                                    <p:anim calcmode="lin" valueType="num">
                                      <p:cBhvr>
                                        <p:cTn id="116" dur="500" fill="hold"/>
                                        <p:tgtEl>
                                          <p:spTgt spid="14340">
                                            <p:txEl>
                                              <p:pRg st="8" end="8"/>
                                            </p:txEl>
                                          </p:spTgt>
                                        </p:tgtEl>
                                        <p:attrNameLst>
                                          <p:attrName>style.rotation</p:attrName>
                                        </p:attrNameLst>
                                      </p:cBhvr>
                                      <p:tavLst>
                                        <p:tav tm="0">
                                          <p:val>
                                            <p:fltVal val="90"/>
                                          </p:val>
                                        </p:tav>
                                        <p:tav tm="100000">
                                          <p:val>
                                            <p:fltVal val="0"/>
                                          </p:val>
                                        </p:tav>
                                      </p:tavLst>
                                    </p:anim>
                                    <p:animEffect transition="in" filter="fade">
                                      <p:cBhvr>
                                        <p:cTn id="117" dur="500"/>
                                        <p:tgtEl>
                                          <p:spTgt spid="14340">
                                            <p:txEl>
                                              <p:pRg st="8" end="8"/>
                                            </p:txEl>
                                          </p:spTgt>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31" presetClass="entr" presetSubtype="0" fill="hold" nodeType="clickEffect">
                                  <p:stCondLst>
                                    <p:cond delay="0"/>
                                  </p:stCondLst>
                                  <p:iterate type="lt">
                                    <p:tmPct val="5000"/>
                                  </p:iterate>
                                  <p:childTnLst>
                                    <p:set>
                                      <p:cBhvr>
                                        <p:cTn id="121" dur="1" fill="hold">
                                          <p:stCondLst>
                                            <p:cond delay="0"/>
                                          </p:stCondLst>
                                        </p:cTn>
                                        <p:tgtEl>
                                          <p:spTgt spid="14340">
                                            <p:txEl>
                                              <p:pRg st="9" end="9"/>
                                            </p:txEl>
                                          </p:spTgt>
                                        </p:tgtEl>
                                        <p:attrNameLst>
                                          <p:attrName>style.visibility</p:attrName>
                                        </p:attrNameLst>
                                      </p:cBhvr>
                                      <p:to>
                                        <p:strVal val="visible"/>
                                      </p:to>
                                    </p:set>
                                    <p:anim calcmode="lin" valueType="num">
                                      <p:cBhvr>
                                        <p:cTn id="122" dur="500" fill="hold"/>
                                        <p:tgtEl>
                                          <p:spTgt spid="14340">
                                            <p:txEl>
                                              <p:pRg st="9" end="9"/>
                                            </p:txEl>
                                          </p:spTgt>
                                        </p:tgtEl>
                                        <p:attrNameLst>
                                          <p:attrName>ppt_w</p:attrName>
                                        </p:attrNameLst>
                                      </p:cBhvr>
                                      <p:tavLst>
                                        <p:tav tm="0">
                                          <p:val>
                                            <p:fltVal val="0"/>
                                          </p:val>
                                        </p:tav>
                                        <p:tav tm="100000">
                                          <p:val>
                                            <p:strVal val="#ppt_w"/>
                                          </p:val>
                                        </p:tav>
                                      </p:tavLst>
                                    </p:anim>
                                    <p:anim calcmode="lin" valueType="num">
                                      <p:cBhvr>
                                        <p:cTn id="123" dur="500" fill="hold"/>
                                        <p:tgtEl>
                                          <p:spTgt spid="14340">
                                            <p:txEl>
                                              <p:pRg st="9" end="9"/>
                                            </p:txEl>
                                          </p:spTgt>
                                        </p:tgtEl>
                                        <p:attrNameLst>
                                          <p:attrName>ppt_h</p:attrName>
                                        </p:attrNameLst>
                                      </p:cBhvr>
                                      <p:tavLst>
                                        <p:tav tm="0">
                                          <p:val>
                                            <p:fltVal val="0"/>
                                          </p:val>
                                        </p:tav>
                                        <p:tav tm="100000">
                                          <p:val>
                                            <p:strVal val="#ppt_h"/>
                                          </p:val>
                                        </p:tav>
                                      </p:tavLst>
                                    </p:anim>
                                    <p:anim calcmode="lin" valueType="num">
                                      <p:cBhvr>
                                        <p:cTn id="124" dur="500" fill="hold"/>
                                        <p:tgtEl>
                                          <p:spTgt spid="14340">
                                            <p:txEl>
                                              <p:pRg st="9" end="9"/>
                                            </p:txEl>
                                          </p:spTgt>
                                        </p:tgtEl>
                                        <p:attrNameLst>
                                          <p:attrName>style.rotation</p:attrName>
                                        </p:attrNameLst>
                                      </p:cBhvr>
                                      <p:tavLst>
                                        <p:tav tm="0">
                                          <p:val>
                                            <p:fltVal val="90"/>
                                          </p:val>
                                        </p:tav>
                                        <p:tav tm="100000">
                                          <p:val>
                                            <p:fltVal val="0"/>
                                          </p:val>
                                        </p:tav>
                                      </p:tavLst>
                                    </p:anim>
                                    <p:animEffect transition="in" filter="fade">
                                      <p:cBhvr>
                                        <p:cTn id="125" dur="500"/>
                                        <p:tgtEl>
                                          <p:spTgt spid="14340">
                                            <p:txEl>
                                              <p:pRg st="9" end="9"/>
                                            </p:txEl>
                                          </p:spTgt>
                                        </p:tgtEl>
                                      </p:cBhvr>
                                    </p:animEffect>
                                  </p:childTnLst>
                                </p:cTn>
                              </p:par>
                            </p:childTnLst>
                          </p:cTn>
                        </p:par>
                      </p:childTnLst>
                    </p:cTn>
                  </p:par>
                  <p:par>
                    <p:cTn id="126" fill="hold" nodeType="clickPar">
                      <p:stCondLst>
                        <p:cond delay="indefinite"/>
                      </p:stCondLst>
                      <p:childTnLst>
                        <p:par>
                          <p:cTn id="127" fill="hold" nodeType="withGroup">
                            <p:stCondLst>
                              <p:cond delay="0"/>
                            </p:stCondLst>
                            <p:childTnLst>
                              <p:par>
                                <p:cTn id="128" presetID="31" presetClass="entr" presetSubtype="0" fill="hold" nodeType="clickEffect">
                                  <p:stCondLst>
                                    <p:cond delay="0"/>
                                  </p:stCondLst>
                                  <p:iterate type="lt">
                                    <p:tmPct val="5000"/>
                                  </p:iterate>
                                  <p:childTnLst>
                                    <p:set>
                                      <p:cBhvr>
                                        <p:cTn id="129" dur="1" fill="hold">
                                          <p:stCondLst>
                                            <p:cond delay="0"/>
                                          </p:stCondLst>
                                        </p:cTn>
                                        <p:tgtEl>
                                          <p:spTgt spid="14340">
                                            <p:txEl>
                                              <p:pRg st="10" end="10"/>
                                            </p:txEl>
                                          </p:spTgt>
                                        </p:tgtEl>
                                        <p:attrNameLst>
                                          <p:attrName>style.visibility</p:attrName>
                                        </p:attrNameLst>
                                      </p:cBhvr>
                                      <p:to>
                                        <p:strVal val="visible"/>
                                      </p:to>
                                    </p:set>
                                    <p:anim calcmode="lin" valueType="num">
                                      <p:cBhvr>
                                        <p:cTn id="130" dur="500" fill="hold"/>
                                        <p:tgtEl>
                                          <p:spTgt spid="14340">
                                            <p:txEl>
                                              <p:pRg st="10" end="10"/>
                                            </p:txEl>
                                          </p:spTgt>
                                        </p:tgtEl>
                                        <p:attrNameLst>
                                          <p:attrName>ppt_w</p:attrName>
                                        </p:attrNameLst>
                                      </p:cBhvr>
                                      <p:tavLst>
                                        <p:tav tm="0">
                                          <p:val>
                                            <p:fltVal val="0"/>
                                          </p:val>
                                        </p:tav>
                                        <p:tav tm="100000">
                                          <p:val>
                                            <p:strVal val="#ppt_w"/>
                                          </p:val>
                                        </p:tav>
                                      </p:tavLst>
                                    </p:anim>
                                    <p:anim calcmode="lin" valueType="num">
                                      <p:cBhvr>
                                        <p:cTn id="131" dur="500" fill="hold"/>
                                        <p:tgtEl>
                                          <p:spTgt spid="14340">
                                            <p:txEl>
                                              <p:pRg st="10" end="10"/>
                                            </p:txEl>
                                          </p:spTgt>
                                        </p:tgtEl>
                                        <p:attrNameLst>
                                          <p:attrName>ppt_h</p:attrName>
                                        </p:attrNameLst>
                                      </p:cBhvr>
                                      <p:tavLst>
                                        <p:tav tm="0">
                                          <p:val>
                                            <p:fltVal val="0"/>
                                          </p:val>
                                        </p:tav>
                                        <p:tav tm="100000">
                                          <p:val>
                                            <p:strVal val="#ppt_h"/>
                                          </p:val>
                                        </p:tav>
                                      </p:tavLst>
                                    </p:anim>
                                    <p:anim calcmode="lin" valueType="num">
                                      <p:cBhvr>
                                        <p:cTn id="132" dur="500" fill="hold"/>
                                        <p:tgtEl>
                                          <p:spTgt spid="14340">
                                            <p:txEl>
                                              <p:pRg st="10" end="10"/>
                                            </p:txEl>
                                          </p:spTgt>
                                        </p:tgtEl>
                                        <p:attrNameLst>
                                          <p:attrName>style.rotation</p:attrName>
                                        </p:attrNameLst>
                                      </p:cBhvr>
                                      <p:tavLst>
                                        <p:tav tm="0">
                                          <p:val>
                                            <p:fltVal val="90"/>
                                          </p:val>
                                        </p:tav>
                                        <p:tav tm="100000">
                                          <p:val>
                                            <p:fltVal val="0"/>
                                          </p:val>
                                        </p:tav>
                                      </p:tavLst>
                                    </p:anim>
                                    <p:animEffect transition="in" filter="fade">
                                      <p:cBhvr>
                                        <p:cTn id="133" dur="500"/>
                                        <p:tgtEl>
                                          <p:spTgt spid="14340">
                                            <p:txEl>
                                              <p:pRg st="10" end="10"/>
                                            </p:txEl>
                                          </p:spTgt>
                                        </p:tgtEl>
                                      </p:cBhvr>
                                    </p:animEffect>
                                  </p:childTnLst>
                                </p:cTn>
                              </p:par>
                            </p:childTnLst>
                          </p:cTn>
                        </p:par>
                      </p:childTnLst>
                    </p:cTn>
                  </p:par>
                  <p:par>
                    <p:cTn id="134" fill="hold" nodeType="clickPar">
                      <p:stCondLst>
                        <p:cond delay="indefinite"/>
                      </p:stCondLst>
                      <p:childTnLst>
                        <p:par>
                          <p:cTn id="135" fill="hold" nodeType="withGroup">
                            <p:stCondLst>
                              <p:cond delay="0"/>
                            </p:stCondLst>
                            <p:childTnLst>
                              <p:par>
                                <p:cTn id="136" presetID="31" presetClass="entr" presetSubtype="0" fill="hold" nodeType="clickEffect">
                                  <p:stCondLst>
                                    <p:cond delay="0"/>
                                  </p:stCondLst>
                                  <p:iterate type="lt">
                                    <p:tmPct val="5000"/>
                                  </p:iterate>
                                  <p:childTnLst>
                                    <p:set>
                                      <p:cBhvr>
                                        <p:cTn id="137" dur="1" fill="hold">
                                          <p:stCondLst>
                                            <p:cond delay="0"/>
                                          </p:stCondLst>
                                        </p:cTn>
                                        <p:tgtEl>
                                          <p:spTgt spid="14340">
                                            <p:txEl>
                                              <p:pRg st="11" end="11"/>
                                            </p:txEl>
                                          </p:spTgt>
                                        </p:tgtEl>
                                        <p:attrNameLst>
                                          <p:attrName>style.visibility</p:attrName>
                                        </p:attrNameLst>
                                      </p:cBhvr>
                                      <p:to>
                                        <p:strVal val="visible"/>
                                      </p:to>
                                    </p:set>
                                    <p:anim calcmode="lin" valueType="num">
                                      <p:cBhvr>
                                        <p:cTn id="138" dur="500" fill="hold"/>
                                        <p:tgtEl>
                                          <p:spTgt spid="14340">
                                            <p:txEl>
                                              <p:pRg st="11" end="11"/>
                                            </p:txEl>
                                          </p:spTgt>
                                        </p:tgtEl>
                                        <p:attrNameLst>
                                          <p:attrName>ppt_w</p:attrName>
                                        </p:attrNameLst>
                                      </p:cBhvr>
                                      <p:tavLst>
                                        <p:tav tm="0">
                                          <p:val>
                                            <p:fltVal val="0"/>
                                          </p:val>
                                        </p:tav>
                                        <p:tav tm="100000">
                                          <p:val>
                                            <p:strVal val="#ppt_w"/>
                                          </p:val>
                                        </p:tav>
                                      </p:tavLst>
                                    </p:anim>
                                    <p:anim calcmode="lin" valueType="num">
                                      <p:cBhvr>
                                        <p:cTn id="139" dur="500" fill="hold"/>
                                        <p:tgtEl>
                                          <p:spTgt spid="14340">
                                            <p:txEl>
                                              <p:pRg st="11" end="11"/>
                                            </p:txEl>
                                          </p:spTgt>
                                        </p:tgtEl>
                                        <p:attrNameLst>
                                          <p:attrName>ppt_h</p:attrName>
                                        </p:attrNameLst>
                                      </p:cBhvr>
                                      <p:tavLst>
                                        <p:tav tm="0">
                                          <p:val>
                                            <p:fltVal val="0"/>
                                          </p:val>
                                        </p:tav>
                                        <p:tav tm="100000">
                                          <p:val>
                                            <p:strVal val="#ppt_h"/>
                                          </p:val>
                                        </p:tav>
                                      </p:tavLst>
                                    </p:anim>
                                    <p:anim calcmode="lin" valueType="num">
                                      <p:cBhvr>
                                        <p:cTn id="140" dur="500" fill="hold"/>
                                        <p:tgtEl>
                                          <p:spTgt spid="14340">
                                            <p:txEl>
                                              <p:pRg st="11" end="11"/>
                                            </p:txEl>
                                          </p:spTgt>
                                        </p:tgtEl>
                                        <p:attrNameLst>
                                          <p:attrName>style.rotation</p:attrName>
                                        </p:attrNameLst>
                                      </p:cBhvr>
                                      <p:tavLst>
                                        <p:tav tm="0">
                                          <p:val>
                                            <p:fltVal val="90"/>
                                          </p:val>
                                        </p:tav>
                                        <p:tav tm="100000">
                                          <p:val>
                                            <p:fltVal val="0"/>
                                          </p:val>
                                        </p:tav>
                                      </p:tavLst>
                                    </p:anim>
                                    <p:animEffect transition="in" filter="fade">
                                      <p:cBhvr>
                                        <p:cTn id="141" dur="500"/>
                                        <p:tgtEl>
                                          <p:spTgt spid="14340">
                                            <p:txEl>
                                              <p:pRg st="11" end="11"/>
                                            </p:txEl>
                                          </p:spTgt>
                                        </p:tgtEl>
                                      </p:cBhvr>
                                    </p:animEffect>
                                  </p:childTnLst>
                                </p:cTn>
                              </p:par>
                            </p:childTnLst>
                          </p:cTn>
                        </p:par>
                      </p:childTnLst>
                    </p:cTn>
                  </p:par>
                  <p:par>
                    <p:cTn id="142" fill="hold" nodeType="clickPar">
                      <p:stCondLst>
                        <p:cond delay="indefinite"/>
                      </p:stCondLst>
                      <p:childTnLst>
                        <p:par>
                          <p:cTn id="143" fill="hold" nodeType="withGroup">
                            <p:stCondLst>
                              <p:cond delay="0"/>
                            </p:stCondLst>
                            <p:childTnLst>
                              <p:par>
                                <p:cTn id="144" presetID="31" presetClass="entr" presetSubtype="0" fill="hold" nodeType="clickEffect">
                                  <p:stCondLst>
                                    <p:cond delay="0"/>
                                  </p:stCondLst>
                                  <p:iterate type="lt">
                                    <p:tmPct val="5000"/>
                                  </p:iterate>
                                  <p:childTnLst>
                                    <p:set>
                                      <p:cBhvr>
                                        <p:cTn id="145" dur="1" fill="hold">
                                          <p:stCondLst>
                                            <p:cond delay="0"/>
                                          </p:stCondLst>
                                        </p:cTn>
                                        <p:tgtEl>
                                          <p:spTgt spid="14340">
                                            <p:txEl>
                                              <p:pRg st="12" end="12"/>
                                            </p:txEl>
                                          </p:spTgt>
                                        </p:tgtEl>
                                        <p:attrNameLst>
                                          <p:attrName>style.visibility</p:attrName>
                                        </p:attrNameLst>
                                      </p:cBhvr>
                                      <p:to>
                                        <p:strVal val="visible"/>
                                      </p:to>
                                    </p:set>
                                    <p:anim calcmode="lin" valueType="num">
                                      <p:cBhvr>
                                        <p:cTn id="146" dur="500" fill="hold"/>
                                        <p:tgtEl>
                                          <p:spTgt spid="14340">
                                            <p:txEl>
                                              <p:pRg st="12" end="12"/>
                                            </p:txEl>
                                          </p:spTgt>
                                        </p:tgtEl>
                                        <p:attrNameLst>
                                          <p:attrName>ppt_w</p:attrName>
                                        </p:attrNameLst>
                                      </p:cBhvr>
                                      <p:tavLst>
                                        <p:tav tm="0">
                                          <p:val>
                                            <p:fltVal val="0"/>
                                          </p:val>
                                        </p:tav>
                                        <p:tav tm="100000">
                                          <p:val>
                                            <p:strVal val="#ppt_w"/>
                                          </p:val>
                                        </p:tav>
                                      </p:tavLst>
                                    </p:anim>
                                    <p:anim calcmode="lin" valueType="num">
                                      <p:cBhvr>
                                        <p:cTn id="147" dur="500" fill="hold"/>
                                        <p:tgtEl>
                                          <p:spTgt spid="14340">
                                            <p:txEl>
                                              <p:pRg st="12" end="12"/>
                                            </p:txEl>
                                          </p:spTgt>
                                        </p:tgtEl>
                                        <p:attrNameLst>
                                          <p:attrName>ppt_h</p:attrName>
                                        </p:attrNameLst>
                                      </p:cBhvr>
                                      <p:tavLst>
                                        <p:tav tm="0">
                                          <p:val>
                                            <p:fltVal val="0"/>
                                          </p:val>
                                        </p:tav>
                                        <p:tav tm="100000">
                                          <p:val>
                                            <p:strVal val="#ppt_h"/>
                                          </p:val>
                                        </p:tav>
                                      </p:tavLst>
                                    </p:anim>
                                    <p:anim calcmode="lin" valueType="num">
                                      <p:cBhvr>
                                        <p:cTn id="148" dur="500" fill="hold"/>
                                        <p:tgtEl>
                                          <p:spTgt spid="14340">
                                            <p:txEl>
                                              <p:pRg st="12" end="12"/>
                                            </p:txEl>
                                          </p:spTgt>
                                        </p:tgtEl>
                                        <p:attrNameLst>
                                          <p:attrName>style.rotation</p:attrName>
                                        </p:attrNameLst>
                                      </p:cBhvr>
                                      <p:tavLst>
                                        <p:tav tm="0">
                                          <p:val>
                                            <p:fltVal val="90"/>
                                          </p:val>
                                        </p:tav>
                                        <p:tav tm="100000">
                                          <p:val>
                                            <p:fltVal val="0"/>
                                          </p:val>
                                        </p:tav>
                                      </p:tavLst>
                                    </p:anim>
                                    <p:animEffect transition="in" filter="fade">
                                      <p:cBhvr>
                                        <p:cTn id="149" dur="500"/>
                                        <p:tgtEl>
                                          <p:spTgt spid="14340">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6562" name="Picture 10" descr="nn">
            <a:extLst>
              <a:ext uri="{FF2B5EF4-FFF2-40B4-BE49-F238E27FC236}">
                <a16:creationId xmlns:a16="http://schemas.microsoft.com/office/drawing/2014/main" id="{AFB65AD2-3B01-B19D-0F60-E8D49DF61163}"/>
              </a:ext>
            </a:extLst>
          </p:cNvPr>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6229350" y="747713"/>
            <a:ext cx="2843213" cy="611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Rectangle 1">
            <a:extLst>
              <a:ext uri="{FF2B5EF4-FFF2-40B4-BE49-F238E27FC236}">
                <a16:creationId xmlns:a16="http://schemas.microsoft.com/office/drawing/2014/main" id="{A753B18C-7EC8-8EF8-987A-E9183B79E310}"/>
              </a:ext>
            </a:extLst>
          </p:cNvPr>
          <p:cNvSpPr>
            <a:spLocks noChangeArrowheads="1"/>
          </p:cNvSpPr>
          <p:nvPr/>
        </p:nvSpPr>
        <p:spPr bwMode="auto">
          <a:xfrm>
            <a:off x="0" y="1571625"/>
            <a:ext cx="7019925"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sr-Latn-CS" altLang="en-US" sz="2400" b="1">
                <a:latin typeface="Constantia" panose="02030602050306030303" pitchFamily="18" charset="0"/>
              </a:rPr>
              <a:t>* </a:t>
            </a:r>
            <a:r>
              <a:rPr lang="en-GB" altLang="en-US" sz="2400" b="1">
                <a:latin typeface="Constantia" panose="02030602050306030303" pitchFamily="18" charset="0"/>
              </a:rPr>
              <a:t>Spinal cord is divided into segments</a:t>
            </a:r>
            <a:r>
              <a:rPr lang="sr-Latn-CS" altLang="en-US" sz="2400" b="1">
                <a:latin typeface="Constantia" panose="02030602050306030303" pitchFamily="18" charset="0"/>
              </a:rPr>
              <a:t>:</a:t>
            </a:r>
          </a:p>
          <a:p>
            <a:pPr>
              <a:buFont typeface="Arial" panose="020B0604020202020204" pitchFamily="34" charset="0"/>
              <a:buNone/>
            </a:pPr>
            <a:endParaRPr lang="sr-Latn-CS" altLang="en-US" sz="2400">
              <a:latin typeface="Constantia" panose="02030602050306030303" pitchFamily="18" charset="0"/>
            </a:endParaRPr>
          </a:p>
          <a:p>
            <a:pPr>
              <a:buFont typeface="Arial" panose="020B0604020202020204" pitchFamily="34" charset="0"/>
              <a:buChar char="-"/>
            </a:pPr>
            <a:r>
              <a:rPr lang="sr-Latn-CS" altLang="en-US" sz="2400">
                <a:latin typeface="Constantia" panose="02030602050306030303" pitchFamily="18" charset="0"/>
              </a:rPr>
              <a:t>8 </a:t>
            </a:r>
            <a:r>
              <a:rPr lang="en-GB" altLang="en-US" sz="2400">
                <a:latin typeface="Constantia" panose="02030602050306030303" pitchFamily="18" charset="0"/>
              </a:rPr>
              <a:t>cervical</a:t>
            </a:r>
            <a:r>
              <a:rPr lang="sr-Latn-CS" altLang="en-US" sz="2400">
                <a:latin typeface="Constantia" panose="02030602050306030303" pitchFamily="18" charset="0"/>
              </a:rPr>
              <a:t> (</a:t>
            </a:r>
            <a:r>
              <a:rPr lang="sr-Latn-CS" altLang="en-US" sz="2400" b="1">
                <a:latin typeface="Constantia" panose="02030602050306030303" pitchFamily="18" charset="0"/>
              </a:rPr>
              <a:t>segmenta cervicalia)</a:t>
            </a:r>
          </a:p>
          <a:p>
            <a:pPr>
              <a:buFont typeface="Arial" panose="020B0604020202020204" pitchFamily="34" charset="0"/>
              <a:buNone/>
            </a:pPr>
            <a:endParaRPr lang="sr-Latn-CS" altLang="en-US" sz="2400" b="1">
              <a:latin typeface="Constantia" panose="02030602050306030303" pitchFamily="18" charset="0"/>
            </a:endParaRPr>
          </a:p>
          <a:p>
            <a:pPr>
              <a:buFont typeface="Arial" panose="020B0604020202020204" pitchFamily="34" charset="0"/>
              <a:buChar char="-"/>
            </a:pPr>
            <a:r>
              <a:rPr lang="sr-Latn-CS" altLang="en-US" sz="2400">
                <a:latin typeface="Constantia" panose="02030602050306030303" pitchFamily="18" charset="0"/>
              </a:rPr>
              <a:t>12 </a:t>
            </a:r>
            <a:r>
              <a:rPr lang="en-GB" altLang="en-US" sz="2400">
                <a:latin typeface="Constantia" panose="02030602050306030303" pitchFamily="18" charset="0"/>
              </a:rPr>
              <a:t>thoracic</a:t>
            </a:r>
            <a:r>
              <a:rPr lang="sr-Latn-CS" altLang="en-US" sz="2400">
                <a:latin typeface="Constantia" panose="02030602050306030303" pitchFamily="18" charset="0"/>
              </a:rPr>
              <a:t> (</a:t>
            </a:r>
            <a:r>
              <a:rPr lang="sr-Latn-CS" altLang="en-US" sz="2400" b="1">
                <a:latin typeface="Constantia" panose="02030602050306030303" pitchFamily="18" charset="0"/>
              </a:rPr>
              <a:t>segmenta thoracica)</a:t>
            </a:r>
          </a:p>
          <a:p>
            <a:pPr>
              <a:buFont typeface="Arial" panose="020B0604020202020204" pitchFamily="34" charset="0"/>
              <a:buChar char="-"/>
            </a:pPr>
            <a:endParaRPr lang="sr-Latn-CS" altLang="en-US" sz="2400" b="1">
              <a:latin typeface="Constantia" panose="02030602050306030303" pitchFamily="18" charset="0"/>
            </a:endParaRPr>
          </a:p>
          <a:p>
            <a:pPr>
              <a:buFont typeface="Arial" panose="020B0604020202020204" pitchFamily="34" charset="0"/>
              <a:buChar char="-"/>
            </a:pPr>
            <a:r>
              <a:rPr lang="sr-Latn-CS" altLang="en-US" sz="2400">
                <a:latin typeface="Constantia" panose="02030602050306030303" pitchFamily="18" charset="0"/>
              </a:rPr>
              <a:t>5 </a:t>
            </a:r>
            <a:r>
              <a:rPr lang="en-GB" altLang="en-US" sz="2400">
                <a:latin typeface="Constantia" panose="02030602050306030303" pitchFamily="18" charset="0"/>
              </a:rPr>
              <a:t>lumbar</a:t>
            </a:r>
            <a:r>
              <a:rPr lang="sr-Latn-CS" altLang="en-US" sz="2400">
                <a:latin typeface="Constantia" panose="02030602050306030303" pitchFamily="18" charset="0"/>
              </a:rPr>
              <a:t> (</a:t>
            </a:r>
            <a:r>
              <a:rPr lang="sr-Latn-CS" altLang="en-US" sz="2400" b="1">
                <a:latin typeface="Constantia" panose="02030602050306030303" pitchFamily="18" charset="0"/>
              </a:rPr>
              <a:t>segmenta lumbalia)</a:t>
            </a:r>
          </a:p>
          <a:p>
            <a:pPr>
              <a:buFont typeface="Arial" panose="020B0604020202020204" pitchFamily="34" charset="0"/>
              <a:buChar char="-"/>
            </a:pPr>
            <a:endParaRPr lang="sr-Latn-CS" altLang="en-US" sz="2400" b="1">
              <a:latin typeface="Constantia" panose="02030602050306030303" pitchFamily="18" charset="0"/>
            </a:endParaRPr>
          </a:p>
          <a:p>
            <a:pPr>
              <a:buFont typeface="Arial" panose="020B0604020202020204" pitchFamily="34" charset="0"/>
              <a:buChar char="-"/>
            </a:pPr>
            <a:r>
              <a:rPr lang="sr-Latn-CS" altLang="en-US" sz="2400">
                <a:latin typeface="Constantia" panose="02030602050306030303" pitchFamily="18" charset="0"/>
              </a:rPr>
              <a:t>5 </a:t>
            </a:r>
            <a:r>
              <a:rPr lang="en-GB" altLang="en-US" sz="2400">
                <a:latin typeface="Constantia" panose="02030602050306030303" pitchFamily="18" charset="0"/>
              </a:rPr>
              <a:t>sacral</a:t>
            </a:r>
            <a:r>
              <a:rPr lang="sr-Latn-CS" altLang="en-US" sz="2400">
                <a:latin typeface="Constantia" panose="02030602050306030303" pitchFamily="18" charset="0"/>
              </a:rPr>
              <a:t> (</a:t>
            </a:r>
            <a:r>
              <a:rPr lang="sr-Latn-CS" altLang="en-US" sz="2400" b="1">
                <a:latin typeface="Constantia" panose="02030602050306030303" pitchFamily="18" charset="0"/>
              </a:rPr>
              <a:t>segmenta sacralia)</a:t>
            </a:r>
          </a:p>
          <a:p>
            <a:pPr>
              <a:buFont typeface="Arial" panose="020B0604020202020204" pitchFamily="34" charset="0"/>
              <a:buNone/>
            </a:pPr>
            <a:endParaRPr lang="sr-Latn-CS" altLang="en-US" sz="2400" b="1">
              <a:latin typeface="Constantia" panose="02030602050306030303" pitchFamily="18" charset="0"/>
            </a:endParaRPr>
          </a:p>
          <a:p>
            <a:pPr>
              <a:buFont typeface="Arial" panose="020B0604020202020204" pitchFamily="34" charset="0"/>
              <a:buNone/>
            </a:pPr>
            <a:r>
              <a:rPr lang="sr-Latn-CS" altLang="en-US" sz="2400">
                <a:latin typeface="Constantia" panose="02030602050306030303" pitchFamily="18" charset="0"/>
              </a:rPr>
              <a:t>- 1-3 </a:t>
            </a:r>
            <a:r>
              <a:rPr lang="en-GB" altLang="en-US" sz="2400">
                <a:latin typeface="Constantia" panose="02030602050306030303" pitchFamily="18" charset="0"/>
              </a:rPr>
              <a:t>coccygeal</a:t>
            </a:r>
            <a:r>
              <a:rPr lang="sr-Latn-CS" altLang="en-US" sz="2400">
                <a:latin typeface="Constantia" panose="02030602050306030303" pitchFamily="18" charset="0"/>
              </a:rPr>
              <a:t> (</a:t>
            </a:r>
            <a:r>
              <a:rPr lang="sr-Latn-CS" altLang="en-US" sz="2400" b="1">
                <a:latin typeface="Constantia" panose="02030602050306030303" pitchFamily="18" charset="0"/>
              </a:rPr>
              <a:t>segmenta coccygea)</a:t>
            </a:r>
            <a:endParaRPr lang="sr-Latn-CS" altLang="en-US" sz="2400">
              <a:latin typeface="Constantia" panose="02030602050306030303" pitchFamily="18" charset="0"/>
            </a:endParaRPr>
          </a:p>
        </p:txBody>
      </p:sp>
      <p:sp>
        <p:nvSpPr>
          <p:cNvPr id="66564" name="Rectangle 5">
            <a:extLst>
              <a:ext uri="{FF2B5EF4-FFF2-40B4-BE49-F238E27FC236}">
                <a16:creationId xmlns:a16="http://schemas.microsoft.com/office/drawing/2014/main" id="{4A79E268-2584-4481-62E5-249CBAFE48A1}"/>
              </a:ext>
            </a:extLst>
          </p:cNvPr>
          <p:cNvSpPr txBox="1">
            <a:spLocks noChangeArrowheads="1"/>
          </p:cNvSpPr>
          <p:nvPr/>
        </p:nvSpPr>
        <p:spPr bwMode="auto">
          <a:xfrm rot="-5400000">
            <a:off x="4071144" y="-3752056"/>
            <a:ext cx="1073150" cy="907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rIns="0" bIns="0" anchor="b"/>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eaLnBrk="1" hangingPunct="1">
              <a:spcBef>
                <a:spcPct val="0"/>
              </a:spcBef>
              <a:buClrTx/>
              <a:buSzTx/>
              <a:buFontTx/>
              <a:buNone/>
            </a:pPr>
            <a:r>
              <a:rPr lang="en-GB" altLang="en-US" sz="4000">
                <a:solidFill>
                  <a:srgbClr val="C00000"/>
                </a:solidFill>
              </a:rPr>
              <a:t>SPINAL CORD (</a:t>
            </a:r>
            <a:r>
              <a:rPr lang="sr-Latn-CS" altLang="en-US" sz="4000">
                <a:solidFill>
                  <a:srgbClr val="C00000"/>
                </a:solidFill>
              </a:rPr>
              <a:t>MEDULLA SPINALIS</a:t>
            </a:r>
            <a:r>
              <a:rPr lang="en-GB" altLang="en-US" sz="4000">
                <a:solidFill>
                  <a:srgbClr val="C00000"/>
                </a:solidFill>
              </a:rPr>
              <a:t>)</a:t>
            </a:r>
          </a:p>
          <a:p>
            <a:pPr algn="ctr" eaLnBrk="1" hangingPunct="1">
              <a:spcBef>
                <a:spcPct val="0"/>
              </a:spcBef>
              <a:buClrTx/>
              <a:buSzTx/>
              <a:buFontTx/>
              <a:buNone/>
            </a:pPr>
            <a:r>
              <a:rPr lang="en-US" altLang="en-US" sz="4000">
                <a:solidFill>
                  <a:srgbClr val="C00000"/>
                </a:solidFill>
              </a:rPr>
              <a:t>- SEGMENTS -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586" name="Picture 10" descr="nn">
            <a:extLst>
              <a:ext uri="{FF2B5EF4-FFF2-40B4-BE49-F238E27FC236}">
                <a16:creationId xmlns:a16="http://schemas.microsoft.com/office/drawing/2014/main" id="{F06D9872-8557-AF25-4A0F-FC3756DFDBA9}"/>
              </a:ext>
            </a:extLst>
          </p:cNvPr>
          <p:cNvPicPr>
            <a:picLocks noChangeAspect="1" noChangeArrowheads="1"/>
          </p:cNvPicPr>
          <p:nvPr/>
        </p:nvPicPr>
        <p:blipFill>
          <a:blip r:embed="rId2">
            <a:lum contrast="12000"/>
            <a:extLst>
              <a:ext uri="{28A0092B-C50C-407E-A947-70E740481C1C}">
                <a14:useLocalDpi xmlns:a14="http://schemas.microsoft.com/office/drawing/2010/main" val="0"/>
              </a:ext>
            </a:extLst>
          </a:blip>
          <a:srcRect/>
          <a:stretch>
            <a:fillRect/>
          </a:stretch>
        </p:blipFill>
        <p:spPr bwMode="auto">
          <a:xfrm>
            <a:off x="6227763" y="692150"/>
            <a:ext cx="2870200" cy="616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Rectangle 1">
            <a:extLst>
              <a:ext uri="{FF2B5EF4-FFF2-40B4-BE49-F238E27FC236}">
                <a16:creationId xmlns:a16="http://schemas.microsoft.com/office/drawing/2014/main" id="{2D3A6EE0-1A72-962B-B174-D7801CB506B1}"/>
              </a:ext>
            </a:extLst>
          </p:cNvPr>
          <p:cNvSpPr>
            <a:spLocks noChangeArrowheads="1"/>
          </p:cNvSpPr>
          <p:nvPr/>
        </p:nvSpPr>
        <p:spPr bwMode="auto">
          <a:xfrm>
            <a:off x="0" y="1571625"/>
            <a:ext cx="7019925" cy="1077913"/>
          </a:xfrm>
          <a:prstGeom prst="rect">
            <a:avLst/>
          </a:prstGeom>
          <a:noFill/>
          <a:ln>
            <a:noFill/>
          </a:ln>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defRPr/>
            </a:pPr>
            <a:r>
              <a:rPr lang="sr-Latn-CS" altLang="en-US" sz="2400" b="1" dirty="0">
                <a:latin typeface="Constantia" panose="02030602050306030303" pitchFamily="18" charset="0"/>
              </a:rPr>
              <a:t>*</a:t>
            </a:r>
            <a:r>
              <a:rPr lang="en-GB" sz="2000" dirty="0">
                <a:latin typeface="+mn-lt"/>
              </a:rPr>
              <a:t>Because the spinal cord is shorter than the vertebral column,</a:t>
            </a:r>
            <a:br>
              <a:rPr lang="en-GB" sz="2000" dirty="0">
                <a:latin typeface="+mn-lt"/>
              </a:rPr>
            </a:br>
            <a:r>
              <a:rPr lang="en-GB" sz="2000" dirty="0">
                <a:latin typeface="+mn-lt"/>
              </a:rPr>
              <a:t>  each spinal cord segment at lower levels is located above the</a:t>
            </a:r>
            <a:br>
              <a:rPr lang="en-GB" sz="2000" dirty="0">
                <a:latin typeface="+mn-lt"/>
              </a:rPr>
            </a:br>
            <a:r>
              <a:rPr lang="en-GB" sz="2000" dirty="0">
                <a:latin typeface="+mn-lt"/>
              </a:rPr>
              <a:t>  similarly numbered vertebral body.</a:t>
            </a:r>
            <a:endParaRPr lang="sr-Latn-CS" altLang="en-US" sz="2000" dirty="0">
              <a:latin typeface="+mn-lt"/>
            </a:endParaRPr>
          </a:p>
        </p:txBody>
      </p:sp>
      <p:sp>
        <p:nvSpPr>
          <p:cNvPr id="67588" name="Rectangle 5">
            <a:extLst>
              <a:ext uri="{FF2B5EF4-FFF2-40B4-BE49-F238E27FC236}">
                <a16:creationId xmlns:a16="http://schemas.microsoft.com/office/drawing/2014/main" id="{2BCA973F-63D7-5492-8F4C-13BB2D02002B}"/>
              </a:ext>
            </a:extLst>
          </p:cNvPr>
          <p:cNvSpPr txBox="1">
            <a:spLocks noChangeArrowheads="1"/>
          </p:cNvSpPr>
          <p:nvPr/>
        </p:nvSpPr>
        <p:spPr bwMode="auto">
          <a:xfrm rot="-5400000">
            <a:off x="4071144" y="-3752056"/>
            <a:ext cx="1073150" cy="907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rIns="0" bIns="0" anchor="b"/>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eaLnBrk="1" hangingPunct="1">
              <a:spcBef>
                <a:spcPct val="0"/>
              </a:spcBef>
              <a:buClrTx/>
              <a:buSzTx/>
              <a:buFontTx/>
              <a:buNone/>
            </a:pPr>
            <a:r>
              <a:rPr lang="en-GB" altLang="en-US" sz="4000">
                <a:solidFill>
                  <a:srgbClr val="C00000"/>
                </a:solidFill>
              </a:rPr>
              <a:t>SPINAL CORD (</a:t>
            </a:r>
            <a:r>
              <a:rPr lang="sr-Latn-CS" altLang="en-US" sz="4000">
                <a:solidFill>
                  <a:srgbClr val="C00000"/>
                </a:solidFill>
              </a:rPr>
              <a:t>MEDULLA SPINALIS</a:t>
            </a:r>
            <a:r>
              <a:rPr lang="en-GB" altLang="en-US" sz="4000">
                <a:solidFill>
                  <a:srgbClr val="C00000"/>
                </a:solidFill>
              </a:rPr>
              <a:t>)</a:t>
            </a:r>
          </a:p>
          <a:p>
            <a:pPr algn="ctr" eaLnBrk="1" hangingPunct="1">
              <a:spcBef>
                <a:spcPct val="0"/>
              </a:spcBef>
              <a:buClrTx/>
              <a:buSzTx/>
              <a:buFontTx/>
              <a:buNone/>
            </a:pPr>
            <a:r>
              <a:rPr lang="en-US" altLang="en-US" sz="4000">
                <a:solidFill>
                  <a:srgbClr val="C00000"/>
                </a:solidFill>
              </a:rPr>
              <a:t>- SEGMENTS - </a:t>
            </a:r>
          </a:p>
        </p:txBody>
      </p:sp>
      <p:pic>
        <p:nvPicPr>
          <p:cNvPr id="67589" name="Picture 5">
            <a:extLst>
              <a:ext uri="{FF2B5EF4-FFF2-40B4-BE49-F238E27FC236}">
                <a16:creationId xmlns:a16="http://schemas.microsoft.com/office/drawing/2014/main" id="{2B3DC4D3-B6FB-749E-A28B-5B32DCB2F9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913" y="3141663"/>
            <a:ext cx="5394325"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Rectangle 8">
            <a:extLst>
              <a:ext uri="{FF2B5EF4-FFF2-40B4-BE49-F238E27FC236}">
                <a16:creationId xmlns:a16="http://schemas.microsoft.com/office/drawing/2014/main" id="{B477D2C2-ACE3-9005-DA70-15424F0EA4C4}"/>
              </a:ext>
            </a:extLst>
          </p:cNvPr>
          <p:cNvSpPr>
            <a:spLocks noGrp="1" noChangeArrowheads="1"/>
          </p:cNvSpPr>
          <p:nvPr>
            <p:ph type="body" sz="half" idx="4294967295"/>
          </p:nvPr>
        </p:nvSpPr>
        <p:spPr>
          <a:xfrm>
            <a:off x="571500" y="1643063"/>
            <a:ext cx="4824413" cy="5434012"/>
          </a:xfrm>
        </p:spPr>
        <p:txBody>
          <a:bodyPr/>
          <a:lstStyle/>
          <a:p>
            <a:pPr eaLnBrk="1" hangingPunct="1">
              <a:buFont typeface="Wingdings 2" panose="05020102010507070707" pitchFamily="18" charset="2"/>
              <a:buNone/>
              <a:defRPr/>
            </a:pPr>
            <a:r>
              <a:rPr lang="en-US" altLang="en-US" sz="2800" b="1">
                <a:solidFill>
                  <a:srgbClr val="14425D"/>
                </a:solidFill>
                <a:effectLst>
                  <a:outerShdw blurRad="38100" dist="38100" dir="2700000" algn="tl">
                    <a:srgbClr val="C0C0C0"/>
                  </a:outerShdw>
                </a:effectLst>
              </a:rPr>
              <a:t>N</a:t>
            </a:r>
            <a:r>
              <a:rPr lang="sr-Latn-CS" altLang="en-US" sz="2800" b="1">
                <a:solidFill>
                  <a:srgbClr val="14425D"/>
                </a:solidFill>
                <a:effectLst>
                  <a:outerShdw blurRad="38100" dist="38100" dir="2700000" algn="tl">
                    <a:srgbClr val="C0C0C0"/>
                  </a:outerShdw>
                </a:effectLst>
              </a:rPr>
              <a:t>n. cervicales (C1 – C8)</a:t>
            </a:r>
          </a:p>
          <a:p>
            <a:pPr eaLnBrk="1" hangingPunct="1">
              <a:buFont typeface="Wingdings 2" panose="05020102010507070707" pitchFamily="18" charset="2"/>
              <a:buNone/>
              <a:defRPr/>
            </a:pPr>
            <a:endParaRPr lang="sr-Latn-CS" altLang="en-US" sz="2800" b="1">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r>
              <a:rPr lang="en-US" altLang="en-US" sz="2800" b="1">
                <a:solidFill>
                  <a:srgbClr val="14425D"/>
                </a:solidFill>
                <a:effectLst>
                  <a:outerShdw blurRad="38100" dist="38100" dir="2700000" algn="tl">
                    <a:srgbClr val="C0C0C0"/>
                  </a:outerShdw>
                </a:effectLst>
              </a:rPr>
              <a:t>N</a:t>
            </a:r>
            <a:r>
              <a:rPr lang="sr-Latn-CS" altLang="en-US" sz="2800" b="1">
                <a:solidFill>
                  <a:srgbClr val="14425D"/>
                </a:solidFill>
                <a:effectLst>
                  <a:outerShdw blurRad="38100" dist="38100" dir="2700000" algn="tl">
                    <a:srgbClr val="C0C0C0"/>
                  </a:outerShdw>
                </a:effectLst>
              </a:rPr>
              <a:t>n. thoracici (Th1 – Th12)</a:t>
            </a:r>
          </a:p>
          <a:p>
            <a:pPr eaLnBrk="1" hangingPunct="1">
              <a:buFont typeface="Wingdings 2" panose="05020102010507070707" pitchFamily="18" charset="2"/>
              <a:buNone/>
              <a:defRPr/>
            </a:pPr>
            <a:endParaRPr lang="sr-Latn-CS" altLang="en-US" sz="2800" b="1">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r>
              <a:rPr lang="en-US" altLang="en-US" sz="2800" b="1">
                <a:solidFill>
                  <a:srgbClr val="14425D"/>
                </a:solidFill>
                <a:effectLst>
                  <a:outerShdw blurRad="38100" dist="38100" dir="2700000" algn="tl">
                    <a:srgbClr val="C0C0C0"/>
                  </a:outerShdw>
                </a:effectLst>
              </a:rPr>
              <a:t>N</a:t>
            </a:r>
            <a:r>
              <a:rPr lang="sr-Latn-CS" altLang="en-US" sz="2800" b="1">
                <a:solidFill>
                  <a:srgbClr val="14425D"/>
                </a:solidFill>
                <a:effectLst>
                  <a:outerShdw blurRad="38100" dist="38100" dir="2700000" algn="tl">
                    <a:srgbClr val="C0C0C0"/>
                  </a:outerShdw>
                </a:effectLst>
              </a:rPr>
              <a:t>n. lumbales (L1 – L5)</a:t>
            </a:r>
          </a:p>
          <a:p>
            <a:pPr eaLnBrk="1" hangingPunct="1">
              <a:buFont typeface="Wingdings 2" panose="05020102010507070707" pitchFamily="18" charset="2"/>
              <a:buNone/>
              <a:defRPr/>
            </a:pPr>
            <a:endParaRPr lang="sr-Latn-CS" altLang="en-US" sz="2800" b="1">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r>
              <a:rPr lang="en-US" altLang="en-US" sz="2800" b="1">
                <a:solidFill>
                  <a:srgbClr val="14425D"/>
                </a:solidFill>
                <a:effectLst>
                  <a:outerShdw blurRad="38100" dist="38100" dir="2700000" algn="tl">
                    <a:srgbClr val="C0C0C0"/>
                  </a:outerShdw>
                </a:effectLst>
              </a:rPr>
              <a:t>N</a:t>
            </a:r>
            <a:r>
              <a:rPr lang="sr-Latn-CS" altLang="en-US" sz="2800" b="1">
                <a:solidFill>
                  <a:srgbClr val="14425D"/>
                </a:solidFill>
                <a:effectLst>
                  <a:outerShdw blurRad="38100" dist="38100" dir="2700000" algn="tl">
                    <a:srgbClr val="C0C0C0"/>
                  </a:outerShdw>
                </a:effectLst>
              </a:rPr>
              <a:t>n. sacrales (S1 – S5)</a:t>
            </a:r>
          </a:p>
          <a:p>
            <a:pPr eaLnBrk="1" hangingPunct="1">
              <a:buFont typeface="Wingdings 2" panose="05020102010507070707" pitchFamily="18" charset="2"/>
              <a:buNone/>
              <a:defRPr/>
            </a:pPr>
            <a:endParaRPr lang="sr-Latn-CS" altLang="en-US" sz="2800" b="1">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r>
              <a:rPr lang="en-US" altLang="en-US" sz="2800" b="1">
                <a:solidFill>
                  <a:srgbClr val="14425D"/>
                </a:solidFill>
                <a:effectLst>
                  <a:outerShdw blurRad="38100" dist="38100" dir="2700000" algn="tl">
                    <a:srgbClr val="C0C0C0"/>
                  </a:outerShdw>
                </a:effectLst>
              </a:rPr>
              <a:t>N</a:t>
            </a:r>
            <a:r>
              <a:rPr lang="sr-Latn-CS" altLang="en-US" sz="2800" b="1">
                <a:solidFill>
                  <a:srgbClr val="14425D"/>
                </a:solidFill>
                <a:effectLst>
                  <a:outerShdw blurRad="38100" dist="38100" dir="2700000" algn="tl">
                    <a:srgbClr val="C0C0C0"/>
                  </a:outerShdw>
                </a:effectLst>
              </a:rPr>
              <a:t>. coccygeus (Co)</a:t>
            </a:r>
            <a:endParaRPr lang="en-US" altLang="en-US" sz="2800" b="1">
              <a:solidFill>
                <a:srgbClr val="14425D"/>
              </a:solidFill>
              <a:effectLst>
                <a:outerShdw blurRad="38100" dist="38100" dir="2700000" algn="tl">
                  <a:srgbClr val="C0C0C0"/>
                </a:outerShdw>
              </a:effectLst>
            </a:endParaRPr>
          </a:p>
        </p:txBody>
      </p:sp>
      <p:pic>
        <p:nvPicPr>
          <p:cNvPr id="68611" name="Picture 10" descr="nn">
            <a:extLst>
              <a:ext uri="{FF2B5EF4-FFF2-40B4-BE49-F238E27FC236}">
                <a16:creationId xmlns:a16="http://schemas.microsoft.com/office/drawing/2014/main" id="{E9062AC8-59B7-6B5C-7518-C5943E45FCF0}"/>
              </a:ext>
            </a:extLst>
          </p:cNvPr>
          <p:cNvPicPr>
            <a:picLocks noGrp="1" noChangeAspect="1" noChangeArrowheads="1"/>
          </p:cNvPicPr>
          <p:nvPr>
            <p:ph sz="half" idx="4294967295"/>
          </p:nvPr>
        </p:nvPicPr>
        <p:blipFill>
          <a:blip r:embed="rId2">
            <a:lum contrast="12000"/>
            <a:extLst>
              <a:ext uri="{28A0092B-C50C-407E-A947-70E740481C1C}">
                <a14:useLocalDpi xmlns:a14="http://schemas.microsoft.com/office/drawing/2010/main" val="0"/>
              </a:ext>
            </a:extLst>
          </a:blip>
          <a:srcRect/>
          <a:stretch>
            <a:fillRect/>
          </a:stretch>
        </p:blipFill>
        <p:spPr>
          <a:xfrm>
            <a:off x="6430963" y="1028700"/>
            <a:ext cx="2713037" cy="5829300"/>
          </a:xfrm>
        </p:spPr>
      </p:pic>
      <p:sp>
        <p:nvSpPr>
          <p:cNvPr id="64516" name="AutoShape 11">
            <a:extLst>
              <a:ext uri="{FF2B5EF4-FFF2-40B4-BE49-F238E27FC236}">
                <a16:creationId xmlns:a16="http://schemas.microsoft.com/office/drawing/2014/main" id="{5859958A-89BE-EF72-29A5-FBDD9D8E0A1F}"/>
              </a:ext>
            </a:extLst>
          </p:cNvPr>
          <p:cNvSpPr>
            <a:spLocks noChangeArrowheads="1"/>
          </p:cNvSpPr>
          <p:nvPr/>
        </p:nvSpPr>
        <p:spPr bwMode="auto">
          <a:xfrm rot="9533699">
            <a:off x="5459413" y="1789113"/>
            <a:ext cx="2027237" cy="144462"/>
          </a:xfrm>
          <a:prstGeom prst="leftArrow">
            <a:avLst>
              <a:gd name="adj1" fmla="val 50000"/>
              <a:gd name="adj2" fmla="val 350825"/>
            </a:avLst>
          </a:prstGeom>
          <a:solidFill>
            <a:srgbClr val="14425D"/>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4517" name="AutoShape 12">
            <a:extLst>
              <a:ext uri="{FF2B5EF4-FFF2-40B4-BE49-F238E27FC236}">
                <a16:creationId xmlns:a16="http://schemas.microsoft.com/office/drawing/2014/main" id="{EC7C388E-0820-DC41-B60F-7260A4CC34CF}"/>
              </a:ext>
            </a:extLst>
          </p:cNvPr>
          <p:cNvSpPr>
            <a:spLocks noChangeArrowheads="1"/>
          </p:cNvSpPr>
          <p:nvPr/>
        </p:nvSpPr>
        <p:spPr bwMode="auto">
          <a:xfrm rot="9476603">
            <a:off x="5761038" y="2549525"/>
            <a:ext cx="1435100" cy="144463"/>
          </a:xfrm>
          <a:prstGeom prst="leftArrow">
            <a:avLst>
              <a:gd name="adj1" fmla="val 50000"/>
              <a:gd name="adj2" fmla="val 248351"/>
            </a:avLst>
          </a:prstGeom>
          <a:solidFill>
            <a:srgbClr val="14425D"/>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4518" name="AutoShape 13">
            <a:extLst>
              <a:ext uri="{FF2B5EF4-FFF2-40B4-BE49-F238E27FC236}">
                <a16:creationId xmlns:a16="http://schemas.microsoft.com/office/drawing/2014/main" id="{CC7D0A3D-CB15-36F8-A015-D9706AEB567E}"/>
              </a:ext>
            </a:extLst>
          </p:cNvPr>
          <p:cNvSpPr>
            <a:spLocks noChangeArrowheads="1"/>
          </p:cNvSpPr>
          <p:nvPr/>
        </p:nvSpPr>
        <p:spPr bwMode="auto">
          <a:xfrm rot="10494576">
            <a:off x="4932363" y="3803650"/>
            <a:ext cx="2025650" cy="146050"/>
          </a:xfrm>
          <a:prstGeom prst="leftArrow">
            <a:avLst>
              <a:gd name="adj1" fmla="val 50000"/>
              <a:gd name="adj2" fmla="val 346739"/>
            </a:avLst>
          </a:prstGeom>
          <a:solidFill>
            <a:srgbClr val="14425D"/>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4519" name="AutoShape 14">
            <a:extLst>
              <a:ext uri="{FF2B5EF4-FFF2-40B4-BE49-F238E27FC236}">
                <a16:creationId xmlns:a16="http://schemas.microsoft.com/office/drawing/2014/main" id="{798CDB88-F847-8633-262E-415AA1C3EBF0}"/>
              </a:ext>
            </a:extLst>
          </p:cNvPr>
          <p:cNvSpPr>
            <a:spLocks noChangeArrowheads="1"/>
          </p:cNvSpPr>
          <p:nvPr/>
        </p:nvSpPr>
        <p:spPr bwMode="auto">
          <a:xfrm rot="10494576">
            <a:off x="4211638" y="4716463"/>
            <a:ext cx="3170237" cy="66675"/>
          </a:xfrm>
          <a:prstGeom prst="leftArrow">
            <a:avLst>
              <a:gd name="adj1" fmla="val 50000"/>
              <a:gd name="adj2" fmla="val 403054"/>
            </a:avLst>
          </a:prstGeom>
          <a:solidFill>
            <a:srgbClr val="14425D"/>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4520" name="AutoShape 15">
            <a:extLst>
              <a:ext uri="{FF2B5EF4-FFF2-40B4-BE49-F238E27FC236}">
                <a16:creationId xmlns:a16="http://schemas.microsoft.com/office/drawing/2014/main" id="{DA51E611-7703-3E2D-734C-46A760A45CBC}"/>
              </a:ext>
            </a:extLst>
          </p:cNvPr>
          <p:cNvSpPr>
            <a:spLocks noChangeArrowheads="1"/>
          </p:cNvSpPr>
          <p:nvPr/>
        </p:nvSpPr>
        <p:spPr bwMode="auto">
          <a:xfrm rot="10625061">
            <a:off x="4716463" y="5635625"/>
            <a:ext cx="2520950" cy="144463"/>
          </a:xfrm>
          <a:prstGeom prst="leftArrow">
            <a:avLst>
              <a:gd name="adj1" fmla="val 50000"/>
              <a:gd name="adj2" fmla="val 436262"/>
            </a:avLst>
          </a:prstGeom>
          <a:solidFill>
            <a:srgbClr val="14425D"/>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8617" name="Rectangle 9">
            <a:extLst>
              <a:ext uri="{FF2B5EF4-FFF2-40B4-BE49-F238E27FC236}">
                <a16:creationId xmlns:a16="http://schemas.microsoft.com/office/drawing/2014/main" id="{9E1D500D-6A8A-3195-F500-65D4EDA457C5}"/>
              </a:ext>
            </a:extLst>
          </p:cNvPr>
          <p:cNvSpPr>
            <a:spLocks noChangeArrowheads="1"/>
          </p:cNvSpPr>
          <p:nvPr/>
        </p:nvSpPr>
        <p:spPr bwMode="auto">
          <a:xfrm>
            <a:off x="250825" y="857250"/>
            <a:ext cx="8066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sr-Latn-CS" altLang="en-US" sz="2400">
                <a:latin typeface="Constantia" panose="02030602050306030303" pitchFamily="18" charset="0"/>
              </a:rPr>
              <a:t>* </a:t>
            </a:r>
            <a:r>
              <a:rPr lang="en-GB" altLang="en-US" sz="2400">
                <a:latin typeface="Constantia" panose="02030602050306030303" pitchFamily="18" charset="0"/>
              </a:rPr>
              <a:t>31 pair of spinal nerves emerges from spinal cord</a:t>
            </a:r>
            <a:br>
              <a:rPr lang="sr-Latn-CS" altLang="en-US" sz="2400">
                <a:latin typeface="Constantia" panose="02030602050306030303" pitchFamily="18" charset="0"/>
              </a:rPr>
            </a:br>
            <a:r>
              <a:rPr lang="sr-Latn-CS" altLang="en-US" sz="2400">
                <a:latin typeface="Constantia" panose="02030602050306030303" pitchFamily="18" charset="0"/>
              </a:rPr>
              <a:t> </a:t>
            </a:r>
            <a:r>
              <a:rPr lang="sr-Latn-CS" altLang="en-US" sz="2400" b="1">
                <a:latin typeface="Constantia" panose="02030602050306030303" pitchFamily="18" charset="0"/>
              </a:rPr>
              <a:t>(nervi spinales):</a:t>
            </a:r>
          </a:p>
        </p:txBody>
      </p:sp>
      <p:sp>
        <p:nvSpPr>
          <p:cNvPr id="68618" name="Rectangle 5">
            <a:extLst>
              <a:ext uri="{FF2B5EF4-FFF2-40B4-BE49-F238E27FC236}">
                <a16:creationId xmlns:a16="http://schemas.microsoft.com/office/drawing/2014/main" id="{B9F4D849-CAD8-BB4B-D260-563DA687B087}"/>
              </a:ext>
            </a:extLst>
          </p:cNvPr>
          <p:cNvSpPr txBox="1">
            <a:spLocks noChangeArrowheads="1"/>
          </p:cNvSpPr>
          <p:nvPr/>
        </p:nvSpPr>
        <p:spPr bwMode="auto">
          <a:xfrm rot="-5400000">
            <a:off x="4303713" y="-4148137"/>
            <a:ext cx="608012" cy="907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rIns="0" bIns="0" anchor="b"/>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eaLnBrk="1" hangingPunct="1">
              <a:spcBef>
                <a:spcPct val="0"/>
              </a:spcBef>
              <a:buClrTx/>
              <a:buSzTx/>
              <a:buFontTx/>
              <a:buNone/>
            </a:pPr>
            <a:r>
              <a:rPr lang="en-GB" altLang="en-US" sz="4000">
                <a:solidFill>
                  <a:srgbClr val="C00000"/>
                </a:solidFill>
              </a:rPr>
              <a:t>SPINAL CORD (</a:t>
            </a:r>
            <a:r>
              <a:rPr lang="sr-Latn-CS" altLang="en-US" sz="4000">
                <a:solidFill>
                  <a:srgbClr val="C00000"/>
                </a:solidFill>
              </a:rPr>
              <a:t>MEDULLA SPINALIS</a:t>
            </a:r>
            <a:r>
              <a:rPr lang="en-GB" altLang="en-US" sz="4000">
                <a:solidFill>
                  <a:srgbClr val="C00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64516"/>
                                        </p:tgtEl>
                                        <p:attrNameLst>
                                          <p:attrName>style.visibility</p:attrName>
                                        </p:attrNameLst>
                                      </p:cBhvr>
                                      <p:to>
                                        <p:strVal val="visible"/>
                                      </p:to>
                                    </p:set>
                                    <p:animEffect transition="in" filter="fade">
                                      <p:cBhvr>
                                        <p:cTn id="7" dur="1000"/>
                                        <p:tgtEl>
                                          <p:spTgt spid="64516"/>
                                        </p:tgtEl>
                                      </p:cBhvr>
                                    </p:animEffect>
                                    <p:anim calcmode="lin" valueType="num">
                                      <p:cBhvr>
                                        <p:cTn id="8" dur="1000" fill="hold"/>
                                        <p:tgtEl>
                                          <p:spTgt spid="64516"/>
                                        </p:tgtEl>
                                        <p:attrNameLst>
                                          <p:attrName>ppt_x</p:attrName>
                                        </p:attrNameLst>
                                      </p:cBhvr>
                                      <p:tavLst>
                                        <p:tav tm="0">
                                          <p:val>
                                            <p:strVal val="#ppt_x"/>
                                          </p:val>
                                        </p:tav>
                                        <p:tav tm="100000">
                                          <p:val>
                                            <p:strVal val="#ppt_x"/>
                                          </p:val>
                                        </p:tav>
                                      </p:tavLst>
                                    </p:anim>
                                    <p:anim calcmode="lin" valueType="num">
                                      <p:cBhvr>
                                        <p:cTn id="9" dur="900" decel="100000" fill="hold"/>
                                        <p:tgtEl>
                                          <p:spTgt spid="645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4516"/>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nodeType="clickEffect">
                                  <p:stCondLst>
                                    <p:cond delay="0"/>
                                  </p:stCondLst>
                                  <p:childTnLst>
                                    <p:set>
                                      <p:cBhvr>
                                        <p:cTn id="14" dur="1" fill="hold">
                                          <p:stCondLst>
                                            <p:cond delay="0"/>
                                          </p:stCondLst>
                                        </p:cTn>
                                        <p:tgtEl>
                                          <p:spTgt spid="64517"/>
                                        </p:tgtEl>
                                        <p:attrNameLst>
                                          <p:attrName>style.visibility</p:attrName>
                                        </p:attrNameLst>
                                      </p:cBhvr>
                                      <p:to>
                                        <p:strVal val="visible"/>
                                      </p:to>
                                    </p:set>
                                    <p:animEffect transition="in" filter="fade">
                                      <p:cBhvr>
                                        <p:cTn id="15" dur="1000"/>
                                        <p:tgtEl>
                                          <p:spTgt spid="64517"/>
                                        </p:tgtEl>
                                      </p:cBhvr>
                                    </p:animEffect>
                                    <p:anim calcmode="lin" valueType="num">
                                      <p:cBhvr>
                                        <p:cTn id="16" dur="1000" fill="hold"/>
                                        <p:tgtEl>
                                          <p:spTgt spid="64517"/>
                                        </p:tgtEl>
                                        <p:attrNameLst>
                                          <p:attrName>ppt_x</p:attrName>
                                        </p:attrNameLst>
                                      </p:cBhvr>
                                      <p:tavLst>
                                        <p:tav tm="0">
                                          <p:val>
                                            <p:strVal val="#ppt_x"/>
                                          </p:val>
                                        </p:tav>
                                        <p:tav tm="100000">
                                          <p:val>
                                            <p:strVal val="#ppt_x"/>
                                          </p:val>
                                        </p:tav>
                                      </p:tavLst>
                                    </p:anim>
                                    <p:anim calcmode="lin" valueType="num">
                                      <p:cBhvr>
                                        <p:cTn id="17" dur="900" decel="100000" fill="hold"/>
                                        <p:tgtEl>
                                          <p:spTgt spid="64517"/>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4517"/>
                                        </p:tgtEl>
                                        <p:attrNameLst>
                                          <p:attrName>ppt_y</p:attrName>
                                        </p:attrNameLst>
                                      </p:cBhvr>
                                      <p:tavLst>
                                        <p:tav tm="0">
                                          <p:val>
                                            <p:strVal val="#ppt_y-.03"/>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7" presetClass="entr" presetSubtype="0" fill="hold" nodeType="clickEffect">
                                  <p:stCondLst>
                                    <p:cond delay="0"/>
                                  </p:stCondLst>
                                  <p:childTnLst>
                                    <p:set>
                                      <p:cBhvr>
                                        <p:cTn id="22" dur="1" fill="hold">
                                          <p:stCondLst>
                                            <p:cond delay="0"/>
                                          </p:stCondLst>
                                        </p:cTn>
                                        <p:tgtEl>
                                          <p:spTgt spid="64518"/>
                                        </p:tgtEl>
                                        <p:attrNameLst>
                                          <p:attrName>style.visibility</p:attrName>
                                        </p:attrNameLst>
                                      </p:cBhvr>
                                      <p:to>
                                        <p:strVal val="visible"/>
                                      </p:to>
                                    </p:set>
                                    <p:animEffect transition="in" filter="fade">
                                      <p:cBhvr>
                                        <p:cTn id="23" dur="1000"/>
                                        <p:tgtEl>
                                          <p:spTgt spid="64518"/>
                                        </p:tgtEl>
                                      </p:cBhvr>
                                    </p:animEffect>
                                    <p:anim calcmode="lin" valueType="num">
                                      <p:cBhvr>
                                        <p:cTn id="24" dur="1000" fill="hold"/>
                                        <p:tgtEl>
                                          <p:spTgt spid="64518"/>
                                        </p:tgtEl>
                                        <p:attrNameLst>
                                          <p:attrName>ppt_x</p:attrName>
                                        </p:attrNameLst>
                                      </p:cBhvr>
                                      <p:tavLst>
                                        <p:tav tm="0">
                                          <p:val>
                                            <p:strVal val="#ppt_x"/>
                                          </p:val>
                                        </p:tav>
                                        <p:tav tm="100000">
                                          <p:val>
                                            <p:strVal val="#ppt_x"/>
                                          </p:val>
                                        </p:tav>
                                      </p:tavLst>
                                    </p:anim>
                                    <p:anim calcmode="lin" valueType="num">
                                      <p:cBhvr>
                                        <p:cTn id="25" dur="900" decel="100000" fill="hold"/>
                                        <p:tgtEl>
                                          <p:spTgt spid="64518"/>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4518"/>
                                        </p:tgtEl>
                                        <p:attrNameLst>
                                          <p:attrName>ppt_y</p:attrName>
                                        </p:attrNameLst>
                                      </p:cBhvr>
                                      <p:tavLst>
                                        <p:tav tm="0">
                                          <p:val>
                                            <p:strVal val="#ppt_y-.03"/>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7" presetClass="entr" presetSubtype="0" fill="hold" nodeType="clickEffect">
                                  <p:stCondLst>
                                    <p:cond delay="0"/>
                                  </p:stCondLst>
                                  <p:childTnLst>
                                    <p:set>
                                      <p:cBhvr>
                                        <p:cTn id="30" dur="1" fill="hold">
                                          <p:stCondLst>
                                            <p:cond delay="0"/>
                                          </p:stCondLst>
                                        </p:cTn>
                                        <p:tgtEl>
                                          <p:spTgt spid="64519"/>
                                        </p:tgtEl>
                                        <p:attrNameLst>
                                          <p:attrName>style.visibility</p:attrName>
                                        </p:attrNameLst>
                                      </p:cBhvr>
                                      <p:to>
                                        <p:strVal val="visible"/>
                                      </p:to>
                                    </p:set>
                                    <p:animEffect transition="in" filter="fade">
                                      <p:cBhvr>
                                        <p:cTn id="31" dur="1000"/>
                                        <p:tgtEl>
                                          <p:spTgt spid="64519"/>
                                        </p:tgtEl>
                                      </p:cBhvr>
                                    </p:animEffect>
                                    <p:anim calcmode="lin" valueType="num">
                                      <p:cBhvr>
                                        <p:cTn id="32" dur="1000" fill="hold"/>
                                        <p:tgtEl>
                                          <p:spTgt spid="64519"/>
                                        </p:tgtEl>
                                        <p:attrNameLst>
                                          <p:attrName>ppt_x</p:attrName>
                                        </p:attrNameLst>
                                      </p:cBhvr>
                                      <p:tavLst>
                                        <p:tav tm="0">
                                          <p:val>
                                            <p:strVal val="#ppt_x"/>
                                          </p:val>
                                        </p:tav>
                                        <p:tav tm="100000">
                                          <p:val>
                                            <p:strVal val="#ppt_x"/>
                                          </p:val>
                                        </p:tav>
                                      </p:tavLst>
                                    </p:anim>
                                    <p:anim calcmode="lin" valueType="num">
                                      <p:cBhvr>
                                        <p:cTn id="33" dur="900" decel="100000" fill="hold"/>
                                        <p:tgtEl>
                                          <p:spTgt spid="64519"/>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64519"/>
                                        </p:tgtEl>
                                        <p:attrNameLst>
                                          <p:attrName>ppt_y</p:attrName>
                                        </p:attrNameLst>
                                      </p:cBhvr>
                                      <p:tavLst>
                                        <p:tav tm="0">
                                          <p:val>
                                            <p:strVal val="#ppt_y-.03"/>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37" presetClass="entr" presetSubtype="0" fill="hold" nodeType="clickEffect">
                                  <p:stCondLst>
                                    <p:cond delay="0"/>
                                  </p:stCondLst>
                                  <p:childTnLst>
                                    <p:set>
                                      <p:cBhvr>
                                        <p:cTn id="38" dur="1" fill="hold">
                                          <p:stCondLst>
                                            <p:cond delay="0"/>
                                          </p:stCondLst>
                                        </p:cTn>
                                        <p:tgtEl>
                                          <p:spTgt spid="64520"/>
                                        </p:tgtEl>
                                        <p:attrNameLst>
                                          <p:attrName>style.visibility</p:attrName>
                                        </p:attrNameLst>
                                      </p:cBhvr>
                                      <p:to>
                                        <p:strVal val="visible"/>
                                      </p:to>
                                    </p:set>
                                    <p:animEffect transition="in" filter="fade">
                                      <p:cBhvr>
                                        <p:cTn id="39" dur="1000"/>
                                        <p:tgtEl>
                                          <p:spTgt spid="64520"/>
                                        </p:tgtEl>
                                      </p:cBhvr>
                                    </p:animEffect>
                                    <p:anim calcmode="lin" valueType="num">
                                      <p:cBhvr>
                                        <p:cTn id="40" dur="1000" fill="hold"/>
                                        <p:tgtEl>
                                          <p:spTgt spid="64520"/>
                                        </p:tgtEl>
                                        <p:attrNameLst>
                                          <p:attrName>ppt_x</p:attrName>
                                        </p:attrNameLst>
                                      </p:cBhvr>
                                      <p:tavLst>
                                        <p:tav tm="0">
                                          <p:val>
                                            <p:strVal val="#ppt_x"/>
                                          </p:val>
                                        </p:tav>
                                        <p:tav tm="100000">
                                          <p:val>
                                            <p:strVal val="#ppt_x"/>
                                          </p:val>
                                        </p:tav>
                                      </p:tavLst>
                                    </p:anim>
                                    <p:anim calcmode="lin" valueType="num">
                                      <p:cBhvr>
                                        <p:cTn id="41" dur="900" decel="100000" fill="hold"/>
                                        <p:tgtEl>
                                          <p:spTgt spid="64520"/>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645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animBg="1" autoUpdateAnimBg="0"/>
      <p:bldP spid="64517" grpId="0" animBg="1" autoUpdateAnimBg="0"/>
      <p:bldP spid="64518" grpId="0" animBg="1" autoUpdateAnimBg="0"/>
      <p:bldP spid="64519" grpId="0" animBg="1" autoUpdateAnimBg="0"/>
      <p:bldP spid="64520" grpId="0" animBg="1"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9634" name="Picture 2">
            <a:extLst>
              <a:ext uri="{FF2B5EF4-FFF2-40B4-BE49-F238E27FC236}">
                <a16:creationId xmlns:a16="http://schemas.microsoft.com/office/drawing/2014/main" id="{AB559A70-42CC-4CD3-C6B2-D041CCA5FD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25613"/>
            <a:ext cx="9144000" cy="271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AD47CF6-6F6A-F598-3649-01AA2445FA21}"/>
              </a:ext>
            </a:extLst>
          </p:cNvPr>
          <p:cNvSpPr txBox="1"/>
          <p:nvPr/>
        </p:nvSpPr>
        <p:spPr>
          <a:xfrm>
            <a:off x="71438" y="161925"/>
            <a:ext cx="9001125" cy="6738938"/>
          </a:xfrm>
          <a:prstGeom prst="rect">
            <a:avLst/>
          </a:prstGeom>
          <a:noFill/>
        </p:spPr>
        <p:txBody>
          <a:bodyPr>
            <a:spAutoFit/>
          </a:bodyPr>
          <a:lstStyle/>
          <a:p>
            <a:pPr>
              <a:defRPr/>
            </a:pPr>
            <a:r>
              <a:rPr lang="en-GB" dirty="0">
                <a:latin typeface="+mn-lt"/>
              </a:rPr>
              <a:t>- During the </a:t>
            </a:r>
            <a:r>
              <a:rPr lang="en-GB" dirty="0" err="1">
                <a:latin typeface="+mn-lt"/>
              </a:rPr>
              <a:t>fetal</a:t>
            </a:r>
            <a:r>
              <a:rPr lang="en-GB" dirty="0">
                <a:latin typeface="+mn-lt"/>
              </a:rPr>
              <a:t> period, the vertebral column grows</a:t>
            </a:r>
            <a:br>
              <a:rPr lang="en-GB" dirty="0">
                <a:latin typeface="+mn-lt"/>
              </a:rPr>
            </a:br>
            <a:r>
              <a:rPr lang="en-GB" dirty="0">
                <a:latin typeface="+mn-lt"/>
              </a:rPr>
              <a:t>   faster than the spinal cord; as a result, the cord </a:t>
            </a:r>
            <a:br>
              <a:rPr lang="en-GB" dirty="0">
                <a:latin typeface="+mn-lt"/>
              </a:rPr>
            </a:br>
            <a:r>
              <a:rPr lang="en-GB" dirty="0">
                <a:latin typeface="+mn-lt"/>
              </a:rPr>
              <a:t>   “ascends” relative to the vertebral canal. Thus, </a:t>
            </a:r>
            <a:br>
              <a:rPr lang="en-GB" dirty="0">
                <a:latin typeface="+mn-lt"/>
              </a:rPr>
            </a:br>
            <a:r>
              <a:rPr lang="en-GB" dirty="0">
                <a:latin typeface="+mn-lt"/>
              </a:rPr>
              <a:t>   in postnatal life, the spinal cord is shorter than </a:t>
            </a:r>
            <a:br>
              <a:rPr lang="en-GB" dirty="0">
                <a:latin typeface="+mn-lt"/>
              </a:rPr>
            </a:br>
            <a:r>
              <a:rPr lang="en-GB" dirty="0">
                <a:latin typeface="+mn-lt"/>
              </a:rPr>
              <a:t>   the vertebral column; consequently, there is a </a:t>
            </a:r>
            <a:br>
              <a:rPr lang="en-GB" dirty="0">
                <a:latin typeface="+mn-lt"/>
              </a:rPr>
            </a:br>
            <a:r>
              <a:rPr lang="en-GB" dirty="0">
                <a:latin typeface="+mn-lt"/>
              </a:rPr>
              <a:t>   progressive obliquity of the spinal nerve roots. </a:t>
            </a:r>
            <a:br>
              <a:rPr lang="en-GB" dirty="0">
                <a:latin typeface="+mn-lt"/>
              </a:rPr>
            </a:br>
            <a:r>
              <a:rPr lang="en-GB" dirty="0">
                <a:latin typeface="+mn-lt"/>
              </a:rPr>
              <a:t>   Because the distance between the origin of a </a:t>
            </a:r>
            <a:br>
              <a:rPr lang="en-GB" dirty="0">
                <a:latin typeface="+mn-lt"/>
              </a:rPr>
            </a:br>
            <a:r>
              <a:rPr lang="en-GB" dirty="0">
                <a:latin typeface="+mn-lt"/>
              </a:rPr>
              <a:t>   nerve’s roots from the spinal cord and the </a:t>
            </a:r>
            <a:br>
              <a:rPr lang="en-GB" dirty="0">
                <a:latin typeface="+mn-lt"/>
              </a:rPr>
            </a:br>
            <a:r>
              <a:rPr lang="en-GB" dirty="0">
                <a:latin typeface="+mn-lt"/>
              </a:rPr>
              <a:t>   nerve’s exit from the vertebral canal increases </a:t>
            </a:r>
            <a:br>
              <a:rPr lang="en-GB" dirty="0">
                <a:latin typeface="+mn-lt"/>
              </a:rPr>
            </a:br>
            <a:r>
              <a:rPr lang="en-GB" dirty="0">
                <a:latin typeface="+mn-lt"/>
              </a:rPr>
              <a:t>   as the inferior end of the vertebral column is </a:t>
            </a:r>
            <a:br>
              <a:rPr lang="en-GB" dirty="0">
                <a:latin typeface="+mn-lt"/>
              </a:rPr>
            </a:br>
            <a:r>
              <a:rPr lang="en-GB" dirty="0">
                <a:latin typeface="+mn-lt"/>
              </a:rPr>
              <a:t>   approached, the length of the nerve roots also</a:t>
            </a:r>
            <a:br>
              <a:rPr lang="en-GB" dirty="0">
                <a:latin typeface="+mn-lt"/>
              </a:rPr>
            </a:br>
            <a:r>
              <a:rPr lang="en-GB" dirty="0">
                <a:latin typeface="+mn-lt"/>
              </a:rPr>
              <a:t>   increases progressively.</a:t>
            </a:r>
          </a:p>
          <a:p>
            <a:pPr>
              <a:defRPr/>
            </a:pPr>
            <a:endParaRPr lang="en-GB" dirty="0">
              <a:latin typeface="+mn-lt"/>
            </a:endParaRPr>
          </a:p>
          <a:p>
            <a:pPr>
              <a:defRPr/>
            </a:pPr>
            <a:r>
              <a:rPr lang="en-GB" dirty="0">
                <a:latin typeface="+mn-lt"/>
              </a:rPr>
              <a:t>- The lumbar and sacral nerve roots are therefore </a:t>
            </a:r>
            <a:br>
              <a:rPr lang="en-GB" dirty="0">
                <a:latin typeface="+mn-lt"/>
              </a:rPr>
            </a:br>
            <a:r>
              <a:rPr lang="en-GB" dirty="0">
                <a:latin typeface="+mn-lt"/>
              </a:rPr>
              <a:t>  the longest, extending far beyond the termination</a:t>
            </a:r>
            <a:br>
              <a:rPr lang="en-GB" dirty="0">
                <a:latin typeface="+mn-lt"/>
              </a:rPr>
            </a:br>
            <a:r>
              <a:rPr lang="en-GB" dirty="0">
                <a:latin typeface="+mn-lt"/>
              </a:rPr>
              <a:t>  of the adult spinal cord at approximately the L2</a:t>
            </a:r>
            <a:br>
              <a:rPr lang="en-GB" dirty="0">
                <a:latin typeface="+mn-lt"/>
              </a:rPr>
            </a:br>
            <a:r>
              <a:rPr lang="en-GB" dirty="0">
                <a:latin typeface="+mn-lt"/>
              </a:rPr>
              <a:t>  level to reach the remaining lumbar, sacral, and</a:t>
            </a:r>
            <a:br>
              <a:rPr lang="en-GB" dirty="0">
                <a:latin typeface="+mn-lt"/>
              </a:rPr>
            </a:br>
            <a:r>
              <a:rPr lang="en-GB" dirty="0">
                <a:latin typeface="+mn-lt"/>
              </a:rPr>
              <a:t>  coccygeal intervertebral foramina.</a:t>
            </a:r>
          </a:p>
          <a:p>
            <a:pPr>
              <a:defRPr/>
            </a:pPr>
            <a:r>
              <a:rPr lang="en-GB" dirty="0">
                <a:latin typeface="+mn-lt"/>
              </a:rPr>
              <a:t>- This loose bundle of spinal nerve roots, arising </a:t>
            </a:r>
            <a:br>
              <a:rPr lang="en-GB" dirty="0">
                <a:latin typeface="+mn-lt"/>
              </a:rPr>
            </a:br>
            <a:r>
              <a:rPr lang="en-GB" dirty="0">
                <a:latin typeface="+mn-lt"/>
              </a:rPr>
              <a:t>  from the lumbosacral enlargement and the </a:t>
            </a:r>
            <a:br>
              <a:rPr lang="en-GB" dirty="0">
                <a:latin typeface="+mn-lt"/>
              </a:rPr>
            </a:br>
            <a:r>
              <a:rPr lang="en-GB" dirty="0">
                <a:latin typeface="+mn-lt"/>
              </a:rPr>
              <a:t>  conus medullaris and coursing within the </a:t>
            </a:r>
            <a:br>
              <a:rPr lang="en-GB" dirty="0">
                <a:latin typeface="+mn-lt"/>
              </a:rPr>
            </a:br>
            <a:r>
              <a:rPr lang="en-GB" dirty="0">
                <a:latin typeface="+mn-lt"/>
              </a:rPr>
              <a:t>  lumbar cistern of subarachnoid space caudal to </a:t>
            </a:r>
            <a:br>
              <a:rPr lang="en-GB" dirty="0">
                <a:latin typeface="+mn-lt"/>
              </a:rPr>
            </a:br>
            <a:r>
              <a:rPr lang="en-GB" dirty="0">
                <a:latin typeface="+mn-lt"/>
              </a:rPr>
              <a:t>  the termination of the spinal cord, resembles a </a:t>
            </a:r>
            <a:br>
              <a:rPr lang="en-GB" dirty="0">
                <a:latin typeface="+mn-lt"/>
              </a:rPr>
            </a:br>
            <a:r>
              <a:rPr lang="en-GB" dirty="0">
                <a:latin typeface="+mn-lt"/>
              </a:rPr>
              <a:t>  horse’s tail, hence its name—</a:t>
            </a:r>
            <a:r>
              <a:rPr lang="en-GB" b="1" dirty="0">
                <a:latin typeface="+mn-lt"/>
              </a:rPr>
              <a:t>the cauda equina.</a:t>
            </a:r>
          </a:p>
        </p:txBody>
      </p:sp>
      <p:pic>
        <p:nvPicPr>
          <p:cNvPr id="70659" name="Picture 4">
            <a:extLst>
              <a:ext uri="{FF2B5EF4-FFF2-40B4-BE49-F238E27FC236}">
                <a16:creationId xmlns:a16="http://schemas.microsoft.com/office/drawing/2014/main" id="{D4147E0B-C111-CF6D-FA4A-0615A6CE27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5800" y="55563"/>
            <a:ext cx="3282950" cy="664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BCAF76A-F631-F9DE-0ECF-4C6116B254FE}"/>
              </a:ext>
            </a:extLst>
          </p:cNvPr>
          <p:cNvSpPr txBox="1"/>
          <p:nvPr/>
        </p:nvSpPr>
        <p:spPr>
          <a:xfrm>
            <a:off x="9525" y="549275"/>
            <a:ext cx="9144000" cy="1754188"/>
          </a:xfrm>
          <a:prstGeom prst="rect">
            <a:avLst/>
          </a:prstGeom>
          <a:noFill/>
        </p:spPr>
        <p:txBody>
          <a:bodyPr>
            <a:spAutoFit/>
          </a:bodyPr>
          <a:lstStyle/>
          <a:p>
            <a:pPr>
              <a:defRPr/>
            </a:pPr>
            <a:r>
              <a:rPr lang="en-GB" dirty="0">
                <a:latin typeface="+mn-lt"/>
              </a:rPr>
              <a:t>* A nerve consists of the following components: </a:t>
            </a:r>
            <a:br>
              <a:rPr lang="en-GB" dirty="0">
                <a:latin typeface="+mn-lt"/>
              </a:rPr>
            </a:br>
            <a:r>
              <a:rPr lang="en-GB" dirty="0">
                <a:latin typeface="+mn-lt"/>
              </a:rPr>
              <a:t>- A bundle of nerve </a:t>
            </a:r>
            <a:r>
              <a:rPr lang="en-GB" dirty="0" err="1">
                <a:latin typeface="+mn-lt"/>
              </a:rPr>
              <a:t>fibers</a:t>
            </a:r>
            <a:r>
              <a:rPr lang="en-GB" dirty="0">
                <a:latin typeface="+mn-lt"/>
              </a:rPr>
              <a:t> outside the CNS (or a “bundle of bundled </a:t>
            </a:r>
            <a:r>
              <a:rPr lang="en-GB" dirty="0" err="1">
                <a:latin typeface="+mn-lt"/>
              </a:rPr>
              <a:t>fibers</a:t>
            </a:r>
            <a:r>
              <a:rPr lang="en-GB" dirty="0">
                <a:latin typeface="+mn-lt"/>
              </a:rPr>
              <a:t>,” or fascicles, in</a:t>
            </a:r>
            <a:br>
              <a:rPr lang="en-GB" dirty="0">
                <a:latin typeface="+mn-lt"/>
              </a:rPr>
            </a:br>
            <a:r>
              <a:rPr lang="en-GB" dirty="0">
                <a:latin typeface="+mn-lt"/>
              </a:rPr>
              <a:t>  the case of a larger nerve). </a:t>
            </a:r>
          </a:p>
          <a:p>
            <a:pPr>
              <a:defRPr/>
            </a:pPr>
            <a:r>
              <a:rPr lang="en-GB" dirty="0">
                <a:latin typeface="+mn-lt"/>
              </a:rPr>
              <a:t>- The connective tissue coverings that surround and bind the nerve </a:t>
            </a:r>
            <a:r>
              <a:rPr lang="en-GB" dirty="0" err="1">
                <a:latin typeface="+mn-lt"/>
              </a:rPr>
              <a:t>fibers</a:t>
            </a:r>
            <a:r>
              <a:rPr lang="en-GB" dirty="0">
                <a:latin typeface="+mn-lt"/>
              </a:rPr>
              <a:t> and fascicles</a:t>
            </a:r>
            <a:br>
              <a:rPr lang="en-GB" dirty="0">
                <a:latin typeface="+mn-lt"/>
              </a:rPr>
            </a:br>
            <a:r>
              <a:rPr lang="en-GB" dirty="0">
                <a:latin typeface="+mn-lt"/>
              </a:rPr>
              <a:t>   together. </a:t>
            </a:r>
            <a:br>
              <a:rPr lang="en-GB" dirty="0">
                <a:latin typeface="+mn-lt"/>
              </a:rPr>
            </a:br>
            <a:r>
              <a:rPr lang="en-GB" dirty="0">
                <a:latin typeface="+mn-lt"/>
              </a:rPr>
              <a:t>- The blood vessels (vasa nervorum) that nourish the nerve </a:t>
            </a:r>
            <a:r>
              <a:rPr lang="en-GB" dirty="0" err="1">
                <a:latin typeface="+mn-lt"/>
              </a:rPr>
              <a:t>fibers</a:t>
            </a:r>
            <a:r>
              <a:rPr lang="en-GB" dirty="0">
                <a:latin typeface="+mn-lt"/>
              </a:rPr>
              <a:t> and their coverings</a:t>
            </a:r>
          </a:p>
        </p:txBody>
      </p:sp>
      <p:sp>
        <p:nvSpPr>
          <p:cNvPr id="71683" name="Title 1">
            <a:extLst>
              <a:ext uri="{FF2B5EF4-FFF2-40B4-BE49-F238E27FC236}">
                <a16:creationId xmlns:a16="http://schemas.microsoft.com/office/drawing/2014/main" id="{E2236FBC-B90D-188B-7F02-457500DB27C8}"/>
              </a:ext>
            </a:extLst>
          </p:cNvPr>
          <p:cNvSpPr txBox="1">
            <a:spLocks noChangeArrowheads="1"/>
          </p:cNvSpPr>
          <p:nvPr/>
        </p:nvSpPr>
        <p:spPr bwMode="auto">
          <a:xfrm>
            <a:off x="3276600" y="20638"/>
            <a:ext cx="1943100"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bIns="0" anchor="b"/>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spcBef>
                <a:spcPct val="0"/>
              </a:spcBef>
              <a:buClrTx/>
              <a:buSzTx/>
              <a:buFontTx/>
              <a:buNone/>
            </a:pPr>
            <a:r>
              <a:rPr lang="en-GB" altLang="en-US" sz="3600" b="1">
                <a:solidFill>
                  <a:schemeClr val="tx2"/>
                </a:solidFill>
              </a:rPr>
              <a:t>Nerves</a:t>
            </a:r>
            <a:endParaRPr lang="sr-Latn-CS" altLang="en-US" sz="3600" b="1">
              <a:solidFill>
                <a:schemeClr val="tx2"/>
              </a:solidFill>
            </a:endParaRPr>
          </a:p>
        </p:txBody>
      </p:sp>
      <p:pic>
        <p:nvPicPr>
          <p:cNvPr id="71684" name="Picture 5">
            <a:extLst>
              <a:ext uri="{FF2B5EF4-FFF2-40B4-BE49-F238E27FC236}">
                <a16:creationId xmlns:a16="http://schemas.microsoft.com/office/drawing/2014/main" id="{3AAE3A75-E064-97E4-9C39-D41C98CA93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7863" y="2276475"/>
            <a:ext cx="3376612" cy="367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B45A3728-8EA9-671E-6B20-754A568F87B5}"/>
              </a:ext>
            </a:extLst>
          </p:cNvPr>
          <p:cNvSpPr txBox="1"/>
          <p:nvPr/>
        </p:nvSpPr>
        <p:spPr>
          <a:xfrm>
            <a:off x="-36513" y="2303463"/>
            <a:ext cx="9144001" cy="4462462"/>
          </a:xfrm>
          <a:prstGeom prst="rect">
            <a:avLst/>
          </a:prstGeom>
          <a:noFill/>
        </p:spPr>
        <p:txBody>
          <a:bodyPr>
            <a:spAutoFit/>
          </a:bodyPr>
          <a:lstStyle/>
          <a:p>
            <a:pPr>
              <a:defRPr/>
            </a:pPr>
            <a:r>
              <a:rPr lang="en-GB" dirty="0">
                <a:latin typeface="+mn-lt"/>
              </a:rPr>
              <a:t>* Nerves are fairly strong and resilient because the nerve</a:t>
            </a:r>
            <a:br>
              <a:rPr lang="en-GB" dirty="0">
                <a:latin typeface="+mn-lt"/>
              </a:rPr>
            </a:br>
            <a:r>
              <a:rPr lang="en-GB" dirty="0">
                <a:latin typeface="+mn-lt"/>
              </a:rPr>
              <a:t>  </a:t>
            </a:r>
            <a:r>
              <a:rPr lang="en-GB" dirty="0" err="1">
                <a:latin typeface="+mn-lt"/>
              </a:rPr>
              <a:t>fibers</a:t>
            </a:r>
            <a:r>
              <a:rPr lang="en-GB" dirty="0">
                <a:latin typeface="+mn-lt"/>
              </a:rPr>
              <a:t> are supported and protected by three connective</a:t>
            </a:r>
            <a:br>
              <a:rPr lang="en-GB" dirty="0">
                <a:latin typeface="+mn-lt"/>
              </a:rPr>
            </a:br>
            <a:r>
              <a:rPr lang="en-GB" dirty="0">
                <a:latin typeface="+mn-lt"/>
              </a:rPr>
              <a:t>  tissue coverings: </a:t>
            </a:r>
          </a:p>
          <a:p>
            <a:pPr>
              <a:defRPr/>
            </a:pPr>
            <a:r>
              <a:rPr lang="en-GB" dirty="0">
                <a:latin typeface="+mn-lt"/>
              </a:rPr>
              <a:t>  1. Endoneurium, delicate connective tissue immediately</a:t>
            </a:r>
            <a:br>
              <a:rPr lang="en-GB" dirty="0">
                <a:latin typeface="+mn-lt"/>
              </a:rPr>
            </a:br>
            <a:r>
              <a:rPr lang="en-GB" dirty="0">
                <a:latin typeface="+mn-lt"/>
              </a:rPr>
              <a:t>     surrounding the myelin sheath (neurolemma) and axons.</a:t>
            </a:r>
          </a:p>
          <a:p>
            <a:pPr>
              <a:defRPr/>
            </a:pPr>
            <a:r>
              <a:rPr lang="en-GB" dirty="0">
                <a:latin typeface="+mn-lt"/>
              </a:rPr>
              <a:t> 2. Perineurium, a layer of dense connective tissue that</a:t>
            </a:r>
            <a:br>
              <a:rPr lang="en-GB" dirty="0">
                <a:latin typeface="+mn-lt"/>
              </a:rPr>
            </a:br>
            <a:r>
              <a:rPr lang="en-GB" dirty="0">
                <a:latin typeface="+mn-lt"/>
              </a:rPr>
              <a:t>     encloses a fascicle of nerve </a:t>
            </a:r>
            <a:r>
              <a:rPr lang="en-GB" dirty="0" err="1">
                <a:latin typeface="+mn-lt"/>
              </a:rPr>
              <a:t>fibers</a:t>
            </a:r>
            <a:r>
              <a:rPr lang="en-GB" dirty="0">
                <a:latin typeface="+mn-lt"/>
              </a:rPr>
              <a:t>, providing an effective</a:t>
            </a:r>
            <a:br>
              <a:rPr lang="en-GB" dirty="0">
                <a:latin typeface="+mn-lt"/>
              </a:rPr>
            </a:br>
            <a:r>
              <a:rPr lang="en-GB" dirty="0">
                <a:latin typeface="+mn-lt"/>
              </a:rPr>
              <a:t>     barrier against penetration of the nerve </a:t>
            </a:r>
            <a:r>
              <a:rPr lang="en-GB" dirty="0" err="1">
                <a:latin typeface="+mn-lt"/>
              </a:rPr>
              <a:t>fibers</a:t>
            </a:r>
            <a:r>
              <a:rPr lang="en-GB" dirty="0">
                <a:latin typeface="+mn-lt"/>
              </a:rPr>
              <a:t> by </a:t>
            </a:r>
            <a:br>
              <a:rPr lang="en-GB" dirty="0">
                <a:latin typeface="+mn-lt"/>
              </a:rPr>
            </a:br>
            <a:r>
              <a:rPr lang="en-GB" dirty="0">
                <a:latin typeface="+mn-lt"/>
              </a:rPr>
              <a:t>     foreign substances. </a:t>
            </a:r>
          </a:p>
          <a:p>
            <a:pPr>
              <a:defRPr/>
            </a:pPr>
            <a:r>
              <a:rPr lang="en-GB" dirty="0">
                <a:latin typeface="+mn-lt"/>
              </a:rPr>
              <a:t>3. Epineurium, a thick connective tissue sheath that</a:t>
            </a:r>
            <a:br>
              <a:rPr lang="en-GB" dirty="0">
                <a:latin typeface="+mn-lt"/>
              </a:rPr>
            </a:br>
            <a:r>
              <a:rPr lang="en-GB" dirty="0">
                <a:latin typeface="+mn-lt"/>
              </a:rPr>
              <a:t>    surrounds and encloses a bundle of fascicles, forming the</a:t>
            </a:r>
            <a:br>
              <a:rPr lang="en-GB" dirty="0">
                <a:latin typeface="+mn-lt"/>
              </a:rPr>
            </a:br>
            <a:r>
              <a:rPr lang="en-GB" dirty="0">
                <a:latin typeface="+mn-lt"/>
              </a:rPr>
              <a:t>    outermost covering of the nerve; it includes fatty tissue,</a:t>
            </a:r>
            <a:br>
              <a:rPr lang="en-GB" dirty="0">
                <a:latin typeface="+mn-lt"/>
              </a:rPr>
            </a:br>
            <a:r>
              <a:rPr lang="en-GB" dirty="0">
                <a:latin typeface="+mn-lt"/>
              </a:rPr>
              <a:t>    blood vessels, and lymphatics. </a:t>
            </a:r>
            <a:br>
              <a:rPr lang="en-GB" dirty="0">
                <a:latin typeface="+mn-lt"/>
              </a:rPr>
            </a:br>
            <a:r>
              <a:rPr lang="en-GB" dirty="0">
                <a:latin typeface="+mn-lt"/>
              </a:rPr>
              <a:t>* </a:t>
            </a:r>
            <a:r>
              <a:rPr lang="en-GB" sz="1600" dirty="0">
                <a:latin typeface="+mn-lt"/>
              </a:rPr>
              <a:t>Nerves are organized much like a telephone cable: The axons are like individual wires insulated by the neurolemma and endoneurium; the insulated wires are bundled by the perineurium, and the bundles are surrounded by the epineurium forming the cable’s outer wrapping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2706" name="Picture 5">
            <a:extLst>
              <a:ext uri="{FF2B5EF4-FFF2-40B4-BE49-F238E27FC236}">
                <a16:creationId xmlns:a16="http://schemas.microsoft.com/office/drawing/2014/main" id="{D35EA0C1-F154-E9C2-2155-159429C8F2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2188" t="39375" r="22656" b="22186"/>
          <a:stretch>
            <a:fillRect/>
          </a:stretch>
        </p:blipFill>
        <p:spPr bwMode="auto">
          <a:xfrm>
            <a:off x="4548188" y="3716338"/>
            <a:ext cx="4595812"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7" name="Title 1">
            <a:extLst>
              <a:ext uri="{FF2B5EF4-FFF2-40B4-BE49-F238E27FC236}">
                <a16:creationId xmlns:a16="http://schemas.microsoft.com/office/drawing/2014/main" id="{C29A440B-E19B-46F4-7E8F-64BAADB2A5BC}"/>
              </a:ext>
            </a:extLst>
          </p:cNvPr>
          <p:cNvSpPr>
            <a:spLocks noGrp="1" noChangeArrowheads="1"/>
          </p:cNvSpPr>
          <p:nvPr>
            <p:ph type="title" idx="4294967295"/>
          </p:nvPr>
        </p:nvSpPr>
        <p:spPr>
          <a:xfrm>
            <a:off x="1547813" y="6350"/>
            <a:ext cx="6192837" cy="536575"/>
          </a:xfrm>
        </p:spPr>
        <p:txBody>
          <a:bodyPr/>
          <a:lstStyle/>
          <a:p>
            <a:r>
              <a:rPr lang="en-GB" altLang="en-US" sz="3200" b="1">
                <a:latin typeface="Constantia" panose="02030602050306030303" pitchFamily="18" charset="0"/>
              </a:rPr>
              <a:t>Spinal nerves (n</a:t>
            </a:r>
            <a:r>
              <a:rPr lang="sr-Latn-CS" altLang="en-US" sz="3200" b="1">
                <a:latin typeface="Constantia" panose="02030602050306030303" pitchFamily="18" charset="0"/>
              </a:rPr>
              <a:t>n. </a:t>
            </a:r>
            <a:r>
              <a:rPr lang="en-GB" altLang="en-US" sz="3200" b="1">
                <a:latin typeface="Constantia" panose="02030602050306030303" pitchFamily="18" charset="0"/>
              </a:rPr>
              <a:t>s</a:t>
            </a:r>
            <a:r>
              <a:rPr lang="sr-Latn-CS" altLang="en-US" sz="3200" b="1">
                <a:latin typeface="Constantia" panose="02030602050306030303" pitchFamily="18" charset="0"/>
              </a:rPr>
              <a:t>pinales</a:t>
            </a:r>
            <a:r>
              <a:rPr lang="en-GB" altLang="en-US" sz="3200" b="1">
                <a:latin typeface="Constantia" panose="02030602050306030303" pitchFamily="18" charset="0"/>
              </a:rPr>
              <a:t>)</a:t>
            </a:r>
            <a:endParaRPr lang="sr-Latn-CS" altLang="en-US" sz="3200" b="1">
              <a:latin typeface="Constantia" panose="02030602050306030303" pitchFamily="18" charset="0"/>
            </a:endParaRPr>
          </a:p>
        </p:txBody>
      </p:sp>
      <p:sp>
        <p:nvSpPr>
          <p:cNvPr id="68612" name="Content Placeholder 2">
            <a:extLst>
              <a:ext uri="{FF2B5EF4-FFF2-40B4-BE49-F238E27FC236}">
                <a16:creationId xmlns:a16="http://schemas.microsoft.com/office/drawing/2014/main" id="{6E6A9D33-5DEF-FA46-FB15-140A56561D7A}"/>
              </a:ext>
            </a:extLst>
          </p:cNvPr>
          <p:cNvSpPr>
            <a:spLocks noGrp="1" noChangeArrowheads="1"/>
          </p:cNvSpPr>
          <p:nvPr>
            <p:ph idx="4294967295"/>
          </p:nvPr>
        </p:nvSpPr>
        <p:spPr>
          <a:xfrm>
            <a:off x="0" y="663575"/>
            <a:ext cx="9144000" cy="6188075"/>
          </a:xfrm>
        </p:spPr>
        <p:txBody>
          <a:bodyPr/>
          <a:lstStyle/>
          <a:p>
            <a:pPr>
              <a:lnSpc>
                <a:spcPct val="90000"/>
              </a:lnSpc>
              <a:spcBef>
                <a:spcPts val="575"/>
              </a:spcBef>
              <a:buFont typeface="Arial" panose="020B0604020202020204" pitchFamily="34" charset="0"/>
              <a:buChar char="•"/>
              <a:defRPr/>
            </a:pPr>
            <a:r>
              <a:rPr lang="en-GB" sz="1800" dirty="0"/>
              <a:t>Spinal nerves initially arise from the spinal cord as rootlets (a detail commonly omitted from diagrams for the sake of simplicity); the rootlets converge to form </a:t>
            </a:r>
            <a:r>
              <a:rPr lang="en-GB" sz="1800" b="1" dirty="0"/>
              <a:t>two nerve roots:</a:t>
            </a:r>
            <a:endParaRPr lang="en-GB" altLang="en-US" sz="1800" b="1" dirty="0"/>
          </a:p>
          <a:p>
            <a:pPr>
              <a:lnSpc>
                <a:spcPct val="90000"/>
              </a:lnSpc>
              <a:spcBef>
                <a:spcPts val="575"/>
              </a:spcBef>
              <a:buFont typeface="Arial" panose="020B0604020202020204" pitchFamily="34" charset="0"/>
              <a:buNone/>
              <a:defRPr/>
            </a:pPr>
            <a:r>
              <a:rPr lang="sr-Latn-CS" altLang="en-US" sz="1800" dirty="0"/>
              <a:t>	a) </a:t>
            </a:r>
            <a:r>
              <a:rPr lang="en-GB" altLang="en-US" sz="1800" dirty="0"/>
              <a:t>anterior root (</a:t>
            </a:r>
            <a:r>
              <a:rPr lang="sr-Latn-CS" altLang="en-US" sz="1800" dirty="0" err="1"/>
              <a:t>radix</a:t>
            </a:r>
            <a:r>
              <a:rPr lang="sr-Latn-CS" altLang="en-US" sz="1800" dirty="0"/>
              <a:t> </a:t>
            </a:r>
            <a:r>
              <a:rPr lang="sr-Latn-CS" altLang="en-US" sz="1800" dirty="0" err="1"/>
              <a:t>anterior</a:t>
            </a:r>
            <a:r>
              <a:rPr lang="en-GB" altLang="en-US" sz="1800" dirty="0"/>
              <a:t>)</a:t>
            </a:r>
            <a:br>
              <a:rPr lang="sr-Latn-CS" altLang="en-US" sz="1800" dirty="0"/>
            </a:br>
            <a:r>
              <a:rPr lang="sr-Latn-CS" altLang="en-US" sz="1700" dirty="0"/>
              <a:t>   </a:t>
            </a:r>
            <a:r>
              <a:rPr lang="en-GB" altLang="en-US" sz="1700" dirty="0"/>
              <a:t> - </a:t>
            </a:r>
            <a:r>
              <a:rPr lang="en-GB" sz="1700" dirty="0"/>
              <a:t>consisting mostly of motor (efferent) </a:t>
            </a:r>
            <a:r>
              <a:rPr lang="en-GB" sz="1700" dirty="0" err="1"/>
              <a:t>fibers</a:t>
            </a:r>
            <a:r>
              <a:rPr lang="en-GB" sz="1700" dirty="0"/>
              <a:t> passing from nerve cell bodies in the anterior</a:t>
            </a:r>
            <a:br>
              <a:rPr lang="en-GB" sz="1700" dirty="0"/>
            </a:br>
            <a:r>
              <a:rPr lang="en-GB" sz="1700" dirty="0"/>
              <a:t>      horn of spinal cord </a:t>
            </a:r>
            <a:r>
              <a:rPr lang="en-GB" sz="1700" dirty="0" err="1"/>
              <a:t>gray</a:t>
            </a:r>
            <a:r>
              <a:rPr lang="en-GB" sz="1700" dirty="0"/>
              <a:t> matter to effector organs located peripherally  </a:t>
            </a:r>
            <a:br>
              <a:rPr lang="en-GB" sz="1700" dirty="0"/>
            </a:br>
            <a:r>
              <a:rPr lang="en-GB" sz="1700" dirty="0"/>
              <a:t>    - </a:t>
            </a:r>
            <a:r>
              <a:rPr lang="en-GB" altLang="en-US" sz="1700" dirty="0"/>
              <a:t>carries motor information from the brain </a:t>
            </a:r>
            <a:r>
              <a:rPr lang="en-GB" altLang="en-US" sz="1700" dirty="0" err="1"/>
              <a:t>throughmotor</a:t>
            </a:r>
            <a:r>
              <a:rPr lang="en-GB" altLang="en-US" sz="1700" dirty="0"/>
              <a:t> neurons of spinal cord </a:t>
            </a:r>
            <a:br>
              <a:rPr lang="en-GB" altLang="en-US" sz="1700" dirty="0"/>
            </a:br>
            <a:r>
              <a:rPr lang="en-GB" altLang="en-US" sz="1700" dirty="0"/>
              <a:t>    - also contains preganglionic sympathetic and parasympathetic </a:t>
            </a:r>
            <a:r>
              <a:rPr lang="en-GB" altLang="en-US" sz="1700" dirty="0" err="1"/>
              <a:t>fibers</a:t>
            </a:r>
            <a:r>
              <a:rPr lang="en-GB" altLang="en-US" sz="1700" dirty="0"/>
              <a:t> and some</a:t>
            </a:r>
            <a:br>
              <a:rPr lang="en-GB" altLang="en-US" sz="1700" dirty="0"/>
            </a:br>
            <a:r>
              <a:rPr lang="en-GB" altLang="en-US" sz="1700" dirty="0"/>
              <a:t>       unmyelinated sensory </a:t>
            </a:r>
            <a:r>
              <a:rPr lang="en-GB" altLang="en-US" sz="1700" dirty="0" err="1"/>
              <a:t>fibers</a:t>
            </a:r>
            <a:r>
              <a:rPr lang="en-GB" altLang="en-US" sz="1700" dirty="0"/>
              <a:t> from thoracic and abdominal organs</a:t>
            </a:r>
            <a:br>
              <a:rPr lang="sr-Latn-CS" altLang="en-US" sz="1700" dirty="0"/>
            </a:br>
            <a:r>
              <a:rPr lang="en-GB" altLang="en-US" sz="1800" dirty="0"/>
              <a:t>b</a:t>
            </a:r>
            <a:r>
              <a:rPr lang="sr-Latn-CS" altLang="en-US" sz="1800" dirty="0"/>
              <a:t>) </a:t>
            </a:r>
            <a:r>
              <a:rPr lang="en-GB" altLang="en-US" sz="1800" dirty="0"/>
              <a:t>posterior root (</a:t>
            </a:r>
            <a:r>
              <a:rPr lang="sr-Latn-CS" altLang="en-US" sz="1800" dirty="0" err="1"/>
              <a:t>radix</a:t>
            </a:r>
            <a:r>
              <a:rPr lang="sr-Latn-CS" altLang="en-US" sz="1800" dirty="0"/>
              <a:t> </a:t>
            </a:r>
            <a:r>
              <a:rPr lang="sr-Latn-CS" altLang="en-US" sz="1800" dirty="0" err="1"/>
              <a:t>posterior</a:t>
            </a:r>
            <a:r>
              <a:rPr lang="en-GB" altLang="en-US" sz="1800" dirty="0"/>
              <a:t>)</a:t>
            </a:r>
            <a:br>
              <a:rPr lang="sr-Cyrl-CS" altLang="en-US" sz="1800" dirty="0"/>
            </a:br>
            <a:r>
              <a:rPr lang="sr-Cyrl-CS" altLang="en-US" sz="1800" dirty="0"/>
              <a:t>   </a:t>
            </a:r>
            <a:r>
              <a:rPr lang="en-GB" altLang="en-US" sz="1700" dirty="0"/>
              <a:t> - </a:t>
            </a:r>
            <a:r>
              <a:rPr lang="en-GB" sz="1700" dirty="0"/>
              <a:t>consisting of sensory (afferent) </a:t>
            </a:r>
            <a:r>
              <a:rPr lang="en-GB" sz="1700" dirty="0" err="1"/>
              <a:t>fibers</a:t>
            </a:r>
            <a:r>
              <a:rPr lang="en-GB" sz="1700" dirty="0"/>
              <a:t> from cell bodies in the spinal (sensory) or posterior</a:t>
            </a:r>
            <a:br>
              <a:rPr lang="en-GB" sz="1700" dirty="0"/>
            </a:br>
            <a:r>
              <a:rPr lang="en-GB" sz="1700" dirty="0"/>
              <a:t>      (dorsal) root ganglion, located in the posterior (dorsal root) of spinal cord</a:t>
            </a:r>
            <a:br>
              <a:rPr lang="en-GB" sz="1700" dirty="0"/>
            </a:br>
            <a:r>
              <a:rPr lang="en-GB" sz="1700" dirty="0"/>
              <a:t>    - </a:t>
            </a:r>
            <a:r>
              <a:rPr lang="en-US" altLang="en-US" sz="1700" dirty="0"/>
              <a:t>carries sensitive information to the brain, through the sensitive neurons of spinal cord</a:t>
            </a:r>
            <a:endParaRPr lang="sr-Latn-CS" altLang="en-US" sz="1700" dirty="0"/>
          </a:p>
          <a:p>
            <a:pPr marL="0" indent="0">
              <a:lnSpc>
                <a:spcPct val="90000"/>
              </a:lnSpc>
              <a:spcBef>
                <a:spcPts val="575"/>
              </a:spcBef>
              <a:buFont typeface="Arial" panose="020B0604020202020204" pitchFamily="34" charset="0"/>
              <a:buNone/>
              <a:defRPr/>
            </a:pPr>
            <a:r>
              <a:rPr lang="en-GB" sz="1800" dirty="0"/>
              <a:t>The posterior and anterior nerve roots unite, within </a:t>
            </a:r>
            <a:br>
              <a:rPr lang="en-GB" sz="1800" dirty="0"/>
            </a:br>
            <a:r>
              <a:rPr lang="en-GB" sz="1800" dirty="0"/>
              <a:t>or just proximal to the intervertebral foramen, </a:t>
            </a:r>
            <a:br>
              <a:rPr lang="en-GB" sz="1800" dirty="0"/>
            </a:br>
            <a:r>
              <a:rPr lang="en-GB" sz="1800" dirty="0"/>
              <a:t>to form a mixed (both motor and sensory) spinal nerve, </a:t>
            </a:r>
            <a:br>
              <a:rPr lang="en-GB" sz="1800" dirty="0"/>
            </a:br>
            <a:r>
              <a:rPr lang="en-GB" sz="1800" dirty="0"/>
              <a:t>which immediately divides into </a:t>
            </a:r>
            <a:r>
              <a:rPr lang="sr-Latn-CS" altLang="en-US" sz="1800" dirty="0"/>
              <a:t>:</a:t>
            </a:r>
          </a:p>
          <a:p>
            <a:pPr>
              <a:lnSpc>
                <a:spcPct val="90000"/>
              </a:lnSpc>
              <a:spcBef>
                <a:spcPts val="575"/>
              </a:spcBef>
              <a:buFont typeface="Arial" panose="020B0604020202020204" pitchFamily="34" charset="0"/>
              <a:buAutoNum type="arabicParenR"/>
              <a:defRPr/>
            </a:pPr>
            <a:r>
              <a:rPr lang="en-GB" altLang="en-US" sz="1800" b="1" dirty="0">
                <a:solidFill>
                  <a:srgbClr val="14425D"/>
                </a:solidFill>
              </a:rPr>
              <a:t>anterior branch (</a:t>
            </a:r>
            <a:r>
              <a:rPr lang="sr-Latn-CS" altLang="en-US" sz="1800" b="1" dirty="0">
                <a:solidFill>
                  <a:srgbClr val="14425D"/>
                </a:solidFill>
              </a:rPr>
              <a:t>r. </a:t>
            </a:r>
            <a:r>
              <a:rPr lang="en-GB" altLang="en-US" sz="1800" b="1" dirty="0">
                <a:solidFill>
                  <a:srgbClr val="14425D"/>
                </a:solidFill>
              </a:rPr>
              <a:t>a</a:t>
            </a:r>
            <a:r>
              <a:rPr lang="sr-Latn-CS" altLang="en-US" sz="1800" b="1" dirty="0" err="1">
                <a:solidFill>
                  <a:srgbClr val="14425D"/>
                </a:solidFill>
              </a:rPr>
              <a:t>nterior</a:t>
            </a:r>
            <a:r>
              <a:rPr lang="en-GB" altLang="en-US" sz="1800" b="1" dirty="0">
                <a:solidFill>
                  <a:srgbClr val="14425D"/>
                </a:solidFill>
              </a:rPr>
              <a:t>)</a:t>
            </a:r>
            <a:endParaRPr lang="sr-Latn-CS" altLang="en-US" sz="1800" u="sng" dirty="0">
              <a:solidFill>
                <a:srgbClr val="14425D"/>
              </a:solidFill>
            </a:endParaRPr>
          </a:p>
          <a:p>
            <a:pPr>
              <a:lnSpc>
                <a:spcPct val="90000"/>
              </a:lnSpc>
              <a:spcBef>
                <a:spcPts val="575"/>
              </a:spcBef>
              <a:buFont typeface="Arial" panose="020B0604020202020204" pitchFamily="34" charset="0"/>
              <a:buAutoNum type="arabicParenR"/>
              <a:defRPr/>
            </a:pPr>
            <a:r>
              <a:rPr lang="en-GB" altLang="en-US" sz="1800" b="1" dirty="0">
                <a:solidFill>
                  <a:srgbClr val="14425D"/>
                </a:solidFill>
              </a:rPr>
              <a:t>posterior branch (</a:t>
            </a:r>
            <a:r>
              <a:rPr lang="sr-Latn-CS" altLang="en-US" sz="1800" b="1" dirty="0">
                <a:solidFill>
                  <a:srgbClr val="14425D"/>
                </a:solidFill>
              </a:rPr>
              <a:t>r. </a:t>
            </a:r>
            <a:r>
              <a:rPr lang="en-GB" altLang="en-US" sz="1800" b="1" dirty="0">
                <a:solidFill>
                  <a:srgbClr val="14425D"/>
                </a:solidFill>
              </a:rPr>
              <a:t>p</a:t>
            </a:r>
            <a:r>
              <a:rPr lang="sr-Latn-CS" altLang="en-US" sz="1800" b="1" dirty="0" err="1">
                <a:solidFill>
                  <a:srgbClr val="14425D"/>
                </a:solidFill>
              </a:rPr>
              <a:t>osterior</a:t>
            </a:r>
            <a:r>
              <a:rPr lang="en-GB" altLang="en-US" sz="1800" b="1" dirty="0">
                <a:solidFill>
                  <a:srgbClr val="14425D"/>
                </a:solidFill>
              </a:rPr>
              <a:t>)</a:t>
            </a:r>
            <a:endParaRPr lang="sr-Latn-CS" altLang="en-US" sz="1800" u="sng" dirty="0">
              <a:solidFill>
                <a:srgbClr val="14425D"/>
              </a:solidFill>
            </a:endParaRPr>
          </a:p>
          <a:p>
            <a:pPr>
              <a:lnSpc>
                <a:spcPct val="90000"/>
              </a:lnSpc>
              <a:spcBef>
                <a:spcPts val="575"/>
              </a:spcBef>
              <a:buFont typeface="Arial" panose="020B0604020202020204" pitchFamily="34" charset="0"/>
              <a:buAutoNum type="arabicParenR"/>
              <a:defRPr/>
            </a:pPr>
            <a:r>
              <a:rPr lang="en-GB" altLang="en-US" sz="1800" b="1" dirty="0">
                <a:solidFill>
                  <a:srgbClr val="14425D"/>
                </a:solidFill>
              </a:rPr>
              <a:t>meningeal branch (</a:t>
            </a:r>
            <a:r>
              <a:rPr lang="sr-Latn-CS" altLang="en-US" sz="1800" b="1" dirty="0">
                <a:solidFill>
                  <a:srgbClr val="14425D"/>
                </a:solidFill>
              </a:rPr>
              <a:t>r. </a:t>
            </a:r>
            <a:r>
              <a:rPr lang="sr-Latn-CS" altLang="en-US" sz="1800" b="1" dirty="0" err="1">
                <a:solidFill>
                  <a:srgbClr val="14425D"/>
                </a:solidFill>
              </a:rPr>
              <a:t>meningeus</a:t>
            </a:r>
            <a:r>
              <a:rPr lang="en-GB" altLang="en-US" sz="1800" b="1" dirty="0">
                <a:solidFill>
                  <a:srgbClr val="14425D"/>
                </a:solidFill>
              </a:rPr>
              <a:t>)</a:t>
            </a:r>
            <a:endParaRPr lang="sr-Latn-CS" altLang="en-US" sz="1800" dirty="0">
              <a:solidFill>
                <a:srgbClr val="14425D"/>
              </a:solidFill>
            </a:endParaRPr>
          </a:p>
          <a:p>
            <a:pPr marL="0" indent="0">
              <a:lnSpc>
                <a:spcPct val="90000"/>
              </a:lnSpc>
              <a:spcBef>
                <a:spcPts val="575"/>
              </a:spcBef>
              <a:buFont typeface="Arial" panose="020B0604020202020204" pitchFamily="34" charset="0"/>
              <a:buAutoNum type="arabicParenR"/>
              <a:defRPr/>
            </a:pPr>
            <a:r>
              <a:rPr lang="en-GB" altLang="en-US" sz="1800" b="1" dirty="0">
                <a:solidFill>
                  <a:srgbClr val="14425D"/>
                </a:solidFill>
              </a:rPr>
              <a:t> communicating branches (</a:t>
            </a:r>
            <a:r>
              <a:rPr lang="sr-Latn-CS" altLang="en-US" sz="1800" b="1" dirty="0" err="1">
                <a:solidFill>
                  <a:srgbClr val="14425D"/>
                </a:solidFill>
              </a:rPr>
              <a:t>rr</a:t>
            </a:r>
            <a:r>
              <a:rPr lang="sr-Latn-CS" altLang="en-US" sz="1800" b="1" dirty="0">
                <a:solidFill>
                  <a:srgbClr val="14425D"/>
                </a:solidFill>
              </a:rPr>
              <a:t>. </a:t>
            </a:r>
            <a:r>
              <a:rPr lang="en-GB" altLang="en-US" sz="1800" b="1" dirty="0">
                <a:solidFill>
                  <a:srgbClr val="14425D"/>
                </a:solidFill>
              </a:rPr>
              <a:t>c</a:t>
            </a:r>
            <a:r>
              <a:rPr lang="sr-Latn-CS" altLang="en-US" sz="1800" b="1" dirty="0" err="1">
                <a:solidFill>
                  <a:srgbClr val="14425D"/>
                </a:solidFill>
              </a:rPr>
              <a:t>ommunicantes</a:t>
            </a:r>
            <a:r>
              <a:rPr lang="en-GB" altLang="en-US" sz="1800" b="1" dirty="0">
                <a:solidFill>
                  <a:srgbClr val="14425D"/>
                </a:solidFill>
              </a:rPr>
              <a:t>)</a:t>
            </a:r>
            <a:br>
              <a:rPr lang="en-GB" altLang="en-US" sz="1800" b="1" dirty="0">
                <a:solidFill>
                  <a:srgbClr val="14425D"/>
                </a:solidFill>
              </a:rPr>
            </a:br>
            <a:r>
              <a:rPr lang="sr-Latn-CS" altLang="en-US" sz="1800" dirty="0"/>
              <a:t>- </a:t>
            </a:r>
            <a:r>
              <a:rPr lang="en-GB" altLang="en-US" sz="1800" dirty="0"/>
              <a:t>white communicating (</a:t>
            </a:r>
            <a:r>
              <a:rPr lang="sr-Latn-CS" altLang="en-US" sz="1800" dirty="0" err="1"/>
              <a:t>rr</a:t>
            </a:r>
            <a:r>
              <a:rPr lang="sr-Latn-CS" altLang="en-US" sz="1800" dirty="0"/>
              <a:t>. </a:t>
            </a:r>
            <a:r>
              <a:rPr lang="sr-Latn-CS" altLang="en-US" sz="1800" dirty="0" err="1"/>
              <a:t>communicantes</a:t>
            </a:r>
            <a:r>
              <a:rPr lang="sr-Latn-CS" altLang="en-US" sz="1800" dirty="0"/>
              <a:t> </a:t>
            </a:r>
            <a:r>
              <a:rPr lang="sr-Latn-CS" altLang="en-US" sz="1800" dirty="0" err="1"/>
              <a:t>albi</a:t>
            </a:r>
            <a:r>
              <a:rPr lang="en-GB" altLang="en-US" sz="1800" dirty="0"/>
              <a:t>)</a:t>
            </a:r>
          </a:p>
          <a:p>
            <a:pPr marL="0" indent="0">
              <a:lnSpc>
                <a:spcPct val="90000"/>
              </a:lnSpc>
              <a:spcBef>
                <a:spcPts val="575"/>
              </a:spcBef>
              <a:buFont typeface="Wingdings 2" panose="05020102010507070707" pitchFamily="18" charset="2"/>
              <a:buNone/>
              <a:defRPr/>
            </a:pPr>
            <a:r>
              <a:rPr lang="sr-Latn-CS" altLang="en-US" sz="1800" dirty="0"/>
              <a:t>- </a:t>
            </a:r>
            <a:r>
              <a:rPr lang="en-GB" altLang="en-US" sz="1800" dirty="0"/>
              <a:t>grey communicating (</a:t>
            </a:r>
            <a:r>
              <a:rPr lang="sr-Latn-CS" altLang="en-US" sz="1800" dirty="0" err="1"/>
              <a:t>rr</a:t>
            </a:r>
            <a:r>
              <a:rPr lang="sr-Latn-CS" altLang="en-US" sz="1800" dirty="0"/>
              <a:t>. </a:t>
            </a:r>
            <a:r>
              <a:rPr lang="sr-Latn-CS" altLang="en-US" sz="1800" dirty="0" err="1"/>
              <a:t>communicantes</a:t>
            </a:r>
            <a:r>
              <a:rPr lang="sr-Latn-CS" altLang="en-US" sz="1800" dirty="0"/>
              <a:t> </a:t>
            </a:r>
            <a:r>
              <a:rPr lang="sr-Latn-CS" altLang="en-US" sz="1800" dirty="0" err="1"/>
              <a:t>grisei</a:t>
            </a:r>
            <a:r>
              <a:rPr lang="en-GB" altLang="en-US" sz="1800" dirty="0"/>
              <a:t>)</a:t>
            </a:r>
            <a:endParaRPr lang="sr-Latn-CS" altLang="en-US" sz="1800" dirty="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7958330E-83C8-D9BA-57C6-D334DB817C66}"/>
              </a:ext>
            </a:extLst>
          </p:cNvPr>
          <p:cNvSpPr>
            <a:spLocks noGrp="1" noChangeArrowheads="1"/>
          </p:cNvSpPr>
          <p:nvPr>
            <p:ph type="title" idx="4294967295"/>
          </p:nvPr>
        </p:nvSpPr>
        <p:spPr>
          <a:xfrm>
            <a:off x="357188" y="785813"/>
            <a:ext cx="8229600" cy="360362"/>
          </a:xfrm>
        </p:spPr>
        <p:txBody>
          <a:bodyPr/>
          <a:lstStyle/>
          <a:p>
            <a:pPr eaLnBrk="1" hangingPunct="1"/>
            <a:r>
              <a:rPr lang="sr-Latn-CS" altLang="en-US" sz="2400" b="1" dirty="0">
                <a:solidFill>
                  <a:srgbClr val="FFC000"/>
                </a:solidFill>
              </a:rPr>
              <a:t>NN. SPINALES</a:t>
            </a:r>
            <a:endParaRPr lang="en-US" altLang="en-US" sz="2400" b="1" dirty="0">
              <a:solidFill>
                <a:srgbClr val="FFC000"/>
              </a:solidFill>
            </a:endParaRPr>
          </a:p>
        </p:txBody>
      </p:sp>
      <p:pic>
        <p:nvPicPr>
          <p:cNvPr id="73731" name="Picture 3" descr="PB 01">
            <a:extLst>
              <a:ext uri="{FF2B5EF4-FFF2-40B4-BE49-F238E27FC236}">
                <a16:creationId xmlns:a16="http://schemas.microsoft.com/office/drawing/2014/main" id="{5511E1A1-48FF-D10E-5E38-491C2ECBE4EC}"/>
              </a:ext>
            </a:extLst>
          </p:cNvPr>
          <p:cNvPicPr>
            <a:picLocks noGrp="1" noChangeAspect="1" noChangeArrowheads="1"/>
          </p:cNvPicPr>
          <p:nvPr>
            <p:ph idx="4294967295"/>
          </p:nvPr>
        </p:nvPicPr>
        <p:blipFill>
          <a:blip r:embed="rId2">
            <a:lum contrast="18000"/>
            <a:extLst>
              <a:ext uri="{28A0092B-C50C-407E-A947-70E740481C1C}">
                <a14:useLocalDpi xmlns:a14="http://schemas.microsoft.com/office/drawing/2010/main" val="0"/>
              </a:ext>
            </a:extLst>
          </a:blip>
          <a:srcRect/>
          <a:stretch>
            <a:fillRect/>
          </a:stretch>
        </p:blipFill>
        <p:spPr>
          <a:xfrm>
            <a:off x="357188" y="1460500"/>
            <a:ext cx="8469312" cy="5397500"/>
          </a:xfrm>
        </p:spPr>
      </p:pic>
      <p:sp>
        <p:nvSpPr>
          <p:cNvPr id="66564" name="AutoShape 4">
            <a:extLst>
              <a:ext uri="{FF2B5EF4-FFF2-40B4-BE49-F238E27FC236}">
                <a16:creationId xmlns:a16="http://schemas.microsoft.com/office/drawing/2014/main" id="{F71835B8-FBCA-076C-B77E-AD8B38544EF4}"/>
              </a:ext>
            </a:extLst>
          </p:cNvPr>
          <p:cNvSpPr>
            <a:spLocks noChangeArrowheads="1"/>
          </p:cNvSpPr>
          <p:nvPr/>
        </p:nvSpPr>
        <p:spPr bwMode="auto">
          <a:xfrm rot="-2348639">
            <a:off x="5951538" y="2124075"/>
            <a:ext cx="1241425" cy="60325"/>
          </a:xfrm>
          <a:prstGeom prst="leftArrow">
            <a:avLst>
              <a:gd name="adj1" fmla="val 50000"/>
              <a:gd name="adj2" fmla="val 367087"/>
            </a:avLst>
          </a:prstGeom>
          <a:solidFill>
            <a:srgbClr val="000099"/>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6565" name="AutoShape 5">
            <a:extLst>
              <a:ext uri="{FF2B5EF4-FFF2-40B4-BE49-F238E27FC236}">
                <a16:creationId xmlns:a16="http://schemas.microsoft.com/office/drawing/2014/main" id="{3C0C4AF6-969D-6589-1C0F-C466CC65C55C}"/>
              </a:ext>
            </a:extLst>
          </p:cNvPr>
          <p:cNvSpPr>
            <a:spLocks noChangeArrowheads="1"/>
          </p:cNvSpPr>
          <p:nvPr/>
        </p:nvSpPr>
        <p:spPr bwMode="auto">
          <a:xfrm rot="-1454572">
            <a:off x="6335713" y="2346325"/>
            <a:ext cx="1014412" cy="109538"/>
          </a:xfrm>
          <a:prstGeom prst="leftArrow">
            <a:avLst>
              <a:gd name="adj1" fmla="val 50000"/>
              <a:gd name="adj2" fmla="val 231521"/>
            </a:avLst>
          </a:prstGeom>
          <a:solidFill>
            <a:srgbClr val="000099"/>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6566" name="AutoShape 7">
            <a:extLst>
              <a:ext uri="{FF2B5EF4-FFF2-40B4-BE49-F238E27FC236}">
                <a16:creationId xmlns:a16="http://schemas.microsoft.com/office/drawing/2014/main" id="{503387D5-9DF5-0498-427F-E859AA5CAE75}"/>
              </a:ext>
            </a:extLst>
          </p:cNvPr>
          <p:cNvSpPr>
            <a:spLocks noChangeArrowheads="1"/>
          </p:cNvSpPr>
          <p:nvPr/>
        </p:nvSpPr>
        <p:spPr bwMode="auto">
          <a:xfrm rot="-9439911">
            <a:off x="3981450" y="2120900"/>
            <a:ext cx="1016000" cy="104775"/>
          </a:xfrm>
          <a:prstGeom prst="leftArrow">
            <a:avLst>
              <a:gd name="adj1" fmla="val 50000"/>
              <a:gd name="adj2" fmla="val 242424"/>
            </a:avLst>
          </a:prstGeom>
          <a:solidFill>
            <a:srgbClr val="800000"/>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6567" name="AutoShape 8">
            <a:extLst>
              <a:ext uri="{FF2B5EF4-FFF2-40B4-BE49-F238E27FC236}">
                <a16:creationId xmlns:a16="http://schemas.microsoft.com/office/drawing/2014/main" id="{699D30F0-E8BA-8BE7-0EFB-D2F12A1A9155}"/>
              </a:ext>
            </a:extLst>
          </p:cNvPr>
          <p:cNvSpPr>
            <a:spLocks noChangeArrowheads="1"/>
          </p:cNvSpPr>
          <p:nvPr/>
        </p:nvSpPr>
        <p:spPr bwMode="auto">
          <a:xfrm rot="-9766331">
            <a:off x="3141663" y="2185988"/>
            <a:ext cx="788987" cy="104775"/>
          </a:xfrm>
          <a:prstGeom prst="leftArrow">
            <a:avLst>
              <a:gd name="adj1" fmla="val 50000"/>
              <a:gd name="adj2" fmla="val 188257"/>
            </a:avLst>
          </a:prstGeom>
          <a:solidFill>
            <a:srgbClr val="800000"/>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dirty="0"/>
              <a:t>c</a:t>
            </a:r>
            <a:endParaRPr lang="sr-Latn-CS" altLang="en-US" dirty="0"/>
          </a:p>
        </p:txBody>
      </p:sp>
      <p:sp>
        <p:nvSpPr>
          <p:cNvPr id="66568" name="AutoShape 9">
            <a:extLst>
              <a:ext uri="{FF2B5EF4-FFF2-40B4-BE49-F238E27FC236}">
                <a16:creationId xmlns:a16="http://schemas.microsoft.com/office/drawing/2014/main" id="{15F658C6-6CDA-B757-EB46-853B4B21D4F7}"/>
              </a:ext>
            </a:extLst>
          </p:cNvPr>
          <p:cNvSpPr>
            <a:spLocks noChangeArrowheads="1"/>
          </p:cNvSpPr>
          <p:nvPr/>
        </p:nvSpPr>
        <p:spPr bwMode="auto">
          <a:xfrm rot="5031713">
            <a:off x="4195763" y="3505200"/>
            <a:ext cx="1081088" cy="71437"/>
          </a:xfrm>
          <a:prstGeom prst="leftArrow">
            <a:avLst>
              <a:gd name="adj1" fmla="val 50000"/>
              <a:gd name="adj2" fmla="val 378336"/>
            </a:avLst>
          </a:prstGeom>
          <a:solidFill>
            <a:srgbClr val="660033"/>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6569" name="AutoShape 11">
            <a:extLst>
              <a:ext uri="{FF2B5EF4-FFF2-40B4-BE49-F238E27FC236}">
                <a16:creationId xmlns:a16="http://schemas.microsoft.com/office/drawing/2014/main" id="{D2F1CA06-B8AE-F4F6-BAA1-822EDA4F3772}"/>
              </a:ext>
            </a:extLst>
          </p:cNvPr>
          <p:cNvSpPr>
            <a:spLocks noChangeArrowheads="1"/>
          </p:cNvSpPr>
          <p:nvPr/>
        </p:nvSpPr>
        <p:spPr bwMode="auto">
          <a:xfrm rot="3168036">
            <a:off x="4859338" y="3544887"/>
            <a:ext cx="863600" cy="73025"/>
          </a:xfrm>
          <a:prstGeom prst="leftArrow">
            <a:avLst>
              <a:gd name="adj1" fmla="val 50000"/>
              <a:gd name="adj2" fmla="val 295652"/>
            </a:avLst>
          </a:prstGeom>
          <a:solidFill>
            <a:srgbClr val="FF0000"/>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6570" name="AutoShape 12">
            <a:extLst>
              <a:ext uri="{FF2B5EF4-FFF2-40B4-BE49-F238E27FC236}">
                <a16:creationId xmlns:a16="http://schemas.microsoft.com/office/drawing/2014/main" id="{416D7991-B62C-0901-318D-A6326F9CD672}"/>
              </a:ext>
            </a:extLst>
          </p:cNvPr>
          <p:cNvSpPr>
            <a:spLocks noChangeArrowheads="1"/>
          </p:cNvSpPr>
          <p:nvPr/>
        </p:nvSpPr>
        <p:spPr bwMode="auto">
          <a:xfrm rot="-1538137">
            <a:off x="6489700" y="2741613"/>
            <a:ext cx="923925" cy="100012"/>
          </a:xfrm>
          <a:prstGeom prst="leftArrow">
            <a:avLst>
              <a:gd name="adj1" fmla="val 50000"/>
              <a:gd name="adj2" fmla="val 188569"/>
            </a:avLst>
          </a:prstGeom>
          <a:solidFill>
            <a:srgbClr val="000099"/>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6571" name="Text Box 13">
            <a:extLst>
              <a:ext uri="{FF2B5EF4-FFF2-40B4-BE49-F238E27FC236}">
                <a16:creationId xmlns:a16="http://schemas.microsoft.com/office/drawing/2014/main" id="{8C99FFF0-7860-B66A-6F6E-2B998BEC2E57}"/>
              </a:ext>
            </a:extLst>
          </p:cNvPr>
          <p:cNvSpPr txBox="1">
            <a:spLocks noChangeArrowheads="1"/>
          </p:cNvSpPr>
          <p:nvPr/>
        </p:nvSpPr>
        <p:spPr bwMode="auto">
          <a:xfrm>
            <a:off x="2555875" y="908050"/>
            <a:ext cx="374491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buFont typeface="Arial" panose="020B0604020202020204" pitchFamily="34" charset="0"/>
              <a:buNone/>
            </a:pPr>
            <a:r>
              <a:rPr lang="en-US" altLang="en-US" sz="1200" b="1" dirty="0"/>
              <a:t>Sulcus </a:t>
            </a:r>
            <a:r>
              <a:rPr lang="en-US" altLang="en-US" sz="1200" b="1" dirty="0" err="1"/>
              <a:t>anterolateralis</a:t>
            </a:r>
            <a:r>
              <a:rPr lang="en-US" altLang="en-US" sz="1200" b="1" dirty="0"/>
              <a:t> </a:t>
            </a:r>
            <a:r>
              <a:rPr lang="en-US" altLang="en-US" sz="1200" b="1" dirty="0" err="1"/>
              <a:t>medulae</a:t>
            </a:r>
            <a:r>
              <a:rPr lang="en-US" altLang="en-US" sz="1200" b="1" dirty="0"/>
              <a:t> spinalis</a:t>
            </a:r>
          </a:p>
        </p:txBody>
      </p:sp>
      <p:sp>
        <p:nvSpPr>
          <p:cNvPr id="66572" name="AutoShape 16">
            <a:extLst>
              <a:ext uri="{FF2B5EF4-FFF2-40B4-BE49-F238E27FC236}">
                <a16:creationId xmlns:a16="http://schemas.microsoft.com/office/drawing/2014/main" id="{61E6E638-F9C6-4269-A4EF-2385CE5E49D8}"/>
              </a:ext>
            </a:extLst>
          </p:cNvPr>
          <p:cNvSpPr>
            <a:spLocks noChangeArrowheads="1"/>
          </p:cNvSpPr>
          <p:nvPr/>
        </p:nvSpPr>
        <p:spPr bwMode="auto">
          <a:xfrm rot="-8128569">
            <a:off x="4729163" y="1738313"/>
            <a:ext cx="1512887" cy="47625"/>
          </a:xfrm>
          <a:prstGeom prst="leftArrow">
            <a:avLst>
              <a:gd name="adj1" fmla="val 50000"/>
              <a:gd name="adj2" fmla="val 382671"/>
            </a:avLst>
          </a:prstGeom>
          <a:solidFill>
            <a:schemeClr val="tx1"/>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6573" name="Rectangle 17">
            <a:extLst>
              <a:ext uri="{FF2B5EF4-FFF2-40B4-BE49-F238E27FC236}">
                <a16:creationId xmlns:a16="http://schemas.microsoft.com/office/drawing/2014/main" id="{AD38E75E-4142-F086-4D7D-51F9A20E86DE}"/>
              </a:ext>
            </a:extLst>
          </p:cNvPr>
          <p:cNvSpPr>
            <a:spLocks noChangeArrowheads="1"/>
          </p:cNvSpPr>
          <p:nvPr/>
        </p:nvSpPr>
        <p:spPr bwMode="auto">
          <a:xfrm>
            <a:off x="5877719" y="932155"/>
            <a:ext cx="3132138"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buFont typeface="Arial" panose="020B0604020202020204" pitchFamily="34" charset="0"/>
              <a:buNone/>
            </a:pPr>
            <a:r>
              <a:rPr lang="en-US" altLang="en-US" sz="1200" b="1" dirty="0"/>
              <a:t>Sulcus </a:t>
            </a:r>
            <a:r>
              <a:rPr lang="en-US" altLang="en-US" sz="1200" b="1" dirty="0" err="1"/>
              <a:t>posterolateralis</a:t>
            </a:r>
            <a:r>
              <a:rPr lang="en-US" altLang="en-US" sz="1200" b="1" dirty="0"/>
              <a:t> </a:t>
            </a:r>
            <a:r>
              <a:rPr lang="en-US" altLang="en-US" sz="1200" b="1" dirty="0" err="1"/>
              <a:t>medulae</a:t>
            </a:r>
            <a:r>
              <a:rPr lang="en-US" altLang="en-US" sz="1200" b="1" dirty="0"/>
              <a:t> spinalis</a:t>
            </a:r>
          </a:p>
        </p:txBody>
      </p:sp>
      <p:sp>
        <p:nvSpPr>
          <p:cNvPr id="66574" name="AutoShape 18">
            <a:extLst>
              <a:ext uri="{FF2B5EF4-FFF2-40B4-BE49-F238E27FC236}">
                <a16:creationId xmlns:a16="http://schemas.microsoft.com/office/drawing/2014/main" id="{105CC979-D009-7D6A-C890-AFD11073F9C1}"/>
              </a:ext>
            </a:extLst>
          </p:cNvPr>
          <p:cNvSpPr>
            <a:spLocks noChangeArrowheads="1"/>
          </p:cNvSpPr>
          <p:nvPr/>
        </p:nvSpPr>
        <p:spPr bwMode="auto">
          <a:xfrm rot="18371462" flipV="1">
            <a:off x="6202363" y="1637160"/>
            <a:ext cx="1025525" cy="69850"/>
          </a:xfrm>
          <a:prstGeom prst="leftArrow">
            <a:avLst>
              <a:gd name="adj1" fmla="val 50000"/>
              <a:gd name="adj2" fmla="val 168569"/>
            </a:avLst>
          </a:prstGeom>
          <a:solidFill>
            <a:schemeClr val="tx1"/>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2" name="Text Box 13">
            <a:extLst>
              <a:ext uri="{FF2B5EF4-FFF2-40B4-BE49-F238E27FC236}">
                <a16:creationId xmlns:a16="http://schemas.microsoft.com/office/drawing/2014/main" id="{C82FA524-1C30-A09F-15D7-3240DEFBD0D8}"/>
              </a:ext>
            </a:extLst>
          </p:cNvPr>
          <p:cNvSpPr txBox="1">
            <a:spLocks noChangeArrowheads="1"/>
          </p:cNvSpPr>
          <p:nvPr/>
        </p:nvSpPr>
        <p:spPr bwMode="auto">
          <a:xfrm>
            <a:off x="399575" y="2753770"/>
            <a:ext cx="374491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spcBef>
                <a:spcPct val="50000"/>
              </a:spcBef>
              <a:buFont typeface="Arial" panose="020B0604020202020204" pitchFamily="34" charset="0"/>
              <a:buNone/>
            </a:pPr>
            <a:r>
              <a:rPr lang="en-US" altLang="en-US" sz="1200" b="1" dirty="0"/>
              <a:t>N. </a:t>
            </a:r>
            <a:r>
              <a:rPr lang="en-US" altLang="en-US" sz="1200" b="1" dirty="0" err="1"/>
              <a:t>intercostalis</a:t>
            </a:r>
            <a:endParaRPr lang="en-US" altLang="en-US" sz="1200" b="1" dirty="0"/>
          </a:p>
        </p:txBody>
      </p:sp>
      <p:sp>
        <p:nvSpPr>
          <p:cNvPr id="4" name="AutoShape 8">
            <a:extLst>
              <a:ext uri="{FF2B5EF4-FFF2-40B4-BE49-F238E27FC236}">
                <a16:creationId xmlns:a16="http://schemas.microsoft.com/office/drawing/2014/main" id="{84A3A9BF-1D5D-67F5-353A-00C878BE7CE6}"/>
              </a:ext>
            </a:extLst>
          </p:cNvPr>
          <p:cNvSpPr>
            <a:spLocks noChangeArrowheads="1"/>
          </p:cNvSpPr>
          <p:nvPr/>
        </p:nvSpPr>
        <p:spPr bwMode="auto">
          <a:xfrm rot="11833669">
            <a:off x="1361282" y="3198885"/>
            <a:ext cx="788987" cy="104775"/>
          </a:xfrm>
          <a:prstGeom prst="leftArrow">
            <a:avLst>
              <a:gd name="adj1" fmla="val 50000"/>
              <a:gd name="adj2" fmla="val 188257"/>
            </a:avLst>
          </a:prstGeom>
          <a:solidFill>
            <a:srgbClr val="800000"/>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dirty="0"/>
              <a:t>c</a:t>
            </a:r>
            <a:endParaRPr lang="sr-Latn-CS"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66571">
                                            <p:txEl>
                                              <p:pRg st="0" end="0"/>
                                            </p:txEl>
                                          </p:spTgt>
                                        </p:tgtEl>
                                        <p:attrNameLst>
                                          <p:attrName>style.visibility</p:attrName>
                                        </p:attrNameLst>
                                      </p:cBhvr>
                                      <p:to>
                                        <p:strVal val="visible"/>
                                      </p:to>
                                    </p:set>
                                    <p:animScale>
                                      <p:cBhvr>
                                        <p:cTn id="7" dur="1000" decel="50000" fill="hold">
                                          <p:stCondLst>
                                            <p:cond delay="0"/>
                                          </p:stCondLst>
                                        </p:cTn>
                                        <p:tgtEl>
                                          <p:spTgt spid="66571">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66571">
                                            <p:txEl>
                                              <p:pRg st="0" end="0"/>
                                            </p:txEl>
                                          </p:spTgt>
                                        </p:tgtEl>
                                        <p:attrNameLst>
                                          <p:attrName>ppt_x,ppt_y</p:attrName>
                                        </p:attrNameLst>
                                      </p:cBhvr>
                                      <p:rCtr x="0" y="0"/>
                                    </p:animMotion>
                                    <p:animEffect transition="in" filter="fade">
                                      <p:cBhvr>
                                        <p:cTn id="9" dur="1000"/>
                                        <p:tgtEl>
                                          <p:spTgt spid="66571">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66572"/>
                                        </p:tgtEl>
                                        <p:attrNameLst>
                                          <p:attrName>style.visibility</p:attrName>
                                        </p:attrNameLst>
                                      </p:cBhvr>
                                      <p:to>
                                        <p:strVal val="visible"/>
                                      </p:to>
                                    </p:set>
                                    <p:animScale>
                                      <p:cBhvr>
                                        <p:cTn id="14" dur="1000" decel="50000" fill="hold">
                                          <p:stCondLst>
                                            <p:cond delay="0"/>
                                          </p:stCondLst>
                                        </p:cTn>
                                        <p:tgtEl>
                                          <p:spTgt spid="665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66572"/>
                                        </p:tgtEl>
                                        <p:attrNameLst>
                                          <p:attrName>ppt_x,ppt_y</p:attrName>
                                        </p:attrNameLst>
                                      </p:cBhvr>
                                      <p:rCtr x="0" y="0"/>
                                    </p:animMotion>
                                    <p:animEffect transition="in" filter="fade">
                                      <p:cBhvr>
                                        <p:cTn id="16" dur="1000"/>
                                        <p:tgtEl>
                                          <p:spTgt spid="6657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2" presetClass="entr" presetSubtype="0" fill="hold" nodeType="clickEffect">
                                  <p:stCondLst>
                                    <p:cond delay="0"/>
                                  </p:stCondLst>
                                  <p:childTnLst>
                                    <p:set>
                                      <p:cBhvr>
                                        <p:cTn id="20" dur="1" fill="hold">
                                          <p:stCondLst>
                                            <p:cond delay="0"/>
                                          </p:stCondLst>
                                        </p:cTn>
                                        <p:tgtEl>
                                          <p:spTgt spid="66564"/>
                                        </p:tgtEl>
                                        <p:attrNameLst>
                                          <p:attrName>style.visibility</p:attrName>
                                        </p:attrNameLst>
                                      </p:cBhvr>
                                      <p:to>
                                        <p:strVal val="visible"/>
                                      </p:to>
                                    </p:set>
                                    <p:animScale>
                                      <p:cBhvr>
                                        <p:cTn id="21" dur="1000" decel="50000" fill="hold">
                                          <p:stCondLst>
                                            <p:cond delay="0"/>
                                          </p:stCondLst>
                                        </p:cTn>
                                        <p:tgtEl>
                                          <p:spTgt spid="665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66564"/>
                                        </p:tgtEl>
                                        <p:attrNameLst>
                                          <p:attrName>ppt_x,ppt_y</p:attrName>
                                        </p:attrNameLst>
                                      </p:cBhvr>
                                      <p:rCtr x="0" y="0"/>
                                    </p:animMotion>
                                    <p:animEffect transition="in" filter="fade">
                                      <p:cBhvr>
                                        <p:cTn id="23" dur="1000"/>
                                        <p:tgtEl>
                                          <p:spTgt spid="6656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2" presetClass="entr" presetSubtype="0" fill="hold" nodeType="clickEffect">
                                  <p:stCondLst>
                                    <p:cond delay="0"/>
                                  </p:stCondLst>
                                  <p:childTnLst>
                                    <p:set>
                                      <p:cBhvr>
                                        <p:cTn id="27" dur="1" fill="hold">
                                          <p:stCondLst>
                                            <p:cond delay="0"/>
                                          </p:stCondLst>
                                        </p:cTn>
                                        <p:tgtEl>
                                          <p:spTgt spid="66573">
                                            <p:txEl>
                                              <p:pRg st="0" end="0"/>
                                            </p:txEl>
                                          </p:spTgt>
                                        </p:tgtEl>
                                        <p:attrNameLst>
                                          <p:attrName>style.visibility</p:attrName>
                                        </p:attrNameLst>
                                      </p:cBhvr>
                                      <p:to>
                                        <p:strVal val="visible"/>
                                      </p:to>
                                    </p:set>
                                    <p:animScale>
                                      <p:cBhvr>
                                        <p:cTn id="28" dur="1000" decel="50000" fill="hold">
                                          <p:stCondLst>
                                            <p:cond delay="0"/>
                                          </p:stCondLst>
                                        </p:cTn>
                                        <p:tgtEl>
                                          <p:spTgt spid="6657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66573">
                                            <p:txEl>
                                              <p:pRg st="0" end="0"/>
                                            </p:txEl>
                                          </p:spTgt>
                                        </p:tgtEl>
                                        <p:attrNameLst>
                                          <p:attrName>ppt_x,ppt_y</p:attrName>
                                        </p:attrNameLst>
                                      </p:cBhvr>
                                      <p:rCtr x="0" y="0"/>
                                    </p:animMotion>
                                    <p:animEffect transition="in" filter="fade">
                                      <p:cBhvr>
                                        <p:cTn id="30" dur="1000"/>
                                        <p:tgtEl>
                                          <p:spTgt spid="66573">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2" presetClass="entr" presetSubtype="0" fill="hold" nodeType="clickEffect">
                                  <p:stCondLst>
                                    <p:cond delay="0"/>
                                  </p:stCondLst>
                                  <p:childTnLst>
                                    <p:set>
                                      <p:cBhvr>
                                        <p:cTn id="34" dur="1" fill="hold">
                                          <p:stCondLst>
                                            <p:cond delay="0"/>
                                          </p:stCondLst>
                                        </p:cTn>
                                        <p:tgtEl>
                                          <p:spTgt spid="66574"/>
                                        </p:tgtEl>
                                        <p:attrNameLst>
                                          <p:attrName>style.visibility</p:attrName>
                                        </p:attrNameLst>
                                      </p:cBhvr>
                                      <p:to>
                                        <p:strVal val="visible"/>
                                      </p:to>
                                    </p:set>
                                    <p:animScale>
                                      <p:cBhvr>
                                        <p:cTn id="35" dur="1000" decel="50000" fill="hold">
                                          <p:stCondLst>
                                            <p:cond delay="0"/>
                                          </p:stCondLst>
                                        </p:cTn>
                                        <p:tgtEl>
                                          <p:spTgt spid="665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66574"/>
                                        </p:tgtEl>
                                        <p:attrNameLst>
                                          <p:attrName>ppt_x,ppt_y</p:attrName>
                                        </p:attrNameLst>
                                      </p:cBhvr>
                                      <p:rCtr x="0" y="0"/>
                                    </p:animMotion>
                                    <p:animEffect transition="in" filter="fade">
                                      <p:cBhvr>
                                        <p:cTn id="37" dur="1000"/>
                                        <p:tgtEl>
                                          <p:spTgt spid="6657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2" presetClass="entr" presetSubtype="0" fill="hold" nodeType="clickEffect">
                                  <p:stCondLst>
                                    <p:cond delay="0"/>
                                  </p:stCondLst>
                                  <p:childTnLst>
                                    <p:set>
                                      <p:cBhvr>
                                        <p:cTn id="41" dur="1" fill="hold">
                                          <p:stCondLst>
                                            <p:cond delay="0"/>
                                          </p:stCondLst>
                                        </p:cTn>
                                        <p:tgtEl>
                                          <p:spTgt spid="66565"/>
                                        </p:tgtEl>
                                        <p:attrNameLst>
                                          <p:attrName>style.visibility</p:attrName>
                                        </p:attrNameLst>
                                      </p:cBhvr>
                                      <p:to>
                                        <p:strVal val="visible"/>
                                      </p:to>
                                    </p:set>
                                    <p:animScale>
                                      <p:cBhvr>
                                        <p:cTn id="42" dur="1000" decel="50000" fill="hold">
                                          <p:stCondLst>
                                            <p:cond delay="0"/>
                                          </p:stCondLst>
                                        </p:cTn>
                                        <p:tgtEl>
                                          <p:spTgt spid="665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66565"/>
                                        </p:tgtEl>
                                        <p:attrNameLst>
                                          <p:attrName>ppt_x,ppt_y</p:attrName>
                                        </p:attrNameLst>
                                      </p:cBhvr>
                                      <p:rCtr x="0" y="0"/>
                                    </p:animMotion>
                                    <p:animEffect transition="in" filter="fade">
                                      <p:cBhvr>
                                        <p:cTn id="44" dur="1000"/>
                                        <p:tgtEl>
                                          <p:spTgt spid="6656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2" presetClass="entr" presetSubtype="0" fill="hold" nodeType="clickEffect">
                                  <p:stCondLst>
                                    <p:cond delay="0"/>
                                  </p:stCondLst>
                                  <p:childTnLst>
                                    <p:set>
                                      <p:cBhvr>
                                        <p:cTn id="48" dur="1" fill="hold">
                                          <p:stCondLst>
                                            <p:cond delay="0"/>
                                          </p:stCondLst>
                                        </p:cTn>
                                        <p:tgtEl>
                                          <p:spTgt spid="66570"/>
                                        </p:tgtEl>
                                        <p:attrNameLst>
                                          <p:attrName>style.visibility</p:attrName>
                                        </p:attrNameLst>
                                      </p:cBhvr>
                                      <p:to>
                                        <p:strVal val="visible"/>
                                      </p:to>
                                    </p:set>
                                    <p:animScale>
                                      <p:cBhvr>
                                        <p:cTn id="49" dur="1000" decel="50000" fill="hold">
                                          <p:stCondLst>
                                            <p:cond delay="0"/>
                                          </p:stCondLst>
                                        </p:cTn>
                                        <p:tgtEl>
                                          <p:spTgt spid="665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66570"/>
                                        </p:tgtEl>
                                        <p:attrNameLst>
                                          <p:attrName>ppt_x,ppt_y</p:attrName>
                                        </p:attrNameLst>
                                      </p:cBhvr>
                                      <p:rCtr x="0" y="0"/>
                                    </p:animMotion>
                                    <p:animEffect transition="in" filter="fade">
                                      <p:cBhvr>
                                        <p:cTn id="51" dur="1000"/>
                                        <p:tgtEl>
                                          <p:spTgt spid="66570"/>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2" presetClass="entr" presetSubtype="0" fill="hold" nodeType="clickEffect">
                                  <p:stCondLst>
                                    <p:cond delay="0"/>
                                  </p:stCondLst>
                                  <p:childTnLst>
                                    <p:set>
                                      <p:cBhvr>
                                        <p:cTn id="55" dur="1" fill="hold">
                                          <p:stCondLst>
                                            <p:cond delay="0"/>
                                          </p:stCondLst>
                                        </p:cTn>
                                        <p:tgtEl>
                                          <p:spTgt spid="66567"/>
                                        </p:tgtEl>
                                        <p:attrNameLst>
                                          <p:attrName>style.visibility</p:attrName>
                                        </p:attrNameLst>
                                      </p:cBhvr>
                                      <p:to>
                                        <p:strVal val="visible"/>
                                      </p:to>
                                    </p:set>
                                    <p:animScale>
                                      <p:cBhvr>
                                        <p:cTn id="56" dur="1000" decel="50000" fill="hold">
                                          <p:stCondLst>
                                            <p:cond delay="0"/>
                                          </p:stCondLst>
                                        </p:cTn>
                                        <p:tgtEl>
                                          <p:spTgt spid="665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7" dur="1000" decel="50000" fill="hold">
                                          <p:stCondLst>
                                            <p:cond delay="0"/>
                                          </p:stCondLst>
                                        </p:cTn>
                                        <p:tgtEl>
                                          <p:spTgt spid="66567"/>
                                        </p:tgtEl>
                                        <p:attrNameLst>
                                          <p:attrName>ppt_x,ppt_y</p:attrName>
                                        </p:attrNameLst>
                                      </p:cBhvr>
                                      <p:rCtr x="0" y="0"/>
                                    </p:animMotion>
                                    <p:animEffect transition="in" filter="fade">
                                      <p:cBhvr>
                                        <p:cTn id="58" dur="1000"/>
                                        <p:tgtEl>
                                          <p:spTgt spid="66567"/>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2" presetClass="entr" presetSubtype="0" fill="hold" nodeType="clickEffect">
                                  <p:stCondLst>
                                    <p:cond delay="0"/>
                                  </p:stCondLst>
                                  <p:childTnLst>
                                    <p:set>
                                      <p:cBhvr>
                                        <p:cTn id="62" dur="1" fill="hold">
                                          <p:stCondLst>
                                            <p:cond delay="0"/>
                                          </p:stCondLst>
                                        </p:cTn>
                                        <p:tgtEl>
                                          <p:spTgt spid="66566"/>
                                        </p:tgtEl>
                                        <p:attrNameLst>
                                          <p:attrName>style.visibility</p:attrName>
                                        </p:attrNameLst>
                                      </p:cBhvr>
                                      <p:to>
                                        <p:strVal val="visible"/>
                                      </p:to>
                                    </p:set>
                                    <p:animScale>
                                      <p:cBhvr>
                                        <p:cTn id="63" dur="1000" decel="50000" fill="hold">
                                          <p:stCondLst>
                                            <p:cond delay="0"/>
                                          </p:stCondLst>
                                        </p:cTn>
                                        <p:tgtEl>
                                          <p:spTgt spid="665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4" dur="1000" decel="50000" fill="hold">
                                          <p:stCondLst>
                                            <p:cond delay="0"/>
                                          </p:stCondLst>
                                        </p:cTn>
                                        <p:tgtEl>
                                          <p:spTgt spid="66566"/>
                                        </p:tgtEl>
                                        <p:attrNameLst>
                                          <p:attrName>ppt_x,ppt_y</p:attrName>
                                        </p:attrNameLst>
                                      </p:cBhvr>
                                      <p:rCtr x="0" y="0"/>
                                    </p:animMotion>
                                    <p:animEffect transition="in" filter="fade">
                                      <p:cBhvr>
                                        <p:cTn id="65" dur="1000"/>
                                        <p:tgtEl>
                                          <p:spTgt spid="66566"/>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52" presetClass="entr" presetSubtype="0" fill="hold" nodeType="clickEffect">
                                  <p:stCondLst>
                                    <p:cond delay="0"/>
                                  </p:stCondLst>
                                  <p:childTnLst>
                                    <p:set>
                                      <p:cBhvr>
                                        <p:cTn id="69" dur="1" fill="hold">
                                          <p:stCondLst>
                                            <p:cond delay="0"/>
                                          </p:stCondLst>
                                        </p:cTn>
                                        <p:tgtEl>
                                          <p:spTgt spid="66569"/>
                                        </p:tgtEl>
                                        <p:attrNameLst>
                                          <p:attrName>style.visibility</p:attrName>
                                        </p:attrNameLst>
                                      </p:cBhvr>
                                      <p:to>
                                        <p:strVal val="visible"/>
                                      </p:to>
                                    </p:set>
                                    <p:animScale>
                                      <p:cBhvr>
                                        <p:cTn id="70" dur="1000" decel="50000" fill="hold">
                                          <p:stCondLst>
                                            <p:cond delay="0"/>
                                          </p:stCondLst>
                                        </p:cTn>
                                        <p:tgtEl>
                                          <p:spTgt spid="665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1" dur="1000" decel="50000" fill="hold">
                                          <p:stCondLst>
                                            <p:cond delay="0"/>
                                          </p:stCondLst>
                                        </p:cTn>
                                        <p:tgtEl>
                                          <p:spTgt spid="66569"/>
                                        </p:tgtEl>
                                        <p:attrNameLst>
                                          <p:attrName>ppt_x,ppt_y</p:attrName>
                                        </p:attrNameLst>
                                      </p:cBhvr>
                                      <p:rCtr x="0" y="0"/>
                                    </p:animMotion>
                                    <p:animEffect transition="in" filter="fade">
                                      <p:cBhvr>
                                        <p:cTn id="72" dur="1000"/>
                                        <p:tgtEl>
                                          <p:spTgt spid="66569"/>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52" presetClass="entr" presetSubtype="0" fill="hold" nodeType="clickEffect">
                                  <p:stCondLst>
                                    <p:cond delay="0"/>
                                  </p:stCondLst>
                                  <p:childTnLst>
                                    <p:set>
                                      <p:cBhvr>
                                        <p:cTn id="76" dur="1" fill="hold">
                                          <p:stCondLst>
                                            <p:cond delay="0"/>
                                          </p:stCondLst>
                                        </p:cTn>
                                        <p:tgtEl>
                                          <p:spTgt spid="66568"/>
                                        </p:tgtEl>
                                        <p:attrNameLst>
                                          <p:attrName>style.visibility</p:attrName>
                                        </p:attrNameLst>
                                      </p:cBhvr>
                                      <p:to>
                                        <p:strVal val="visible"/>
                                      </p:to>
                                    </p:set>
                                    <p:animScale>
                                      <p:cBhvr>
                                        <p:cTn id="77" dur="1000" decel="50000" fill="hold">
                                          <p:stCondLst>
                                            <p:cond delay="0"/>
                                          </p:stCondLst>
                                        </p:cTn>
                                        <p:tgtEl>
                                          <p:spTgt spid="665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8" dur="1000" decel="50000" fill="hold">
                                          <p:stCondLst>
                                            <p:cond delay="0"/>
                                          </p:stCondLst>
                                        </p:cTn>
                                        <p:tgtEl>
                                          <p:spTgt spid="66568"/>
                                        </p:tgtEl>
                                        <p:attrNameLst>
                                          <p:attrName>ppt_x,ppt_y</p:attrName>
                                        </p:attrNameLst>
                                      </p:cBhvr>
                                      <p:rCtr x="0" y="0"/>
                                    </p:animMotion>
                                    <p:animEffect transition="in" filter="fade">
                                      <p:cBhvr>
                                        <p:cTn id="79" dur="1000"/>
                                        <p:tgtEl>
                                          <p:spTgt spid="66568"/>
                                        </p:tgtEl>
                                      </p:cBhvr>
                                    </p:animEffect>
                                  </p:childTnLst>
                                </p:cTn>
                              </p:par>
                            </p:childTnLst>
                          </p:cTn>
                        </p:par>
                      </p:childTnLst>
                    </p:cTn>
                  </p:par>
                  <p:par>
                    <p:cTn id="80" fill="hold">
                      <p:stCondLst>
                        <p:cond delay="indefinite"/>
                      </p:stCondLst>
                      <p:childTnLst>
                        <p:par>
                          <p:cTn id="81" fill="hold">
                            <p:stCondLst>
                              <p:cond delay="0"/>
                            </p:stCondLst>
                            <p:childTnLst>
                              <p:par>
                                <p:cTn id="82" presetID="52" presetClass="entr" presetSubtype="0" fill="hold" nodeType="clickEffect">
                                  <p:stCondLst>
                                    <p:cond delay="0"/>
                                  </p:stCondLst>
                                  <p:childTnLst>
                                    <p:set>
                                      <p:cBhvr>
                                        <p:cTn id="83" dur="1" fill="hold">
                                          <p:stCondLst>
                                            <p:cond delay="0"/>
                                          </p:stCondLst>
                                        </p:cTn>
                                        <p:tgtEl>
                                          <p:spTgt spid="2">
                                            <p:txEl>
                                              <p:pRg st="0" end="0"/>
                                            </p:txEl>
                                          </p:spTgt>
                                        </p:tgtEl>
                                        <p:attrNameLst>
                                          <p:attrName>style.visibility</p:attrName>
                                        </p:attrNameLst>
                                      </p:cBhvr>
                                      <p:to>
                                        <p:strVal val="visible"/>
                                      </p:to>
                                    </p:set>
                                    <p:animScale>
                                      <p:cBhvr>
                                        <p:cTn id="84" dur="1000" decel="50000" fill="hold">
                                          <p:stCondLst>
                                            <p:cond delay="0"/>
                                          </p:stCondLst>
                                        </p:cTn>
                                        <p:tgtEl>
                                          <p:spTgt spid="2">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5" dur="1000" decel="50000" fill="hold">
                                          <p:stCondLst>
                                            <p:cond delay="0"/>
                                          </p:stCondLst>
                                        </p:cTn>
                                        <p:tgtEl>
                                          <p:spTgt spid="2">
                                            <p:txEl>
                                              <p:pRg st="0" end="0"/>
                                            </p:txEl>
                                          </p:spTgt>
                                        </p:tgtEl>
                                        <p:attrNameLst>
                                          <p:attrName>ppt_x,ppt_y</p:attrName>
                                        </p:attrNameLst>
                                      </p:cBhvr>
                                      <p:rCtr x="0" y="0"/>
                                    </p:animMotion>
                                    <p:animEffect transition="in" filter="fade">
                                      <p:cBhvr>
                                        <p:cTn id="86" dur="1000"/>
                                        <p:tgtEl>
                                          <p:spTgt spid="2">
                                            <p:txEl>
                                              <p:pRg st="0" end="0"/>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52" presetClass="entr" presetSubtype="0" fill="hold" nodeType="clickEffect">
                                  <p:stCondLst>
                                    <p:cond delay="0"/>
                                  </p:stCondLst>
                                  <p:childTnLst>
                                    <p:set>
                                      <p:cBhvr>
                                        <p:cTn id="90" dur="1" fill="hold">
                                          <p:stCondLst>
                                            <p:cond delay="0"/>
                                          </p:stCondLst>
                                        </p:cTn>
                                        <p:tgtEl>
                                          <p:spTgt spid="4"/>
                                        </p:tgtEl>
                                        <p:attrNameLst>
                                          <p:attrName>style.visibility</p:attrName>
                                        </p:attrNameLst>
                                      </p:cBhvr>
                                      <p:to>
                                        <p:strVal val="visible"/>
                                      </p:to>
                                    </p:set>
                                    <p:animScale>
                                      <p:cBhvr>
                                        <p:cTn id="91"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2" dur="1000" decel="50000" fill="hold">
                                          <p:stCondLst>
                                            <p:cond delay="0"/>
                                          </p:stCondLst>
                                        </p:cTn>
                                        <p:tgtEl>
                                          <p:spTgt spid="4"/>
                                        </p:tgtEl>
                                        <p:attrNameLst>
                                          <p:attrName>ppt_x,ppt_y</p:attrName>
                                        </p:attrNameLst>
                                      </p:cBhvr>
                                      <p:rCtr x="0" y="0"/>
                                    </p:animMotion>
                                    <p:animEffect transition="in" filter="fade">
                                      <p:cBhvr>
                                        <p:cTn id="9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nimBg="1" autoUpdateAnimBg="0"/>
      <p:bldP spid="66565" grpId="0" animBg="1" autoUpdateAnimBg="0"/>
      <p:bldP spid="66566" grpId="0" animBg="1" autoUpdateAnimBg="0"/>
      <p:bldP spid="66567" grpId="0" animBg="1" autoUpdateAnimBg="0"/>
      <p:bldP spid="66568" grpId="0" animBg="1" autoUpdateAnimBg="0"/>
      <p:bldP spid="66569" grpId="0" animBg="1" autoUpdateAnimBg="0"/>
      <p:bldP spid="66570" grpId="0" animBg="1" autoUpdateAnimBg="0"/>
      <p:bldP spid="66572" grpId="0" animBg="1" autoUpdateAnimBg="0"/>
      <p:bldP spid="66574" grpId="0" animBg="1" autoUpdateAnimBg="0"/>
      <p:bldP spid="4" grpId="0" animBg="1"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6" name="Rectangle 5">
            <a:extLst>
              <a:ext uri="{FF2B5EF4-FFF2-40B4-BE49-F238E27FC236}">
                <a16:creationId xmlns:a16="http://schemas.microsoft.com/office/drawing/2014/main" id="{98ABAE2B-CF04-F2BD-13FE-CD01F05A4287}"/>
              </a:ext>
            </a:extLst>
          </p:cNvPr>
          <p:cNvSpPr>
            <a:spLocks noGrp="1" noChangeArrowheads="1"/>
          </p:cNvSpPr>
          <p:nvPr>
            <p:ph type="body" sz="half" idx="4294967295"/>
          </p:nvPr>
        </p:nvSpPr>
        <p:spPr>
          <a:xfrm>
            <a:off x="4189413" y="1244600"/>
            <a:ext cx="4954587" cy="5445125"/>
          </a:xfrm>
        </p:spPr>
        <p:txBody>
          <a:bodyPr/>
          <a:lstStyle/>
          <a:p>
            <a:pPr eaLnBrk="1" hangingPunct="1">
              <a:buFont typeface="Wingdings 2" panose="05020102010507070707" pitchFamily="18" charset="2"/>
              <a:buNone/>
              <a:defRPr/>
            </a:pPr>
            <a:r>
              <a:rPr lang="en-GB" altLang="en-US" sz="2000" b="1" dirty="0">
                <a:solidFill>
                  <a:srgbClr val="14425D"/>
                </a:solidFill>
                <a:effectLst>
                  <a:outerShdw blurRad="38100" dist="38100" dir="2700000" algn="tl">
                    <a:srgbClr val="C0C0C0"/>
                  </a:outerShdw>
                </a:effectLst>
              </a:rPr>
              <a:t>Cervical plexus (</a:t>
            </a:r>
            <a:r>
              <a:rPr lang="sr-Latn-CS" altLang="en-US" sz="2000" b="1" dirty="0" err="1">
                <a:solidFill>
                  <a:srgbClr val="14425D"/>
                </a:solidFill>
                <a:effectLst>
                  <a:outerShdw blurRad="38100" dist="38100" dir="2700000" algn="tl">
                    <a:srgbClr val="C0C0C0"/>
                  </a:outerShdw>
                </a:effectLst>
              </a:rPr>
              <a:t>Plexus</a:t>
            </a:r>
            <a:r>
              <a:rPr lang="sr-Latn-CS" altLang="en-US" sz="2000" b="1" dirty="0">
                <a:solidFill>
                  <a:srgbClr val="14425D"/>
                </a:solidFill>
                <a:effectLst>
                  <a:outerShdw blurRad="38100" dist="38100" dir="2700000" algn="tl">
                    <a:srgbClr val="C0C0C0"/>
                  </a:outerShdw>
                </a:effectLst>
              </a:rPr>
              <a:t> </a:t>
            </a:r>
            <a:r>
              <a:rPr lang="sr-Latn-CS" altLang="en-US" sz="2000" b="1" dirty="0" err="1">
                <a:solidFill>
                  <a:srgbClr val="14425D"/>
                </a:solidFill>
                <a:effectLst>
                  <a:outerShdw blurRad="38100" dist="38100" dir="2700000" algn="tl">
                    <a:srgbClr val="C0C0C0"/>
                  </a:outerShdw>
                </a:effectLst>
              </a:rPr>
              <a:t>cervicalis</a:t>
            </a:r>
            <a:r>
              <a:rPr lang="en-GB" altLang="en-US" sz="2000" b="1" dirty="0">
                <a:solidFill>
                  <a:srgbClr val="14425D"/>
                </a:solidFill>
                <a:effectLst>
                  <a:outerShdw blurRad="38100" dist="38100" dir="2700000" algn="tl">
                    <a:srgbClr val="C0C0C0"/>
                  </a:outerShdw>
                </a:effectLst>
              </a:rPr>
              <a:t>)</a:t>
            </a:r>
            <a:endParaRPr lang="sr-Latn-CS" altLang="en-US" sz="20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endParaRPr lang="en-GB" altLang="en-US" sz="10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r>
              <a:rPr lang="en-GB" altLang="en-US" sz="2000" b="1" dirty="0">
                <a:solidFill>
                  <a:srgbClr val="14425D"/>
                </a:solidFill>
                <a:effectLst>
                  <a:outerShdw blurRad="38100" dist="38100" dir="2700000" algn="tl">
                    <a:srgbClr val="C0C0C0"/>
                  </a:outerShdw>
                </a:effectLst>
              </a:rPr>
              <a:t>Brachial plexus (</a:t>
            </a:r>
            <a:r>
              <a:rPr lang="sr-Latn-CS" altLang="en-US" sz="2000" b="1" dirty="0" err="1">
                <a:solidFill>
                  <a:srgbClr val="14425D"/>
                </a:solidFill>
                <a:effectLst>
                  <a:outerShdw blurRad="38100" dist="38100" dir="2700000" algn="tl">
                    <a:srgbClr val="C0C0C0"/>
                  </a:outerShdw>
                </a:effectLst>
              </a:rPr>
              <a:t>Plexus</a:t>
            </a:r>
            <a:r>
              <a:rPr lang="sr-Latn-CS" altLang="en-US" sz="2000" b="1" dirty="0">
                <a:solidFill>
                  <a:srgbClr val="14425D"/>
                </a:solidFill>
                <a:effectLst>
                  <a:outerShdw blurRad="38100" dist="38100" dir="2700000" algn="tl">
                    <a:srgbClr val="C0C0C0"/>
                  </a:outerShdw>
                </a:effectLst>
              </a:rPr>
              <a:t> </a:t>
            </a:r>
            <a:r>
              <a:rPr lang="sr-Latn-CS" altLang="en-US" sz="2000" b="1" dirty="0" err="1">
                <a:solidFill>
                  <a:srgbClr val="14425D"/>
                </a:solidFill>
                <a:effectLst>
                  <a:outerShdw blurRad="38100" dist="38100" dir="2700000" algn="tl">
                    <a:srgbClr val="C0C0C0"/>
                  </a:outerShdw>
                </a:effectLst>
              </a:rPr>
              <a:t>brachialis</a:t>
            </a:r>
            <a:r>
              <a:rPr lang="en-GB" altLang="en-US" sz="2000" b="1" dirty="0">
                <a:solidFill>
                  <a:srgbClr val="14425D"/>
                </a:solidFill>
                <a:effectLst>
                  <a:outerShdw blurRad="38100" dist="38100" dir="2700000" algn="tl">
                    <a:srgbClr val="C0C0C0"/>
                  </a:outerShdw>
                </a:effectLst>
              </a:rPr>
              <a:t>)</a:t>
            </a:r>
            <a:endParaRPr lang="sr-Latn-CS" altLang="en-US" sz="20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endParaRPr lang="en-GB" altLang="en-US" sz="20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endParaRPr lang="en-GB" altLang="en-US" sz="20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endParaRPr lang="sr-Latn-CS" altLang="en-US" sz="9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r>
              <a:rPr lang="en-GB" altLang="en-US" sz="2000" b="1" dirty="0">
                <a:solidFill>
                  <a:srgbClr val="14425D"/>
                </a:solidFill>
                <a:effectLst>
                  <a:outerShdw blurRad="38100" dist="38100" dir="2700000" algn="tl">
                    <a:srgbClr val="C0C0C0"/>
                  </a:outerShdw>
                </a:effectLst>
              </a:rPr>
              <a:t>Intercostal nerves and subcostal nerve</a:t>
            </a:r>
            <a:br>
              <a:rPr lang="en-GB" altLang="en-US" sz="2000" b="1" dirty="0">
                <a:solidFill>
                  <a:srgbClr val="14425D"/>
                </a:solidFill>
                <a:effectLst>
                  <a:outerShdw blurRad="38100" dist="38100" dir="2700000" algn="tl">
                    <a:srgbClr val="C0C0C0"/>
                  </a:outerShdw>
                </a:effectLst>
              </a:rPr>
            </a:br>
            <a:r>
              <a:rPr lang="en-GB" altLang="en-US" sz="2000" b="1" dirty="0">
                <a:solidFill>
                  <a:srgbClr val="14425D"/>
                </a:solidFill>
                <a:effectLst>
                  <a:outerShdw blurRad="38100" dist="38100" dir="2700000" algn="tl">
                    <a:srgbClr val="C0C0C0"/>
                  </a:outerShdw>
                </a:effectLst>
              </a:rPr>
              <a:t>(</a:t>
            </a:r>
            <a:r>
              <a:rPr lang="sr-Latn-CS" altLang="en-US" sz="2000" b="1" dirty="0" err="1">
                <a:solidFill>
                  <a:srgbClr val="14425D"/>
                </a:solidFill>
                <a:effectLst>
                  <a:outerShdw blurRad="38100" dist="38100" dir="2700000" algn="tl">
                    <a:srgbClr val="C0C0C0"/>
                  </a:outerShdw>
                </a:effectLst>
              </a:rPr>
              <a:t>Nn</a:t>
            </a:r>
            <a:r>
              <a:rPr lang="sr-Latn-CS" altLang="en-US" sz="2000" b="1" dirty="0">
                <a:solidFill>
                  <a:srgbClr val="14425D"/>
                </a:solidFill>
                <a:effectLst>
                  <a:outerShdw blurRad="38100" dist="38100" dir="2700000" algn="tl">
                    <a:srgbClr val="C0C0C0"/>
                  </a:outerShdw>
                </a:effectLst>
              </a:rPr>
              <a:t>. </a:t>
            </a:r>
            <a:r>
              <a:rPr lang="sr-Latn-CS" altLang="en-US" sz="2000" b="1" dirty="0" err="1">
                <a:solidFill>
                  <a:srgbClr val="14425D"/>
                </a:solidFill>
                <a:effectLst>
                  <a:outerShdw blurRad="38100" dist="38100" dir="2700000" algn="tl">
                    <a:srgbClr val="C0C0C0"/>
                  </a:outerShdw>
                </a:effectLst>
              </a:rPr>
              <a:t>intercostales</a:t>
            </a:r>
            <a:r>
              <a:rPr lang="sr-Latn-CS" altLang="en-US" sz="2000" b="1" dirty="0">
                <a:solidFill>
                  <a:srgbClr val="14425D"/>
                </a:solidFill>
                <a:effectLst>
                  <a:outerShdw blurRad="38100" dist="38100" dir="2700000" algn="tl">
                    <a:srgbClr val="C0C0C0"/>
                  </a:outerShdw>
                </a:effectLst>
              </a:rPr>
              <a:t> </a:t>
            </a:r>
            <a:r>
              <a:rPr lang="en-GB" altLang="en-US" sz="2000" b="1" dirty="0">
                <a:solidFill>
                  <a:srgbClr val="14425D"/>
                </a:solidFill>
                <a:effectLst>
                  <a:outerShdw blurRad="38100" dist="38100" dir="2700000" algn="tl">
                    <a:srgbClr val="C0C0C0"/>
                  </a:outerShdw>
                </a:effectLst>
              </a:rPr>
              <a:t>and </a:t>
            </a:r>
            <a:r>
              <a:rPr lang="sr-Latn-CS" altLang="en-US" sz="2000" b="1" dirty="0">
                <a:solidFill>
                  <a:srgbClr val="14425D"/>
                </a:solidFill>
                <a:effectLst>
                  <a:outerShdw blurRad="38100" dist="38100" dir="2700000" algn="tl">
                    <a:srgbClr val="C0C0C0"/>
                  </a:outerShdw>
                </a:effectLst>
              </a:rPr>
              <a:t>n.</a:t>
            </a:r>
            <a:r>
              <a:rPr lang="en-US" altLang="en-US" sz="2000" b="1" dirty="0">
                <a:solidFill>
                  <a:srgbClr val="14425D"/>
                </a:solidFill>
                <a:effectLst>
                  <a:outerShdw blurRad="38100" dist="38100" dir="2700000" algn="tl">
                    <a:srgbClr val="C0C0C0"/>
                  </a:outerShdw>
                </a:effectLst>
              </a:rPr>
              <a:t> </a:t>
            </a:r>
            <a:r>
              <a:rPr lang="sr-Latn-CS" altLang="en-US" sz="2000" b="1" dirty="0" err="1">
                <a:solidFill>
                  <a:srgbClr val="14425D"/>
                </a:solidFill>
                <a:effectLst>
                  <a:outerShdw blurRad="38100" dist="38100" dir="2700000" algn="tl">
                    <a:srgbClr val="C0C0C0"/>
                  </a:outerShdw>
                </a:effectLst>
              </a:rPr>
              <a:t>subcostalis</a:t>
            </a:r>
            <a:r>
              <a:rPr lang="en-GB" altLang="en-US" sz="2000" b="1" dirty="0">
                <a:solidFill>
                  <a:srgbClr val="14425D"/>
                </a:solidFill>
                <a:effectLst>
                  <a:outerShdw blurRad="38100" dist="38100" dir="2700000" algn="tl">
                    <a:srgbClr val="C0C0C0"/>
                  </a:outerShdw>
                </a:effectLst>
              </a:rPr>
              <a:t>)</a:t>
            </a:r>
            <a:endParaRPr lang="sr-Latn-CS" altLang="en-US" sz="20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endParaRPr lang="sr-Latn-CS" altLang="en-US" sz="20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endParaRPr lang="en-GB" altLang="en-US" sz="20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r>
              <a:rPr lang="en-GB" altLang="en-US" sz="2000" b="1" dirty="0">
                <a:solidFill>
                  <a:srgbClr val="14425D"/>
                </a:solidFill>
                <a:effectLst>
                  <a:outerShdw blurRad="38100" dist="38100" dir="2700000" algn="tl">
                    <a:srgbClr val="C0C0C0"/>
                  </a:outerShdw>
                </a:effectLst>
              </a:rPr>
              <a:t>Lumbar plexus (</a:t>
            </a:r>
            <a:r>
              <a:rPr lang="sr-Latn-CS" altLang="en-US" sz="2000" b="1" dirty="0" err="1">
                <a:solidFill>
                  <a:srgbClr val="14425D"/>
                </a:solidFill>
                <a:effectLst>
                  <a:outerShdw blurRad="38100" dist="38100" dir="2700000" algn="tl">
                    <a:srgbClr val="C0C0C0"/>
                  </a:outerShdw>
                </a:effectLst>
              </a:rPr>
              <a:t>Plexus</a:t>
            </a:r>
            <a:r>
              <a:rPr lang="sr-Latn-CS" altLang="en-US" sz="2000" b="1" dirty="0">
                <a:solidFill>
                  <a:srgbClr val="14425D"/>
                </a:solidFill>
                <a:effectLst>
                  <a:outerShdw blurRad="38100" dist="38100" dir="2700000" algn="tl">
                    <a:srgbClr val="C0C0C0"/>
                  </a:outerShdw>
                </a:effectLst>
              </a:rPr>
              <a:t> </a:t>
            </a:r>
            <a:r>
              <a:rPr lang="sr-Latn-CS" altLang="en-US" sz="2000" b="1" dirty="0" err="1">
                <a:solidFill>
                  <a:srgbClr val="14425D"/>
                </a:solidFill>
                <a:effectLst>
                  <a:outerShdw blurRad="38100" dist="38100" dir="2700000" algn="tl">
                    <a:srgbClr val="C0C0C0"/>
                  </a:outerShdw>
                </a:effectLst>
              </a:rPr>
              <a:t>lumbalis</a:t>
            </a:r>
            <a:r>
              <a:rPr lang="en-GB" altLang="en-US" sz="2000" b="1" dirty="0">
                <a:solidFill>
                  <a:srgbClr val="14425D"/>
                </a:solidFill>
                <a:effectLst>
                  <a:outerShdw blurRad="38100" dist="38100" dir="2700000" algn="tl">
                    <a:srgbClr val="C0C0C0"/>
                  </a:outerShdw>
                </a:effectLst>
              </a:rPr>
              <a:t>)</a:t>
            </a:r>
            <a:endParaRPr lang="sr-Latn-CS" altLang="en-US" sz="20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endParaRPr lang="en-GB" altLang="en-US" sz="20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endParaRPr lang="sr-Latn-CS" altLang="en-US" sz="10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r>
              <a:rPr lang="en-GB" altLang="en-US" sz="2000" b="1" dirty="0">
                <a:solidFill>
                  <a:srgbClr val="14425D"/>
                </a:solidFill>
                <a:effectLst>
                  <a:outerShdw blurRad="38100" dist="38100" dir="2700000" algn="tl">
                    <a:srgbClr val="C0C0C0"/>
                  </a:outerShdw>
                </a:effectLst>
              </a:rPr>
              <a:t>Sacral plexus (</a:t>
            </a:r>
            <a:r>
              <a:rPr lang="sr-Latn-CS" altLang="en-US" sz="2000" b="1" dirty="0" err="1">
                <a:solidFill>
                  <a:srgbClr val="14425D"/>
                </a:solidFill>
                <a:effectLst>
                  <a:outerShdw blurRad="38100" dist="38100" dir="2700000" algn="tl">
                    <a:srgbClr val="C0C0C0"/>
                  </a:outerShdw>
                </a:effectLst>
              </a:rPr>
              <a:t>Plexus</a:t>
            </a:r>
            <a:r>
              <a:rPr lang="sr-Latn-CS" altLang="en-US" sz="2000" b="1" dirty="0">
                <a:solidFill>
                  <a:srgbClr val="14425D"/>
                </a:solidFill>
                <a:effectLst>
                  <a:outerShdw blurRad="38100" dist="38100" dir="2700000" algn="tl">
                    <a:srgbClr val="C0C0C0"/>
                  </a:outerShdw>
                </a:effectLst>
              </a:rPr>
              <a:t> </a:t>
            </a:r>
            <a:r>
              <a:rPr lang="sr-Latn-CS" altLang="en-US" sz="2000" b="1" dirty="0" err="1">
                <a:solidFill>
                  <a:srgbClr val="14425D"/>
                </a:solidFill>
                <a:effectLst>
                  <a:outerShdw blurRad="38100" dist="38100" dir="2700000" algn="tl">
                    <a:srgbClr val="C0C0C0"/>
                  </a:outerShdw>
                </a:effectLst>
              </a:rPr>
              <a:t>sacralis</a:t>
            </a:r>
            <a:r>
              <a:rPr lang="en-GB" altLang="en-US" sz="2000" b="1" dirty="0">
                <a:solidFill>
                  <a:srgbClr val="14425D"/>
                </a:solidFill>
                <a:effectLst>
                  <a:outerShdw blurRad="38100" dist="38100" dir="2700000" algn="tl">
                    <a:srgbClr val="C0C0C0"/>
                  </a:outerShdw>
                </a:effectLst>
              </a:rPr>
              <a:t>)</a:t>
            </a:r>
            <a:endParaRPr lang="sr-Latn-CS" altLang="en-US" sz="20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br>
              <a:rPr lang="en-GB" altLang="en-US" sz="2000" b="1" dirty="0">
                <a:solidFill>
                  <a:srgbClr val="14425D"/>
                </a:solidFill>
                <a:effectLst>
                  <a:outerShdw blurRad="38100" dist="38100" dir="2700000" algn="tl">
                    <a:srgbClr val="C0C0C0"/>
                  </a:outerShdw>
                </a:effectLst>
              </a:rPr>
            </a:br>
            <a:endParaRPr lang="sr-Latn-CS" altLang="en-US" sz="8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r>
              <a:rPr lang="en-GB" altLang="en-US" sz="2000" b="1" dirty="0">
                <a:solidFill>
                  <a:srgbClr val="14425D"/>
                </a:solidFill>
                <a:effectLst>
                  <a:outerShdw blurRad="38100" dist="38100" dir="2700000" algn="tl">
                    <a:srgbClr val="C0C0C0"/>
                  </a:outerShdw>
                </a:effectLst>
              </a:rPr>
              <a:t>Coccygeal plexus (</a:t>
            </a:r>
            <a:r>
              <a:rPr lang="sr-Latn-CS" altLang="en-US" sz="2000" b="1" dirty="0" err="1">
                <a:solidFill>
                  <a:srgbClr val="14425D"/>
                </a:solidFill>
                <a:effectLst>
                  <a:outerShdw blurRad="38100" dist="38100" dir="2700000" algn="tl">
                    <a:srgbClr val="C0C0C0"/>
                  </a:outerShdw>
                </a:effectLst>
              </a:rPr>
              <a:t>Plexus</a:t>
            </a:r>
            <a:r>
              <a:rPr lang="sr-Latn-CS" altLang="en-US" sz="2000" b="1" dirty="0">
                <a:solidFill>
                  <a:srgbClr val="14425D"/>
                </a:solidFill>
                <a:effectLst>
                  <a:outerShdw blurRad="38100" dist="38100" dir="2700000" algn="tl">
                    <a:srgbClr val="C0C0C0"/>
                  </a:outerShdw>
                </a:effectLst>
              </a:rPr>
              <a:t> </a:t>
            </a:r>
            <a:r>
              <a:rPr lang="sr-Latn-CS" altLang="en-US" sz="2000" b="1" dirty="0" err="1">
                <a:solidFill>
                  <a:srgbClr val="14425D"/>
                </a:solidFill>
                <a:effectLst>
                  <a:outerShdw blurRad="38100" dist="38100" dir="2700000" algn="tl">
                    <a:srgbClr val="C0C0C0"/>
                  </a:outerShdw>
                </a:effectLst>
              </a:rPr>
              <a:t>coccygeus</a:t>
            </a:r>
            <a:r>
              <a:rPr lang="en-GB" altLang="en-US" sz="2000" b="1" dirty="0">
                <a:solidFill>
                  <a:srgbClr val="14425D"/>
                </a:solidFill>
                <a:effectLst>
                  <a:outerShdw blurRad="38100" dist="38100" dir="2700000" algn="tl">
                    <a:srgbClr val="C0C0C0"/>
                  </a:outerShdw>
                </a:effectLst>
              </a:rPr>
              <a:t>)</a:t>
            </a:r>
            <a:endParaRPr lang="sr-Latn-CS" altLang="en-US" sz="2000" b="1" dirty="0">
              <a:solidFill>
                <a:srgbClr val="14425D"/>
              </a:solidFill>
              <a:effectLst>
                <a:outerShdw blurRad="38100" dist="38100" dir="2700000" algn="tl">
                  <a:srgbClr val="C0C0C0"/>
                </a:outerShdw>
              </a:effectLst>
            </a:endParaRPr>
          </a:p>
          <a:p>
            <a:pPr eaLnBrk="1" hangingPunct="1">
              <a:buFont typeface="Wingdings 2" panose="05020102010507070707" pitchFamily="18" charset="2"/>
              <a:buNone/>
              <a:defRPr/>
            </a:pPr>
            <a:endParaRPr lang="en-US" altLang="en-US" sz="2800" b="1" dirty="0">
              <a:solidFill>
                <a:srgbClr val="14425D"/>
              </a:solidFill>
              <a:effectLst>
                <a:outerShdw blurRad="38100" dist="38100" dir="2700000" algn="tl">
                  <a:srgbClr val="C0C0C0"/>
                </a:outerShdw>
              </a:effectLst>
            </a:endParaRPr>
          </a:p>
        </p:txBody>
      </p:sp>
      <p:pic>
        <p:nvPicPr>
          <p:cNvPr id="74755" name="Picture 7" descr="scan0037a copy">
            <a:extLst>
              <a:ext uri="{FF2B5EF4-FFF2-40B4-BE49-F238E27FC236}">
                <a16:creationId xmlns:a16="http://schemas.microsoft.com/office/drawing/2014/main" id="{6B8F08D5-541F-4C54-AEBD-EE35BCAB62D1}"/>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765175" y="1028700"/>
            <a:ext cx="2376488" cy="5661025"/>
          </a:xfrm>
        </p:spPr>
      </p:pic>
      <p:sp>
        <p:nvSpPr>
          <p:cNvPr id="67588" name="AutoShape 8">
            <a:extLst>
              <a:ext uri="{FF2B5EF4-FFF2-40B4-BE49-F238E27FC236}">
                <a16:creationId xmlns:a16="http://schemas.microsoft.com/office/drawing/2014/main" id="{09A469BB-4607-F079-AA46-8D4DD9A98A1C}"/>
              </a:ext>
            </a:extLst>
          </p:cNvPr>
          <p:cNvSpPr>
            <a:spLocks noChangeArrowheads="1"/>
          </p:cNvSpPr>
          <p:nvPr/>
        </p:nvSpPr>
        <p:spPr bwMode="auto">
          <a:xfrm>
            <a:off x="3154363" y="1387475"/>
            <a:ext cx="998537" cy="115888"/>
          </a:xfrm>
          <a:prstGeom prst="leftArrow">
            <a:avLst>
              <a:gd name="adj1" fmla="val 50000"/>
              <a:gd name="adj2" fmla="val 225941"/>
            </a:avLst>
          </a:prstGeom>
          <a:solidFill>
            <a:srgbClr val="14425D"/>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7589" name="AutoShape 9">
            <a:extLst>
              <a:ext uri="{FF2B5EF4-FFF2-40B4-BE49-F238E27FC236}">
                <a16:creationId xmlns:a16="http://schemas.microsoft.com/office/drawing/2014/main" id="{EE8E0132-5451-0C9F-EBBC-84D2D3EE5B7B}"/>
              </a:ext>
            </a:extLst>
          </p:cNvPr>
          <p:cNvSpPr>
            <a:spLocks noChangeArrowheads="1"/>
          </p:cNvSpPr>
          <p:nvPr/>
        </p:nvSpPr>
        <p:spPr bwMode="auto">
          <a:xfrm>
            <a:off x="3146425" y="1949450"/>
            <a:ext cx="1046163" cy="115888"/>
          </a:xfrm>
          <a:prstGeom prst="leftArrow">
            <a:avLst>
              <a:gd name="adj1" fmla="val 50000"/>
              <a:gd name="adj2" fmla="val 238473"/>
            </a:avLst>
          </a:prstGeom>
          <a:solidFill>
            <a:srgbClr val="14425D"/>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7590" name="AutoShape 10">
            <a:extLst>
              <a:ext uri="{FF2B5EF4-FFF2-40B4-BE49-F238E27FC236}">
                <a16:creationId xmlns:a16="http://schemas.microsoft.com/office/drawing/2014/main" id="{FC52570E-5B4A-6EF5-0C01-2D9085CA7588}"/>
              </a:ext>
            </a:extLst>
          </p:cNvPr>
          <p:cNvSpPr>
            <a:spLocks noChangeArrowheads="1"/>
          </p:cNvSpPr>
          <p:nvPr/>
        </p:nvSpPr>
        <p:spPr bwMode="auto">
          <a:xfrm>
            <a:off x="3189288" y="3227388"/>
            <a:ext cx="1057275" cy="115887"/>
          </a:xfrm>
          <a:prstGeom prst="leftArrow">
            <a:avLst>
              <a:gd name="adj1" fmla="val 50000"/>
              <a:gd name="adj2" fmla="val 238896"/>
            </a:avLst>
          </a:prstGeom>
          <a:solidFill>
            <a:srgbClr val="14425D"/>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67593" name="AutoShape 13">
            <a:extLst>
              <a:ext uri="{FF2B5EF4-FFF2-40B4-BE49-F238E27FC236}">
                <a16:creationId xmlns:a16="http://schemas.microsoft.com/office/drawing/2014/main" id="{EAB80BEA-2589-0E35-6F0E-EB495716A152}"/>
              </a:ext>
            </a:extLst>
          </p:cNvPr>
          <p:cNvSpPr>
            <a:spLocks noChangeArrowheads="1"/>
          </p:cNvSpPr>
          <p:nvPr/>
        </p:nvSpPr>
        <p:spPr bwMode="auto">
          <a:xfrm>
            <a:off x="3590925" y="6484938"/>
            <a:ext cx="600075" cy="117475"/>
          </a:xfrm>
          <a:prstGeom prst="leftArrow">
            <a:avLst>
              <a:gd name="adj1" fmla="val 50000"/>
              <a:gd name="adj2" fmla="val 237929"/>
            </a:avLst>
          </a:prstGeom>
          <a:solidFill>
            <a:srgbClr val="14425D"/>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74760" name="Text Box 14">
            <a:extLst>
              <a:ext uri="{FF2B5EF4-FFF2-40B4-BE49-F238E27FC236}">
                <a16:creationId xmlns:a16="http://schemas.microsoft.com/office/drawing/2014/main" id="{3EE3A374-966E-6863-FB53-28C9B3645D4E}"/>
              </a:ext>
            </a:extLst>
          </p:cNvPr>
          <p:cNvSpPr txBox="1">
            <a:spLocks noChangeArrowheads="1"/>
          </p:cNvSpPr>
          <p:nvPr/>
        </p:nvSpPr>
        <p:spPr bwMode="auto">
          <a:xfrm>
            <a:off x="3001963" y="6489700"/>
            <a:ext cx="576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just">
              <a:lnSpc>
                <a:spcPct val="50000"/>
              </a:lnSpc>
              <a:spcBef>
                <a:spcPct val="50000"/>
              </a:spcBef>
              <a:buFont typeface="Arial" panose="020B0604020202020204" pitchFamily="34" charset="0"/>
              <a:buNone/>
            </a:pPr>
            <a:r>
              <a:rPr lang="en-US" altLang="en-US" sz="1200" b="1"/>
              <a:t>S4,5</a:t>
            </a:r>
          </a:p>
          <a:p>
            <a:pPr>
              <a:lnSpc>
                <a:spcPct val="50000"/>
              </a:lnSpc>
              <a:spcBef>
                <a:spcPct val="50000"/>
              </a:spcBef>
              <a:buFont typeface="Arial" panose="020B0604020202020204" pitchFamily="34" charset="0"/>
              <a:buNone/>
            </a:pPr>
            <a:r>
              <a:rPr lang="en-US" altLang="en-US" sz="1200" b="1"/>
              <a:t>Co1</a:t>
            </a:r>
          </a:p>
        </p:txBody>
      </p:sp>
      <p:sp>
        <p:nvSpPr>
          <p:cNvPr id="2" name="AutoShape 10">
            <a:extLst>
              <a:ext uri="{FF2B5EF4-FFF2-40B4-BE49-F238E27FC236}">
                <a16:creationId xmlns:a16="http://schemas.microsoft.com/office/drawing/2014/main" id="{2B1396F5-0773-322A-55AF-F5ED8CC8963C}"/>
              </a:ext>
            </a:extLst>
          </p:cNvPr>
          <p:cNvSpPr>
            <a:spLocks noChangeArrowheads="1"/>
          </p:cNvSpPr>
          <p:nvPr/>
        </p:nvSpPr>
        <p:spPr bwMode="auto">
          <a:xfrm>
            <a:off x="3114675" y="4641850"/>
            <a:ext cx="1055688" cy="117475"/>
          </a:xfrm>
          <a:prstGeom prst="leftArrow">
            <a:avLst>
              <a:gd name="adj1" fmla="val 50000"/>
              <a:gd name="adj2" fmla="val 235313"/>
            </a:avLst>
          </a:prstGeom>
          <a:solidFill>
            <a:srgbClr val="14425D"/>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3" name="AutoShape 10">
            <a:extLst>
              <a:ext uri="{FF2B5EF4-FFF2-40B4-BE49-F238E27FC236}">
                <a16:creationId xmlns:a16="http://schemas.microsoft.com/office/drawing/2014/main" id="{7733108F-A5C1-BFDB-EF46-D5183B9DCC56}"/>
              </a:ext>
            </a:extLst>
          </p:cNvPr>
          <p:cNvSpPr>
            <a:spLocks noChangeArrowheads="1"/>
          </p:cNvSpPr>
          <p:nvPr/>
        </p:nvSpPr>
        <p:spPr bwMode="auto">
          <a:xfrm>
            <a:off x="3097213" y="5491163"/>
            <a:ext cx="1055687" cy="117475"/>
          </a:xfrm>
          <a:prstGeom prst="leftArrow">
            <a:avLst>
              <a:gd name="adj1" fmla="val 50000"/>
              <a:gd name="adj2" fmla="val 235313"/>
            </a:avLst>
          </a:prstGeom>
          <a:solidFill>
            <a:srgbClr val="14425D"/>
          </a:solidFill>
          <a:ln w="9525">
            <a:solidFill>
              <a:schemeClr val="tx1"/>
            </a:solidFill>
            <a:miter lim="800000"/>
            <a:headEnd/>
            <a:tailEnd/>
          </a:ln>
        </p:spPr>
        <p:txBody>
          <a:bodyPr wrap="none"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endParaRPr lang="sr-Latn-CS" altLang="en-US"/>
          </a:p>
        </p:txBody>
      </p:sp>
      <p:sp>
        <p:nvSpPr>
          <p:cNvPr id="74763" name="Content Placeholder 2">
            <a:extLst>
              <a:ext uri="{FF2B5EF4-FFF2-40B4-BE49-F238E27FC236}">
                <a16:creationId xmlns:a16="http://schemas.microsoft.com/office/drawing/2014/main" id="{29FAFC83-E551-5861-BD17-DD0B77C2D960}"/>
              </a:ext>
            </a:extLst>
          </p:cNvPr>
          <p:cNvSpPr txBox="1">
            <a:spLocks noChangeArrowheads="1"/>
          </p:cNvSpPr>
          <p:nvPr/>
        </p:nvSpPr>
        <p:spPr bwMode="auto">
          <a:xfrm>
            <a:off x="0" y="168275"/>
            <a:ext cx="91440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nSpc>
                <a:spcPct val="90000"/>
              </a:lnSpc>
              <a:spcBef>
                <a:spcPts val="575"/>
              </a:spcBef>
              <a:buFont typeface="Arial" panose="020B0604020202020204" pitchFamily="34" charset="0"/>
              <a:buChar char="•"/>
            </a:pPr>
            <a:r>
              <a:rPr lang="en-GB" altLang="en-US" sz="2000" b="1"/>
              <a:t>Anterior (ventral) branches (rr. anteriores) of spinal nerves form:</a:t>
            </a:r>
            <a:endParaRPr lang="sr-Latn-CS" altLang="en-US" sz="20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nodeType="clickEffect">
                                  <p:stCondLst>
                                    <p:cond delay="0"/>
                                  </p:stCondLst>
                                  <p:childTnLst>
                                    <p:set>
                                      <p:cBhvr>
                                        <p:cTn id="6" dur="1" fill="hold">
                                          <p:stCondLst>
                                            <p:cond delay="0"/>
                                          </p:stCondLst>
                                        </p:cTn>
                                        <p:tgtEl>
                                          <p:spTgt spid="67586">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67586">
                                            <p:txEl>
                                              <p:pRg st="0" end="0"/>
                                            </p:txEl>
                                          </p:spTgt>
                                        </p:tgtEl>
                                        <p:attrNameLst>
                                          <p:attrName>ppt_x</p:attrName>
                                        </p:attrNameLst>
                                      </p:cBhvr>
                                    </p:anim>
                                    <p:anim from="0" to="-1.0" calcmode="lin" valueType="num">
                                      <p:cBhvr>
                                        <p:cTn id="8" dur="200" decel="50000" autoRev="1" fill="hold">
                                          <p:stCondLst>
                                            <p:cond delay="600"/>
                                          </p:stCondLst>
                                        </p:cTn>
                                        <p:tgtEl>
                                          <p:spTgt spid="67586">
                                            <p:txEl>
                                              <p:pRg st="0" end="0"/>
                                            </p:txEl>
                                          </p:spTgt>
                                        </p:tgtEl>
                                        <p:attrNameLst>
                                          <p:attrName>xshear</p:attrName>
                                        </p:attrNameLst>
                                      </p:cBhvr>
                                    </p:anim>
                                    <p:animScale>
                                      <p:cBhvr>
                                        <p:cTn id="9" dur="200" decel="100000" autoRev="1" fill="hold">
                                          <p:stCondLst>
                                            <p:cond delay="600"/>
                                          </p:stCondLst>
                                        </p:cTn>
                                        <p:tgtEl>
                                          <p:spTgt spid="67586">
                                            <p:txEl>
                                              <p:pRg st="0" end="0"/>
                                            </p:txEl>
                                          </p:spTgt>
                                        </p:tgtEl>
                                      </p:cBhvr>
                                      <p:from x="100000" y="100000"/>
                                      <p:to x="80000" y="100000"/>
                                    </p:animScale>
                                    <p:anim by="(#ppt_h/3+#ppt_w*0.1)" calcmode="lin" valueType="num">
                                      <p:cBhvr additive="sum">
                                        <p:cTn id="10" dur="200" decel="100000" autoRev="1" fill="hold">
                                          <p:stCondLst>
                                            <p:cond delay="600"/>
                                          </p:stCondLst>
                                        </p:cTn>
                                        <p:tgtEl>
                                          <p:spTgt spid="67586">
                                            <p:txEl>
                                              <p:pRg st="0" end="0"/>
                                            </p:txEl>
                                          </p:spTgt>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4" presetClass="entr" presetSubtype="0" fill="hold" nodeType="clickEffect">
                                  <p:stCondLst>
                                    <p:cond delay="0"/>
                                  </p:stCondLst>
                                  <p:childTnLst>
                                    <p:set>
                                      <p:cBhvr>
                                        <p:cTn id="14" dur="1" fill="hold">
                                          <p:stCondLst>
                                            <p:cond delay="0"/>
                                          </p:stCondLst>
                                        </p:cTn>
                                        <p:tgtEl>
                                          <p:spTgt spid="67588"/>
                                        </p:tgtEl>
                                        <p:attrNameLst>
                                          <p:attrName>style.visibility</p:attrName>
                                        </p:attrNameLst>
                                      </p:cBhvr>
                                      <p:to>
                                        <p:strVal val="visible"/>
                                      </p:to>
                                    </p:set>
                                    <p:anim from="(-#ppt_w/2)" to="(#ppt_x)" calcmode="lin" valueType="num">
                                      <p:cBhvr>
                                        <p:cTn id="15" dur="600" fill="hold">
                                          <p:stCondLst>
                                            <p:cond delay="0"/>
                                          </p:stCondLst>
                                        </p:cTn>
                                        <p:tgtEl>
                                          <p:spTgt spid="67588"/>
                                        </p:tgtEl>
                                        <p:attrNameLst>
                                          <p:attrName>ppt_x</p:attrName>
                                        </p:attrNameLst>
                                      </p:cBhvr>
                                    </p:anim>
                                    <p:anim from="0" to="-1.0" calcmode="lin" valueType="num">
                                      <p:cBhvr>
                                        <p:cTn id="16" dur="200" decel="50000" autoRev="1" fill="hold">
                                          <p:stCondLst>
                                            <p:cond delay="600"/>
                                          </p:stCondLst>
                                        </p:cTn>
                                        <p:tgtEl>
                                          <p:spTgt spid="67588"/>
                                        </p:tgtEl>
                                        <p:attrNameLst>
                                          <p:attrName>xshear</p:attrName>
                                        </p:attrNameLst>
                                      </p:cBhvr>
                                    </p:anim>
                                    <p:animScale>
                                      <p:cBhvr>
                                        <p:cTn id="17" dur="200" decel="100000" autoRev="1" fill="hold">
                                          <p:stCondLst>
                                            <p:cond delay="600"/>
                                          </p:stCondLst>
                                        </p:cTn>
                                        <p:tgtEl>
                                          <p:spTgt spid="67588"/>
                                        </p:tgtEl>
                                      </p:cBhvr>
                                      <p:from x="100000" y="100000"/>
                                      <p:to x="80000" y="100000"/>
                                    </p:animScale>
                                    <p:anim by="(#ppt_h/3+#ppt_w*0.1)" calcmode="lin" valueType="num">
                                      <p:cBhvr additive="sum">
                                        <p:cTn id="18" dur="200" decel="100000" autoRev="1" fill="hold">
                                          <p:stCondLst>
                                            <p:cond delay="600"/>
                                          </p:stCondLst>
                                        </p:cTn>
                                        <p:tgtEl>
                                          <p:spTgt spid="67588"/>
                                        </p:tgtEl>
                                        <p:attrNameLst>
                                          <p:attrName>ppt_x</p:attrName>
                                        </p:attrNameLst>
                                      </p:cBhvr>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4" presetClass="entr" presetSubtype="0" fill="hold" nodeType="clickEffect">
                                  <p:stCondLst>
                                    <p:cond delay="0"/>
                                  </p:stCondLst>
                                  <p:childTnLst>
                                    <p:set>
                                      <p:cBhvr>
                                        <p:cTn id="22" dur="1" fill="hold">
                                          <p:stCondLst>
                                            <p:cond delay="0"/>
                                          </p:stCondLst>
                                        </p:cTn>
                                        <p:tgtEl>
                                          <p:spTgt spid="67586">
                                            <p:txEl>
                                              <p:pRg st="2" end="2"/>
                                            </p:txEl>
                                          </p:spTgt>
                                        </p:tgtEl>
                                        <p:attrNameLst>
                                          <p:attrName>style.visibility</p:attrName>
                                        </p:attrNameLst>
                                      </p:cBhvr>
                                      <p:to>
                                        <p:strVal val="visible"/>
                                      </p:to>
                                    </p:set>
                                    <p:anim from="(-#ppt_w/2)" to="(#ppt_x)" calcmode="lin" valueType="num">
                                      <p:cBhvr>
                                        <p:cTn id="23" dur="600" fill="hold">
                                          <p:stCondLst>
                                            <p:cond delay="0"/>
                                          </p:stCondLst>
                                        </p:cTn>
                                        <p:tgtEl>
                                          <p:spTgt spid="67586">
                                            <p:txEl>
                                              <p:pRg st="2" end="2"/>
                                            </p:txEl>
                                          </p:spTgt>
                                        </p:tgtEl>
                                        <p:attrNameLst>
                                          <p:attrName>ppt_x</p:attrName>
                                        </p:attrNameLst>
                                      </p:cBhvr>
                                    </p:anim>
                                    <p:anim from="0" to="-1.0" calcmode="lin" valueType="num">
                                      <p:cBhvr>
                                        <p:cTn id="24" dur="200" decel="50000" autoRev="1" fill="hold">
                                          <p:stCondLst>
                                            <p:cond delay="600"/>
                                          </p:stCondLst>
                                        </p:cTn>
                                        <p:tgtEl>
                                          <p:spTgt spid="67586">
                                            <p:txEl>
                                              <p:pRg st="2" end="2"/>
                                            </p:txEl>
                                          </p:spTgt>
                                        </p:tgtEl>
                                        <p:attrNameLst>
                                          <p:attrName>xshear</p:attrName>
                                        </p:attrNameLst>
                                      </p:cBhvr>
                                    </p:anim>
                                    <p:animScale>
                                      <p:cBhvr>
                                        <p:cTn id="25" dur="200" decel="100000" autoRev="1" fill="hold">
                                          <p:stCondLst>
                                            <p:cond delay="600"/>
                                          </p:stCondLst>
                                        </p:cTn>
                                        <p:tgtEl>
                                          <p:spTgt spid="67586">
                                            <p:txEl>
                                              <p:pRg st="2" end="2"/>
                                            </p:txEl>
                                          </p:spTgt>
                                        </p:tgtEl>
                                      </p:cBhvr>
                                      <p:from x="100000" y="100000"/>
                                      <p:to x="80000" y="100000"/>
                                    </p:animScale>
                                    <p:anim by="(#ppt_h/3+#ppt_w*0.1)" calcmode="lin" valueType="num">
                                      <p:cBhvr additive="sum">
                                        <p:cTn id="26" dur="200" decel="100000" autoRev="1" fill="hold">
                                          <p:stCondLst>
                                            <p:cond delay="600"/>
                                          </p:stCondLst>
                                        </p:cTn>
                                        <p:tgtEl>
                                          <p:spTgt spid="67586">
                                            <p:txEl>
                                              <p:pRg st="2" end="2"/>
                                            </p:txEl>
                                          </p:spTgt>
                                        </p:tgtEl>
                                        <p:attrNameLst>
                                          <p:attrName>ppt_x</p:attrName>
                                        </p:attrNameLst>
                                      </p:cBhvr>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4" presetClass="entr" presetSubtype="0" fill="hold" nodeType="clickEffect">
                                  <p:stCondLst>
                                    <p:cond delay="0"/>
                                  </p:stCondLst>
                                  <p:childTnLst>
                                    <p:set>
                                      <p:cBhvr>
                                        <p:cTn id="30" dur="1" fill="hold">
                                          <p:stCondLst>
                                            <p:cond delay="0"/>
                                          </p:stCondLst>
                                        </p:cTn>
                                        <p:tgtEl>
                                          <p:spTgt spid="67589"/>
                                        </p:tgtEl>
                                        <p:attrNameLst>
                                          <p:attrName>style.visibility</p:attrName>
                                        </p:attrNameLst>
                                      </p:cBhvr>
                                      <p:to>
                                        <p:strVal val="visible"/>
                                      </p:to>
                                    </p:set>
                                    <p:anim from="(-#ppt_w/2)" to="(#ppt_x)" calcmode="lin" valueType="num">
                                      <p:cBhvr>
                                        <p:cTn id="31" dur="600" fill="hold">
                                          <p:stCondLst>
                                            <p:cond delay="0"/>
                                          </p:stCondLst>
                                        </p:cTn>
                                        <p:tgtEl>
                                          <p:spTgt spid="67589"/>
                                        </p:tgtEl>
                                        <p:attrNameLst>
                                          <p:attrName>ppt_x</p:attrName>
                                        </p:attrNameLst>
                                      </p:cBhvr>
                                    </p:anim>
                                    <p:anim from="0" to="-1.0" calcmode="lin" valueType="num">
                                      <p:cBhvr>
                                        <p:cTn id="32" dur="200" decel="50000" autoRev="1" fill="hold">
                                          <p:stCondLst>
                                            <p:cond delay="600"/>
                                          </p:stCondLst>
                                        </p:cTn>
                                        <p:tgtEl>
                                          <p:spTgt spid="67589"/>
                                        </p:tgtEl>
                                        <p:attrNameLst>
                                          <p:attrName>xshear</p:attrName>
                                        </p:attrNameLst>
                                      </p:cBhvr>
                                    </p:anim>
                                    <p:animScale>
                                      <p:cBhvr>
                                        <p:cTn id="33" dur="200" decel="100000" autoRev="1" fill="hold">
                                          <p:stCondLst>
                                            <p:cond delay="600"/>
                                          </p:stCondLst>
                                        </p:cTn>
                                        <p:tgtEl>
                                          <p:spTgt spid="67589"/>
                                        </p:tgtEl>
                                      </p:cBhvr>
                                      <p:from x="100000" y="100000"/>
                                      <p:to x="80000" y="100000"/>
                                    </p:animScale>
                                    <p:anim by="(#ppt_h/3+#ppt_w*0.1)" calcmode="lin" valueType="num">
                                      <p:cBhvr additive="sum">
                                        <p:cTn id="34" dur="200" decel="100000" autoRev="1" fill="hold">
                                          <p:stCondLst>
                                            <p:cond delay="600"/>
                                          </p:stCondLst>
                                        </p:cTn>
                                        <p:tgtEl>
                                          <p:spTgt spid="67589"/>
                                        </p:tgtEl>
                                        <p:attrNameLst>
                                          <p:attrName>ppt_x</p:attrName>
                                        </p:attrNameLst>
                                      </p:cBhvr>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34" presetClass="entr" presetSubtype="0" fill="hold" nodeType="clickEffect">
                                  <p:stCondLst>
                                    <p:cond delay="0"/>
                                  </p:stCondLst>
                                  <p:childTnLst>
                                    <p:set>
                                      <p:cBhvr>
                                        <p:cTn id="38" dur="1" fill="hold">
                                          <p:stCondLst>
                                            <p:cond delay="0"/>
                                          </p:stCondLst>
                                        </p:cTn>
                                        <p:tgtEl>
                                          <p:spTgt spid="67586">
                                            <p:txEl>
                                              <p:pRg st="6" end="6"/>
                                            </p:txEl>
                                          </p:spTgt>
                                        </p:tgtEl>
                                        <p:attrNameLst>
                                          <p:attrName>style.visibility</p:attrName>
                                        </p:attrNameLst>
                                      </p:cBhvr>
                                      <p:to>
                                        <p:strVal val="visible"/>
                                      </p:to>
                                    </p:set>
                                    <p:anim from="(-#ppt_w/2)" to="(#ppt_x)" calcmode="lin" valueType="num">
                                      <p:cBhvr>
                                        <p:cTn id="39" dur="600" fill="hold">
                                          <p:stCondLst>
                                            <p:cond delay="0"/>
                                          </p:stCondLst>
                                        </p:cTn>
                                        <p:tgtEl>
                                          <p:spTgt spid="67586">
                                            <p:txEl>
                                              <p:pRg st="6" end="6"/>
                                            </p:txEl>
                                          </p:spTgt>
                                        </p:tgtEl>
                                        <p:attrNameLst>
                                          <p:attrName>ppt_x</p:attrName>
                                        </p:attrNameLst>
                                      </p:cBhvr>
                                    </p:anim>
                                    <p:anim from="0" to="-1.0" calcmode="lin" valueType="num">
                                      <p:cBhvr>
                                        <p:cTn id="40" dur="200" decel="50000" autoRev="1" fill="hold">
                                          <p:stCondLst>
                                            <p:cond delay="600"/>
                                          </p:stCondLst>
                                        </p:cTn>
                                        <p:tgtEl>
                                          <p:spTgt spid="67586">
                                            <p:txEl>
                                              <p:pRg st="6" end="6"/>
                                            </p:txEl>
                                          </p:spTgt>
                                        </p:tgtEl>
                                        <p:attrNameLst>
                                          <p:attrName>xshear</p:attrName>
                                        </p:attrNameLst>
                                      </p:cBhvr>
                                    </p:anim>
                                    <p:animScale>
                                      <p:cBhvr>
                                        <p:cTn id="41" dur="200" decel="100000" autoRev="1" fill="hold">
                                          <p:stCondLst>
                                            <p:cond delay="600"/>
                                          </p:stCondLst>
                                        </p:cTn>
                                        <p:tgtEl>
                                          <p:spTgt spid="67586">
                                            <p:txEl>
                                              <p:pRg st="6" end="6"/>
                                            </p:txEl>
                                          </p:spTgt>
                                        </p:tgtEl>
                                      </p:cBhvr>
                                      <p:from x="100000" y="100000"/>
                                      <p:to x="80000" y="100000"/>
                                    </p:animScale>
                                    <p:anim by="(#ppt_h/3+#ppt_w*0.1)" calcmode="lin" valueType="num">
                                      <p:cBhvr additive="sum">
                                        <p:cTn id="42" dur="200" decel="100000" autoRev="1" fill="hold">
                                          <p:stCondLst>
                                            <p:cond delay="600"/>
                                          </p:stCondLst>
                                        </p:cTn>
                                        <p:tgtEl>
                                          <p:spTgt spid="67586">
                                            <p:txEl>
                                              <p:pRg st="6" end="6"/>
                                            </p:txEl>
                                          </p:spTgt>
                                        </p:tgtEl>
                                        <p:attrNameLst>
                                          <p:attrName>ppt_x</p:attrName>
                                        </p:attrNameLst>
                                      </p:cBhvr>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4" presetClass="entr" presetSubtype="0" fill="hold" nodeType="clickEffect">
                                  <p:stCondLst>
                                    <p:cond delay="0"/>
                                  </p:stCondLst>
                                  <p:childTnLst>
                                    <p:set>
                                      <p:cBhvr>
                                        <p:cTn id="46" dur="1" fill="hold">
                                          <p:stCondLst>
                                            <p:cond delay="0"/>
                                          </p:stCondLst>
                                        </p:cTn>
                                        <p:tgtEl>
                                          <p:spTgt spid="67590"/>
                                        </p:tgtEl>
                                        <p:attrNameLst>
                                          <p:attrName>style.visibility</p:attrName>
                                        </p:attrNameLst>
                                      </p:cBhvr>
                                      <p:to>
                                        <p:strVal val="visible"/>
                                      </p:to>
                                    </p:set>
                                    <p:anim from="(-#ppt_w/2)" to="(#ppt_x)" calcmode="lin" valueType="num">
                                      <p:cBhvr>
                                        <p:cTn id="47" dur="600" fill="hold">
                                          <p:stCondLst>
                                            <p:cond delay="0"/>
                                          </p:stCondLst>
                                        </p:cTn>
                                        <p:tgtEl>
                                          <p:spTgt spid="67590"/>
                                        </p:tgtEl>
                                        <p:attrNameLst>
                                          <p:attrName>ppt_x</p:attrName>
                                        </p:attrNameLst>
                                      </p:cBhvr>
                                    </p:anim>
                                    <p:anim from="0" to="-1.0" calcmode="lin" valueType="num">
                                      <p:cBhvr>
                                        <p:cTn id="48" dur="200" decel="50000" autoRev="1" fill="hold">
                                          <p:stCondLst>
                                            <p:cond delay="600"/>
                                          </p:stCondLst>
                                        </p:cTn>
                                        <p:tgtEl>
                                          <p:spTgt spid="67590"/>
                                        </p:tgtEl>
                                        <p:attrNameLst>
                                          <p:attrName>xshear</p:attrName>
                                        </p:attrNameLst>
                                      </p:cBhvr>
                                    </p:anim>
                                    <p:animScale>
                                      <p:cBhvr>
                                        <p:cTn id="49" dur="200" decel="100000" autoRev="1" fill="hold">
                                          <p:stCondLst>
                                            <p:cond delay="600"/>
                                          </p:stCondLst>
                                        </p:cTn>
                                        <p:tgtEl>
                                          <p:spTgt spid="67590"/>
                                        </p:tgtEl>
                                      </p:cBhvr>
                                      <p:from x="100000" y="100000"/>
                                      <p:to x="80000" y="100000"/>
                                    </p:animScale>
                                    <p:anim by="(#ppt_h/3+#ppt_w*0.1)" calcmode="lin" valueType="num">
                                      <p:cBhvr additive="sum">
                                        <p:cTn id="50" dur="200" decel="100000" autoRev="1" fill="hold">
                                          <p:stCondLst>
                                            <p:cond delay="600"/>
                                          </p:stCondLst>
                                        </p:cTn>
                                        <p:tgtEl>
                                          <p:spTgt spid="67590"/>
                                        </p:tgtEl>
                                        <p:attrNameLst>
                                          <p:attrName>ppt_x</p:attrName>
                                        </p:attrNameLst>
                                      </p:cBhvr>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34" presetClass="entr" presetSubtype="0" fill="hold" nodeType="clickEffect">
                                  <p:stCondLst>
                                    <p:cond delay="0"/>
                                  </p:stCondLst>
                                  <p:childTnLst>
                                    <p:set>
                                      <p:cBhvr>
                                        <p:cTn id="54" dur="1" fill="hold">
                                          <p:stCondLst>
                                            <p:cond delay="0"/>
                                          </p:stCondLst>
                                        </p:cTn>
                                        <p:tgtEl>
                                          <p:spTgt spid="67586">
                                            <p:txEl>
                                              <p:pRg st="9" end="9"/>
                                            </p:txEl>
                                          </p:spTgt>
                                        </p:tgtEl>
                                        <p:attrNameLst>
                                          <p:attrName>style.visibility</p:attrName>
                                        </p:attrNameLst>
                                      </p:cBhvr>
                                      <p:to>
                                        <p:strVal val="visible"/>
                                      </p:to>
                                    </p:set>
                                    <p:anim from="(-#ppt_w/2)" to="(#ppt_x)" calcmode="lin" valueType="num">
                                      <p:cBhvr>
                                        <p:cTn id="55" dur="600" fill="hold">
                                          <p:stCondLst>
                                            <p:cond delay="0"/>
                                          </p:stCondLst>
                                        </p:cTn>
                                        <p:tgtEl>
                                          <p:spTgt spid="67586">
                                            <p:txEl>
                                              <p:pRg st="9" end="9"/>
                                            </p:txEl>
                                          </p:spTgt>
                                        </p:tgtEl>
                                        <p:attrNameLst>
                                          <p:attrName>ppt_x</p:attrName>
                                        </p:attrNameLst>
                                      </p:cBhvr>
                                    </p:anim>
                                    <p:anim from="0" to="-1.0" calcmode="lin" valueType="num">
                                      <p:cBhvr>
                                        <p:cTn id="56" dur="200" decel="50000" autoRev="1" fill="hold">
                                          <p:stCondLst>
                                            <p:cond delay="600"/>
                                          </p:stCondLst>
                                        </p:cTn>
                                        <p:tgtEl>
                                          <p:spTgt spid="67586">
                                            <p:txEl>
                                              <p:pRg st="9" end="9"/>
                                            </p:txEl>
                                          </p:spTgt>
                                        </p:tgtEl>
                                        <p:attrNameLst>
                                          <p:attrName>xshear</p:attrName>
                                        </p:attrNameLst>
                                      </p:cBhvr>
                                    </p:anim>
                                    <p:animScale>
                                      <p:cBhvr>
                                        <p:cTn id="57" dur="200" decel="100000" autoRev="1" fill="hold">
                                          <p:stCondLst>
                                            <p:cond delay="600"/>
                                          </p:stCondLst>
                                        </p:cTn>
                                        <p:tgtEl>
                                          <p:spTgt spid="67586">
                                            <p:txEl>
                                              <p:pRg st="9" end="9"/>
                                            </p:txEl>
                                          </p:spTgt>
                                        </p:tgtEl>
                                      </p:cBhvr>
                                      <p:from x="100000" y="100000"/>
                                      <p:to x="80000" y="100000"/>
                                    </p:animScale>
                                    <p:anim by="(#ppt_h/3+#ppt_w*0.1)" calcmode="lin" valueType="num">
                                      <p:cBhvr additive="sum">
                                        <p:cTn id="58" dur="200" decel="100000" autoRev="1" fill="hold">
                                          <p:stCondLst>
                                            <p:cond delay="600"/>
                                          </p:stCondLst>
                                        </p:cTn>
                                        <p:tgtEl>
                                          <p:spTgt spid="67586">
                                            <p:txEl>
                                              <p:pRg st="9" end="9"/>
                                            </p:txEl>
                                          </p:spTgt>
                                        </p:tgtEl>
                                        <p:attrNameLst>
                                          <p:attrName>ppt_x</p:attrName>
                                        </p:attrNameLst>
                                      </p:cBhvr>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34" presetClass="entr" presetSubtype="0" fill="hold" nodeType="clickEffect">
                                  <p:stCondLst>
                                    <p:cond delay="0"/>
                                  </p:stCondLst>
                                  <p:childTnLst>
                                    <p:set>
                                      <p:cBhvr>
                                        <p:cTn id="62" dur="1" fill="hold">
                                          <p:stCondLst>
                                            <p:cond delay="0"/>
                                          </p:stCondLst>
                                        </p:cTn>
                                        <p:tgtEl>
                                          <p:spTgt spid="2"/>
                                        </p:tgtEl>
                                        <p:attrNameLst>
                                          <p:attrName>style.visibility</p:attrName>
                                        </p:attrNameLst>
                                      </p:cBhvr>
                                      <p:to>
                                        <p:strVal val="visible"/>
                                      </p:to>
                                    </p:set>
                                    <p:anim from="(-#ppt_w/2)" to="(#ppt_x)" calcmode="lin" valueType="num">
                                      <p:cBhvr>
                                        <p:cTn id="63" dur="600" fill="hold">
                                          <p:stCondLst>
                                            <p:cond delay="0"/>
                                          </p:stCondLst>
                                        </p:cTn>
                                        <p:tgtEl>
                                          <p:spTgt spid="2"/>
                                        </p:tgtEl>
                                        <p:attrNameLst>
                                          <p:attrName>ppt_x</p:attrName>
                                        </p:attrNameLst>
                                      </p:cBhvr>
                                    </p:anim>
                                    <p:anim from="0" to="-1.0" calcmode="lin" valueType="num">
                                      <p:cBhvr>
                                        <p:cTn id="64" dur="200" decel="50000" autoRev="1" fill="hold">
                                          <p:stCondLst>
                                            <p:cond delay="600"/>
                                          </p:stCondLst>
                                        </p:cTn>
                                        <p:tgtEl>
                                          <p:spTgt spid="2"/>
                                        </p:tgtEl>
                                        <p:attrNameLst>
                                          <p:attrName>xshear</p:attrName>
                                        </p:attrNameLst>
                                      </p:cBhvr>
                                    </p:anim>
                                    <p:animScale>
                                      <p:cBhvr>
                                        <p:cTn id="65" dur="200" decel="100000" autoRev="1" fill="hold">
                                          <p:stCondLst>
                                            <p:cond delay="600"/>
                                          </p:stCondLst>
                                        </p:cTn>
                                        <p:tgtEl>
                                          <p:spTgt spid="2"/>
                                        </p:tgtEl>
                                      </p:cBhvr>
                                      <p:from x="100000" y="100000"/>
                                      <p:to x="80000" y="100000"/>
                                    </p:animScale>
                                    <p:anim by="(#ppt_h/3+#ppt_w*0.1)" calcmode="lin" valueType="num">
                                      <p:cBhvr additive="sum">
                                        <p:cTn id="66" dur="200" decel="100000" autoRev="1" fill="hold">
                                          <p:stCondLst>
                                            <p:cond delay="600"/>
                                          </p:stCondLst>
                                        </p:cTn>
                                        <p:tgtEl>
                                          <p:spTgt spid="2"/>
                                        </p:tgtEl>
                                        <p:attrNameLst>
                                          <p:attrName>ppt_x</p:attrName>
                                        </p:attrNameLst>
                                      </p:cBhvr>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34" presetClass="entr" presetSubtype="0" fill="hold" nodeType="clickEffect">
                                  <p:stCondLst>
                                    <p:cond delay="0"/>
                                  </p:stCondLst>
                                  <p:childTnLst>
                                    <p:set>
                                      <p:cBhvr>
                                        <p:cTn id="70" dur="1" fill="hold">
                                          <p:stCondLst>
                                            <p:cond delay="0"/>
                                          </p:stCondLst>
                                        </p:cTn>
                                        <p:tgtEl>
                                          <p:spTgt spid="67586">
                                            <p:txEl>
                                              <p:pRg st="12" end="12"/>
                                            </p:txEl>
                                          </p:spTgt>
                                        </p:tgtEl>
                                        <p:attrNameLst>
                                          <p:attrName>style.visibility</p:attrName>
                                        </p:attrNameLst>
                                      </p:cBhvr>
                                      <p:to>
                                        <p:strVal val="visible"/>
                                      </p:to>
                                    </p:set>
                                    <p:anim from="(-#ppt_w/2)" to="(#ppt_x)" calcmode="lin" valueType="num">
                                      <p:cBhvr>
                                        <p:cTn id="71" dur="600" fill="hold">
                                          <p:stCondLst>
                                            <p:cond delay="0"/>
                                          </p:stCondLst>
                                        </p:cTn>
                                        <p:tgtEl>
                                          <p:spTgt spid="67586">
                                            <p:txEl>
                                              <p:pRg st="12" end="12"/>
                                            </p:txEl>
                                          </p:spTgt>
                                        </p:tgtEl>
                                        <p:attrNameLst>
                                          <p:attrName>ppt_x</p:attrName>
                                        </p:attrNameLst>
                                      </p:cBhvr>
                                    </p:anim>
                                    <p:anim from="0" to="-1.0" calcmode="lin" valueType="num">
                                      <p:cBhvr>
                                        <p:cTn id="72" dur="200" decel="50000" autoRev="1" fill="hold">
                                          <p:stCondLst>
                                            <p:cond delay="600"/>
                                          </p:stCondLst>
                                        </p:cTn>
                                        <p:tgtEl>
                                          <p:spTgt spid="67586">
                                            <p:txEl>
                                              <p:pRg st="12" end="12"/>
                                            </p:txEl>
                                          </p:spTgt>
                                        </p:tgtEl>
                                        <p:attrNameLst>
                                          <p:attrName>xshear</p:attrName>
                                        </p:attrNameLst>
                                      </p:cBhvr>
                                    </p:anim>
                                    <p:animScale>
                                      <p:cBhvr>
                                        <p:cTn id="73" dur="200" decel="100000" autoRev="1" fill="hold">
                                          <p:stCondLst>
                                            <p:cond delay="600"/>
                                          </p:stCondLst>
                                        </p:cTn>
                                        <p:tgtEl>
                                          <p:spTgt spid="67586">
                                            <p:txEl>
                                              <p:pRg st="12" end="12"/>
                                            </p:txEl>
                                          </p:spTgt>
                                        </p:tgtEl>
                                      </p:cBhvr>
                                      <p:from x="100000" y="100000"/>
                                      <p:to x="80000" y="100000"/>
                                    </p:animScale>
                                    <p:anim by="(#ppt_h/3+#ppt_w*0.1)" calcmode="lin" valueType="num">
                                      <p:cBhvr additive="sum">
                                        <p:cTn id="74" dur="200" decel="100000" autoRev="1" fill="hold">
                                          <p:stCondLst>
                                            <p:cond delay="600"/>
                                          </p:stCondLst>
                                        </p:cTn>
                                        <p:tgtEl>
                                          <p:spTgt spid="67586">
                                            <p:txEl>
                                              <p:pRg st="12" end="12"/>
                                            </p:txEl>
                                          </p:spTgt>
                                        </p:tgtEl>
                                        <p:attrNameLst>
                                          <p:attrName>ppt_x</p:attrName>
                                        </p:attrNameLst>
                                      </p:cBhvr>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34" presetClass="entr" presetSubtype="0" fill="hold" nodeType="clickEffect">
                                  <p:stCondLst>
                                    <p:cond delay="0"/>
                                  </p:stCondLst>
                                  <p:childTnLst>
                                    <p:set>
                                      <p:cBhvr>
                                        <p:cTn id="78" dur="1" fill="hold">
                                          <p:stCondLst>
                                            <p:cond delay="0"/>
                                          </p:stCondLst>
                                        </p:cTn>
                                        <p:tgtEl>
                                          <p:spTgt spid="3"/>
                                        </p:tgtEl>
                                        <p:attrNameLst>
                                          <p:attrName>style.visibility</p:attrName>
                                        </p:attrNameLst>
                                      </p:cBhvr>
                                      <p:to>
                                        <p:strVal val="visible"/>
                                      </p:to>
                                    </p:set>
                                    <p:anim from="(-#ppt_w/2)" to="(#ppt_x)" calcmode="lin" valueType="num">
                                      <p:cBhvr>
                                        <p:cTn id="79" dur="600" fill="hold">
                                          <p:stCondLst>
                                            <p:cond delay="0"/>
                                          </p:stCondLst>
                                        </p:cTn>
                                        <p:tgtEl>
                                          <p:spTgt spid="3"/>
                                        </p:tgtEl>
                                        <p:attrNameLst>
                                          <p:attrName>ppt_x</p:attrName>
                                        </p:attrNameLst>
                                      </p:cBhvr>
                                    </p:anim>
                                    <p:anim from="0" to="-1.0" calcmode="lin" valueType="num">
                                      <p:cBhvr>
                                        <p:cTn id="80" dur="200" decel="50000" autoRev="1" fill="hold">
                                          <p:stCondLst>
                                            <p:cond delay="600"/>
                                          </p:stCondLst>
                                        </p:cTn>
                                        <p:tgtEl>
                                          <p:spTgt spid="3"/>
                                        </p:tgtEl>
                                        <p:attrNameLst>
                                          <p:attrName>xshear</p:attrName>
                                        </p:attrNameLst>
                                      </p:cBhvr>
                                    </p:anim>
                                    <p:animScale>
                                      <p:cBhvr>
                                        <p:cTn id="81" dur="200" decel="100000" autoRev="1" fill="hold">
                                          <p:stCondLst>
                                            <p:cond delay="600"/>
                                          </p:stCondLst>
                                        </p:cTn>
                                        <p:tgtEl>
                                          <p:spTgt spid="3"/>
                                        </p:tgtEl>
                                      </p:cBhvr>
                                      <p:from x="100000" y="100000"/>
                                      <p:to x="80000" y="100000"/>
                                    </p:animScale>
                                    <p:anim by="(#ppt_h/3+#ppt_w*0.1)" calcmode="lin" valueType="num">
                                      <p:cBhvr additive="sum">
                                        <p:cTn id="82" dur="200" decel="100000" autoRev="1" fill="hold">
                                          <p:stCondLst>
                                            <p:cond delay="600"/>
                                          </p:stCondLst>
                                        </p:cTn>
                                        <p:tgtEl>
                                          <p:spTgt spid="3"/>
                                        </p:tgtEl>
                                        <p:attrNameLst>
                                          <p:attrName>ppt_x</p:attrName>
                                        </p:attrNameLst>
                                      </p:cBhvr>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34" presetClass="entr" presetSubtype="0" fill="hold" nodeType="clickEffect">
                                  <p:stCondLst>
                                    <p:cond delay="0"/>
                                  </p:stCondLst>
                                  <p:childTnLst>
                                    <p:set>
                                      <p:cBhvr>
                                        <p:cTn id="86" dur="1" fill="hold">
                                          <p:stCondLst>
                                            <p:cond delay="0"/>
                                          </p:stCondLst>
                                        </p:cTn>
                                        <p:tgtEl>
                                          <p:spTgt spid="67586">
                                            <p:txEl>
                                              <p:pRg st="13" end="13"/>
                                            </p:txEl>
                                          </p:spTgt>
                                        </p:tgtEl>
                                        <p:attrNameLst>
                                          <p:attrName>style.visibility</p:attrName>
                                        </p:attrNameLst>
                                      </p:cBhvr>
                                      <p:to>
                                        <p:strVal val="visible"/>
                                      </p:to>
                                    </p:set>
                                    <p:anim from="(-#ppt_w/2)" to="(#ppt_x)" calcmode="lin" valueType="num">
                                      <p:cBhvr>
                                        <p:cTn id="87" dur="600" fill="hold">
                                          <p:stCondLst>
                                            <p:cond delay="0"/>
                                          </p:stCondLst>
                                        </p:cTn>
                                        <p:tgtEl>
                                          <p:spTgt spid="67586">
                                            <p:txEl>
                                              <p:pRg st="13" end="13"/>
                                            </p:txEl>
                                          </p:spTgt>
                                        </p:tgtEl>
                                        <p:attrNameLst>
                                          <p:attrName>ppt_x</p:attrName>
                                        </p:attrNameLst>
                                      </p:cBhvr>
                                    </p:anim>
                                    <p:anim from="0" to="-1.0" calcmode="lin" valueType="num">
                                      <p:cBhvr>
                                        <p:cTn id="88" dur="200" decel="50000" autoRev="1" fill="hold">
                                          <p:stCondLst>
                                            <p:cond delay="600"/>
                                          </p:stCondLst>
                                        </p:cTn>
                                        <p:tgtEl>
                                          <p:spTgt spid="67586">
                                            <p:txEl>
                                              <p:pRg st="13" end="13"/>
                                            </p:txEl>
                                          </p:spTgt>
                                        </p:tgtEl>
                                        <p:attrNameLst>
                                          <p:attrName>xshear</p:attrName>
                                        </p:attrNameLst>
                                      </p:cBhvr>
                                    </p:anim>
                                    <p:animScale>
                                      <p:cBhvr>
                                        <p:cTn id="89" dur="200" decel="100000" autoRev="1" fill="hold">
                                          <p:stCondLst>
                                            <p:cond delay="600"/>
                                          </p:stCondLst>
                                        </p:cTn>
                                        <p:tgtEl>
                                          <p:spTgt spid="67586">
                                            <p:txEl>
                                              <p:pRg st="13" end="13"/>
                                            </p:txEl>
                                          </p:spTgt>
                                        </p:tgtEl>
                                      </p:cBhvr>
                                      <p:from x="100000" y="100000"/>
                                      <p:to x="80000" y="100000"/>
                                    </p:animScale>
                                    <p:anim by="(#ppt_h/3+#ppt_w*0.1)" calcmode="lin" valueType="num">
                                      <p:cBhvr additive="sum">
                                        <p:cTn id="90" dur="200" decel="100000" autoRev="1" fill="hold">
                                          <p:stCondLst>
                                            <p:cond delay="600"/>
                                          </p:stCondLst>
                                        </p:cTn>
                                        <p:tgtEl>
                                          <p:spTgt spid="67586">
                                            <p:txEl>
                                              <p:pRg st="13" end="13"/>
                                            </p:txEl>
                                          </p:spTgt>
                                        </p:tgtEl>
                                        <p:attrNameLst>
                                          <p:attrName>ppt_x</p:attrName>
                                        </p:attrNameLst>
                                      </p:cBhvr>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34" presetClass="entr" presetSubtype="0" fill="hold" nodeType="clickEffect">
                                  <p:stCondLst>
                                    <p:cond delay="0"/>
                                  </p:stCondLst>
                                  <p:childTnLst>
                                    <p:set>
                                      <p:cBhvr>
                                        <p:cTn id="94" dur="1" fill="hold">
                                          <p:stCondLst>
                                            <p:cond delay="0"/>
                                          </p:stCondLst>
                                        </p:cTn>
                                        <p:tgtEl>
                                          <p:spTgt spid="67586">
                                            <p:txEl>
                                              <p:pRg st="14" end="14"/>
                                            </p:txEl>
                                          </p:spTgt>
                                        </p:tgtEl>
                                        <p:attrNameLst>
                                          <p:attrName>style.visibility</p:attrName>
                                        </p:attrNameLst>
                                      </p:cBhvr>
                                      <p:to>
                                        <p:strVal val="visible"/>
                                      </p:to>
                                    </p:set>
                                    <p:anim from="(-#ppt_w/2)" to="(#ppt_x)" calcmode="lin" valueType="num">
                                      <p:cBhvr>
                                        <p:cTn id="95" dur="600" fill="hold">
                                          <p:stCondLst>
                                            <p:cond delay="0"/>
                                          </p:stCondLst>
                                        </p:cTn>
                                        <p:tgtEl>
                                          <p:spTgt spid="67586">
                                            <p:txEl>
                                              <p:pRg st="14" end="14"/>
                                            </p:txEl>
                                          </p:spTgt>
                                        </p:tgtEl>
                                        <p:attrNameLst>
                                          <p:attrName>ppt_x</p:attrName>
                                        </p:attrNameLst>
                                      </p:cBhvr>
                                    </p:anim>
                                    <p:anim from="0" to="-1.0" calcmode="lin" valueType="num">
                                      <p:cBhvr>
                                        <p:cTn id="96" dur="200" decel="50000" autoRev="1" fill="hold">
                                          <p:stCondLst>
                                            <p:cond delay="600"/>
                                          </p:stCondLst>
                                        </p:cTn>
                                        <p:tgtEl>
                                          <p:spTgt spid="67586">
                                            <p:txEl>
                                              <p:pRg st="14" end="14"/>
                                            </p:txEl>
                                          </p:spTgt>
                                        </p:tgtEl>
                                        <p:attrNameLst>
                                          <p:attrName>xshear</p:attrName>
                                        </p:attrNameLst>
                                      </p:cBhvr>
                                    </p:anim>
                                    <p:animScale>
                                      <p:cBhvr>
                                        <p:cTn id="97" dur="200" decel="100000" autoRev="1" fill="hold">
                                          <p:stCondLst>
                                            <p:cond delay="600"/>
                                          </p:stCondLst>
                                        </p:cTn>
                                        <p:tgtEl>
                                          <p:spTgt spid="67586">
                                            <p:txEl>
                                              <p:pRg st="14" end="14"/>
                                            </p:txEl>
                                          </p:spTgt>
                                        </p:tgtEl>
                                      </p:cBhvr>
                                      <p:from x="100000" y="100000"/>
                                      <p:to x="80000" y="100000"/>
                                    </p:animScale>
                                    <p:anim by="(#ppt_h/3+#ppt_w*0.1)" calcmode="lin" valueType="num">
                                      <p:cBhvr additive="sum">
                                        <p:cTn id="98" dur="200" decel="100000" autoRev="1" fill="hold">
                                          <p:stCondLst>
                                            <p:cond delay="600"/>
                                          </p:stCondLst>
                                        </p:cTn>
                                        <p:tgtEl>
                                          <p:spTgt spid="67586">
                                            <p:txEl>
                                              <p:pRg st="14" end="14"/>
                                            </p:txEl>
                                          </p:spTgt>
                                        </p:tgtEl>
                                        <p:attrNameLst>
                                          <p:attrName>ppt_x</p:attrName>
                                        </p:attrNameLst>
                                      </p:cBhvr>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34" presetClass="entr" presetSubtype="0" fill="hold" nodeType="clickEffect">
                                  <p:stCondLst>
                                    <p:cond delay="0"/>
                                  </p:stCondLst>
                                  <p:childTnLst>
                                    <p:set>
                                      <p:cBhvr>
                                        <p:cTn id="102" dur="1" fill="hold">
                                          <p:stCondLst>
                                            <p:cond delay="0"/>
                                          </p:stCondLst>
                                        </p:cTn>
                                        <p:tgtEl>
                                          <p:spTgt spid="67593"/>
                                        </p:tgtEl>
                                        <p:attrNameLst>
                                          <p:attrName>style.visibility</p:attrName>
                                        </p:attrNameLst>
                                      </p:cBhvr>
                                      <p:to>
                                        <p:strVal val="visible"/>
                                      </p:to>
                                    </p:set>
                                    <p:anim from="(-#ppt_w/2)" to="(#ppt_x)" calcmode="lin" valueType="num">
                                      <p:cBhvr>
                                        <p:cTn id="103" dur="600" fill="hold">
                                          <p:stCondLst>
                                            <p:cond delay="0"/>
                                          </p:stCondLst>
                                        </p:cTn>
                                        <p:tgtEl>
                                          <p:spTgt spid="67593"/>
                                        </p:tgtEl>
                                        <p:attrNameLst>
                                          <p:attrName>ppt_x</p:attrName>
                                        </p:attrNameLst>
                                      </p:cBhvr>
                                    </p:anim>
                                    <p:anim from="0" to="-1.0" calcmode="lin" valueType="num">
                                      <p:cBhvr>
                                        <p:cTn id="104" dur="200" decel="50000" autoRev="1" fill="hold">
                                          <p:stCondLst>
                                            <p:cond delay="600"/>
                                          </p:stCondLst>
                                        </p:cTn>
                                        <p:tgtEl>
                                          <p:spTgt spid="67593"/>
                                        </p:tgtEl>
                                        <p:attrNameLst>
                                          <p:attrName>xshear</p:attrName>
                                        </p:attrNameLst>
                                      </p:cBhvr>
                                    </p:anim>
                                    <p:animScale>
                                      <p:cBhvr>
                                        <p:cTn id="105" dur="200" decel="100000" autoRev="1" fill="hold">
                                          <p:stCondLst>
                                            <p:cond delay="600"/>
                                          </p:stCondLst>
                                        </p:cTn>
                                        <p:tgtEl>
                                          <p:spTgt spid="67593"/>
                                        </p:tgtEl>
                                      </p:cBhvr>
                                      <p:from x="100000" y="100000"/>
                                      <p:to x="80000" y="100000"/>
                                    </p:animScale>
                                    <p:anim by="(#ppt_h/3+#ppt_w*0.1)" calcmode="lin" valueType="num">
                                      <p:cBhvr additive="sum">
                                        <p:cTn id="106" dur="200" decel="100000" autoRev="1" fill="hold">
                                          <p:stCondLst>
                                            <p:cond delay="600"/>
                                          </p:stCondLst>
                                        </p:cTn>
                                        <p:tgtEl>
                                          <p:spTgt spid="6759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animBg="1" autoUpdateAnimBg="0"/>
      <p:bldP spid="67589" grpId="0" animBg="1" autoUpdateAnimBg="0"/>
      <p:bldP spid="67590" grpId="0" animBg="1" autoUpdateAnimBg="0"/>
      <p:bldP spid="67593" grpId="0" animBg="1" autoUpdateAnimBg="0"/>
      <p:bldP spid="2" grpId="0" animBg="1" autoUpdateAnimBg="0"/>
      <p:bldP spid="3" grpId="0" animBg="1"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E71E1C-39F6-B695-70B5-F318C50713C0}"/>
              </a:ext>
            </a:extLst>
          </p:cNvPr>
          <p:cNvSpPr txBox="1">
            <a:spLocks noChangeArrowheads="1"/>
          </p:cNvSpPr>
          <p:nvPr/>
        </p:nvSpPr>
        <p:spPr bwMode="auto">
          <a:xfrm>
            <a:off x="0" y="168275"/>
            <a:ext cx="9144000" cy="1316038"/>
          </a:xfrm>
          <a:prstGeom prst="rect">
            <a:avLst/>
          </a:prstGeom>
          <a:noFill/>
          <a:ln>
            <a:noFill/>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spcBef>
                <a:spcPts val="575"/>
              </a:spcBef>
              <a:buFont typeface="Wingdings 2" panose="05020102010507070707" pitchFamily="18" charset="2"/>
              <a:buNone/>
              <a:defRPr/>
            </a:pPr>
            <a:r>
              <a:rPr lang="en-GB" altLang="en-US" sz="2000" b="1" dirty="0">
                <a:solidFill>
                  <a:srgbClr val="00B0F0"/>
                </a:solidFill>
              </a:rPr>
              <a:t>*</a:t>
            </a:r>
            <a:r>
              <a:rPr lang="en-GB" altLang="en-US" sz="2000" b="1" dirty="0"/>
              <a:t> Posterior (Dorsal) branches (</a:t>
            </a:r>
            <a:r>
              <a:rPr lang="en-GB" altLang="en-US" sz="2000" b="1" dirty="0" err="1"/>
              <a:t>rr</a:t>
            </a:r>
            <a:r>
              <a:rPr lang="en-GB" altLang="en-US" sz="2000" b="1" dirty="0"/>
              <a:t>. posteriores) of spinal nerves:</a:t>
            </a:r>
          </a:p>
          <a:p>
            <a:pPr marL="0" indent="0">
              <a:lnSpc>
                <a:spcPct val="90000"/>
              </a:lnSpc>
              <a:spcBef>
                <a:spcPts val="575"/>
              </a:spcBef>
              <a:buFont typeface="Wingdings 2" panose="05020102010507070707" pitchFamily="18" charset="2"/>
              <a:buNone/>
              <a:defRPr/>
            </a:pPr>
            <a:r>
              <a:rPr lang="en-GB" sz="2000" dirty="0"/>
              <a:t>    - This consists of a </a:t>
            </a:r>
            <a:r>
              <a:rPr lang="en-GB" sz="2000" u="sng" dirty="0"/>
              <a:t>medial branch</a:t>
            </a:r>
            <a:r>
              <a:rPr lang="en-GB" sz="2000" dirty="0"/>
              <a:t>, which is largely sensory,</a:t>
            </a:r>
            <a:br>
              <a:rPr lang="en-GB" sz="2000" dirty="0"/>
            </a:br>
            <a:r>
              <a:rPr lang="en-GB" sz="2000" dirty="0"/>
              <a:t>       and a </a:t>
            </a:r>
            <a:r>
              <a:rPr lang="en-GB" sz="2000" u="sng" dirty="0"/>
              <a:t>lateral branch</a:t>
            </a:r>
            <a:r>
              <a:rPr lang="en-GB" sz="2000" dirty="0"/>
              <a:t>, which is mainly motor.</a:t>
            </a:r>
          </a:p>
          <a:p>
            <a:pPr>
              <a:lnSpc>
                <a:spcPct val="90000"/>
              </a:lnSpc>
              <a:spcBef>
                <a:spcPts val="575"/>
              </a:spcBef>
              <a:buFontTx/>
              <a:buChar char="-"/>
              <a:defRPr/>
            </a:pPr>
            <a:r>
              <a:rPr lang="en-GB" altLang="en-US" sz="2000" b="1" dirty="0"/>
              <a:t>- </a:t>
            </a:r>
            <a:r>
              <a:rPr lang="en-GB" altLang="en-US" sz="2000" dirty="0"/>
              <a:t>innervate the skin and muscles of the back of the neck and back of thorax</a:t>
            </a:r>
          </a:p>
          <a:p>
            <a:pPr>
              <a:lnSpc>
                <a:spcPct val="90000"/>
              </a:lnSpc>
              <a:spcBef>
                <a:spcPts val="575"/>
              </a:spcBef>
              <a:buFont typeface="Arial" panose="020B0604020202020204" pitchFamily="34" charset="0"/>
              <a:buChar char="•"/>
              <a:defRPr/>
            </a:pPr>
            <a:endParaRPr lang="sr-Latn-CS" altLang="en-US" sz="2000" b="1" dirty="0"/>
          </a:p>
        </p:txBody>
      </p:sp>
      <p:pic>
        <p:nvPicPr>
          <p:cNvPr id="75779" name="Picture 2" descr="Dorsal Rami – Earth's Lab">
            <a:extLst>
              <a:ext uri="{FF2B5EF4-FFF2-40B4-BE49-F238E27FC236}">
                <a16:creationId xmlns:a16="http://schemas.microsoft.com/office/drawing/2014/main" id="{4579DD6E-C80F-3DFE-8E8D-33D2DEA25E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2013" y="1484313"/>
            <a:ext cx="3094037" cy="154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0" name="Picture 4" descr="Ventral Rami – Earth's Lab">
            <a:extLst>
              <a:ext uri="{FF2B5EF4-FFF2-40B4-BE49-F238E27FC236}">
                <a16:creationId xmlns:a16="http://schemas.microsoft.com/office/drawing/2014/main" id="{F56693DF-F5DB-043E-6BA5-D08904CCB6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1925" y="1452563"/>
            <a:ext cx="3305175" cy="154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1" name="Picture 6" descr="napfény Rágalom dilemma dorsal rami of cervical spinal nerves Fegyelem  tapogatózás Intenzív">
            <a:extLst>
              <a:ext uri="{FF2B5EF4-FFF2-40B4-BE49-F238E27FC236}">
                <a16:creationId xmlns:a16="http://schemas.microsoft.com/office/drawing/2014/main" id="{B009ACAF-E565-0212-93B4-0DAE99B9B2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0506" t="1573" r="18549" b="3590"/>
          <a:stretch>
            <a:fillRect/>
          </a:stretch>
        </p:blipFill>
        <p:spPr bwMode="auto">
          <a:xfrm>
            <a:off x="276225" y="1470025"/>
            <a:ext cx="1847850" cy="188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2" name="Picture 3">
            <a:extLst>
              <a:ext uri="{FF2B5EF4-FFF2-40B4-BE49-F238E27FC236}">
                <a16:creationId xmlns:a16="http://schemas.microsoft.com/office/drawing/2014/main" id="{490D9DCE-147C-7908-DA92-134E9028A5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1498" t="17345" r="33092" b="18204"/>
          <a:stretch>
            <a:fillRect/>
          </a:stretch>
        </p:blipFill>
        <p:spPr bwMode="auto">
          <a:xfrm>
            <a:off x="5580063" y="3697288"/>
            <a:ext cx="3563937" cy="316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a:extLst>
              <a:ext uri="{FF2B5EF4-FFF2-40B4-BE49-F238E27FC236}">
                <a16:creationId xmlns:a16="http://schemas.microsoft.com/office/drawing/2014/main" id="{1E2DCFF2-8837-BFA3-7224-7DE8DA29F1F8}"/>
              </a:ext>
            </a:extLst>
          </p:cNvPr>
          <p:cNvSpPr txBox="1">
            <a:spLocks noChangeArrowheads="1"/>
          </p:cNvSpPr>
          <p:nvPr/>
        </p:nvSpPr>
        <p:spPr bwMode="auto">
          <a:xfrm>
            <a:off x="4763" y="3389313"/>
            <a:ext cx="9144000" cy="3927475"/>
          </a:xfrm>
          <a:prstGeom prst="rect">
            <a:avLst/>
          </a:prstGeom>
          <a:noFill/>
          <a:ln>
            <a:noFill/>
          </a:ln>
        </p:spPr>
        <p:txBody>
          <a:bodyPr/>
          <a:lstStyle>
            <a:lvl1pPr marL="273050" indent="-273050" algn="l" rtl="0" eaLnBrk="0" fontAlgn="base" hangingPunct="0">
              <a:spcBef>
                <a:spcPct val="20000"/>
              </a:spcBef>
              <a:spcAft>
                <a:spcPct val="0"/>
              </a:spcAft>
              <a:buClr>
                <a:srgbClr val="0BD0D9"/>
              </a:buClr>
              <a:buSzPct val="95000"/>
              <a:buFont typeface="Wingdings 2" panose="05020102010507070707"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anose="05020102010507070707"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anose="05020102010507070707"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anose="05020102010507070707"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anose="05020102010507070707" pitchFamily="18"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spcBef>
                <a:spcPts val="575"/>
              </a:spcBef>
              <a:buFont typeface="Wingdings 2" panose="05020102010507070707" pitchFamily="18" charset="2"/>
              <a:buNone/>
              <a:defRPr/>
            </a:pPr>
            <a:r>
              <a:rPr lang="en-GB" altLang="en-US" sz="2000" b="1" dirty="0">
                <a:solidFill>
                  <a:srgbClr val="00B0F0"/>
                </a:solidFill>
              </a:rPr>
              <a:t>*</a:t>
            </a:r>
            <a:r>
              <a:rPr lang="en-GB" altLang="en-US" sz="2000" b="1" dirty="0"/>
              <a:t> Meningeal branch (r. </a:t>
            </a:r>
            <a:r>
              <a:rPr lang="en-GB" altLang="en-US" sz="2000" b="1" dirty="0" err="1"/>
              <a:t>meningeus</a:t>
            </a:r>
            <a:r>
              <a:rPr lang="en-GB" altLang="en-US" sz="2000" b="1" dirty="0"/>
              <a:t>) of spinal nerves:</a:t>
            </a:r>
          </a:p>
          <a:p>
            <a:pPr>
              <a:lnSpc>
                <a:spcPct val="90000"/>
              </a:lnSpc>
              <a:spcBef>
                <a:spcPts val="575"/>
              </a:spcBef>
              <a:buFont typeface="Wingdings 2" panose="05020102010507070707" pitchFamily="18" charset="2"/>
              <a:buNone/>
              <a:defRPr/>
            </a:pPr>
            <a:r>
              <a:rPr lang="en-GB" altLang="en-US" sz="2000" b="1" dirty="0"/>
              <a:t>   - </a:t>
            </a:r>
            <a:r>
              <a:rPr lang="en-GB" altLang="en-US" sz="2000" dirty="0"/>
              <a:t>goes back in the vertebral canal and innervates </a:t>
            </a:r>
            <a:br>
              <a:rPr lang="en-GB" altLang="en-US" sz="2000" dirty="0"/>
            </a:br>
            <a:r>
              <a:rPr lang="en-GB" altLang="en-US" sz="2000" dirty="0"/>
              <a:t> meninges</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a:extLst>
              <a:ext uri="{FF2B5EF4-FFF2-40B4-BE49-F238E27FC236}">
                <a16:creationId xmlns:a16="http://schemas.microsoft.com/office/drawing/2014/main" id="{BFA0197D-D902-1C7A-578A-16524F0C6A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2738" y="1323975"/>
            <a:ext cx="5978525"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Box 1">
            <a:extLst>
              <a:ext uri="{FF2B5EF4-FFF2-40B4-BE49-F238E27FC236}">
                <a16:creationId xmlns:a16="http://schemas.microsoft.com/office/drawing/2014/main" id="{6A048B1B-BF75-1FFB-24D1-ABD955806DFC}"/>
              </a:ext>
            </a:extLst>
          </p:cNvPr>
          <p:cNvSpPr txBox="1">
            <a:spLocks noChangeArrowheads="1"/>
          </p:cNvSpPr>
          <p:nvPr/>
        </p:nvSpPr>
        <p:spPr bwMode="auto">
          <a:xfrm>
            <a:off x="6299200" y="987425"/>
            <a:ext cx="284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a:t>Cerebrum (telencephalon)</a:t>
            </a:r>
          </a:p>
        </p:txBody>
      </p:sp>
      <p:cxnSp>
        <p:nvCxnSpPr>
          <p:cNvPr id="15364" name="Straight Arrow Connector 3">
            <a:extLst>
              <a:ext uri="{FF2B5EF4-FFF2-40B4-BE49-F238E27FC236}">
                <a16:creationId xmlns:a16="http://schemas.microsoft.com/office/drawing/2014/main" id="{76EAE4EE-04D8-B761-C260-ECFC29938601}"/>
              </a:ext>
            </a:extLst>
          </p:cNvPr>
          <p:cNvCxnSpPr>
            <a:cxnSpLocks noChangeShapeType="1"/>
          </p:cNvCxnSpPr>
          <p:nvPr/>
        </p:nvCxnSpPr>
        <p:spPr bwMode="auto">
          <a:xfrm flipH="1">
            <a:off x="6443663" y="1357313"/>
            <a:ext cx="1104900" cy="415925"/>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365" name="TextBox 5">
            <a:extLst>
              <a:ext uri="{FF2B5EF4-FFF2-40B4-BE49-F238E27FC236}">
                <a16:creationId xmlns:a16="http://schemas.microsoft.com/office/drawing/2014/main" id="{5B5F5ACF-ABB6-6B49-F4EA-EC48280D936C}"/>
              </a:ext>
            </a:extLst>
          </p:cNvPr>
          <p:cNvSpPr txBox="1">
            <a:spLocks noChangeArrowheads="1"/>
          </p:cNvSpPr>
          <p:nvPr/>
        </p:nvSpPr>
        <p:spPr bwMode="auto">
          <a:xfrm>
            <a:off x="6884988" y="5840413"/>
            <a:ext cx="1327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a:t>Cerebellum</a:t>
            </a:r>
          </a:p>
        </p:txBody>
      </p:sp>
      <p:cxnSp>
        <p:nvCxnSpPr>
          <p:cNvPr id="15366" name="Straight Arrow Connector 6">
            <a:extLst>
              <a:ext uri="{FF2B5EF4-FFF2-40B4-BE49-F238E27FC236}">
                <a16:creationId xmlns:a16="http://schemas.microsoft.com/office/drawing/2014/main" id="{12CE5910-9516-8725-1EA0-67DA404A0D4A}"/>
              </a:ext>
            </a:extLst>
          </p:cNvPr>
          <p:cNvCxnSpPr>
            <a:cxnSpLocks noChangeShapeType="1"/>
          </p:cNvCxnSpPr>
          <p:nvPr/>
        </p:nvCxnSpPr>
        <p:spPr bwMode="auto">
          <a:xfrm flipH="1" flipV="1">
            <a:off x="6732588" y="5211763"/>
            <a:ext cx="711200" cy="57785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67" name="Straight Arrow Connector 8">
            <a:extLst>
              <a:ext uri="{FF2B5EF4-FFF2-40B4-BE49-F238E27FC236}">
                <a16:creationId xmlns:a16="http://schemas.microsoft.com/office/drawing/2014/main" id="{FAFC54DC-40F8-CE5E-B91B-A3473C640C82}"/>
              </a:ext>
            </a:extLst>
          </p:cNvPr>
          <p:cNvCxnSpPr>
            <a:cxnSpLocks noChangeShapeType="1"/>
          </p:cNvCxnSpPr>
          <p:nvPr/>
        </p:nvCxnSpPr>
        <p:spPr bwMode="auto">
          <a:xfrm flipV="1">
            <a:off x="3779838" y="5130800"/>
            <a:ext cx="608012" cy="603250"/>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368" name="TextBox 12">
            <a:extLst>
              <a:ext uri="{FF2B5EF4-FFF2-40B4-BE49-F238E27FC236}">
                <a16:creationId xmlns:a16="http://schemas.microsoft.com/office/drawing/2014/main" id="{CF401C03-D411-764A-FDCB-9DE5881DEA82}"/>
              </a:ext>
            </a:extLst>
          </p:cNvPr>
          <p:cNvSpPr txBox="1">
            <a:spLocks noChangeArrowheads="1"/>
          </p:cNvSpPr>
          <p:nvPr/>
        </p:nvSpPr>
        <p:spPr bwMode="auto">
          <a:xfrm>
            <a:off x="3265488" y="5772150"/>
            <a:ext cx="6619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a:t>Pons</a:t>
            </a:r>
          </a:p>
        </p:txBody>
      </p:sp>
      <p:sp>
        <p:nvSpPr>
          <p:cNvPr id="15369" name="TextBox 13">
            <a:extLst>
              <a:ext uri="{FF2B5EF4-FFF2-40B4-BE49-F238E27FC236}">
                <a16:creationId xmlns:a16="http://schemas.microsoft.com/office/drawing/2014/main" id="{CC41C900-005E-A70B-AA7D-00F489F61197}"/>
              </a:ext>
            </a:extLst>
          </p:cNvPr>
          <p:cNvSpPr txBox="1">
            <a:spLocks noChangeArrowheads="1"/>
          </p:cNvSpPr>
          <p:nvPr/>
        </p:nvSpPr>
        <p:spPr bwMode="auto">
          <a:xfrm>
            <a:off x="3695700" y="6154738"/>
            <a:ext cx="20494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a:t>Medulla oblongata</a:t>
            </a:r>
          </a:p>
        </p:txBody>
      </p:sp>
      <p:cxnSp>
        <p:nvCxnSpPr>
          <p:cNvPr id="15370" name="Straight Arrow Connector 14">
            <a:extLst>
              <a:ext uri="{FF2B5EF4-FFF2-40B4-BE49-F238E27FC236}">
                <a16:creationId xmlns:a16="http://schemas.microsoft.com/office/drawing/2014/main" id="{491ECF24-54EC-C50B-F1F4-A7F0ECFF563B}"/>
              </a:ext>
            </a:extLst>
          </p:cNvPr>
          <p:cNvCxnSpPr>
            <a:cxnSpLocks noChangeShapeType="1"/>
          </p:cNvCxnSpPr>
          <p:nvPr/>
        </p:nvCxnSpPr>
        <p:spPr bwMode="auto">
          <a:xfrm flipV="1">
            <a:off x="4189413" y="5432425"/>
            <a:ext cx="685800" cy="744538"/>
          </a:xfrm>
          <a:prstGeom prst="straightConnector1">
            <a:avLst/>
          </a:prstGeom>
          <a:noFill/>
          <a:ln w="9525" algn="ctr">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6802" name="Picture 3">
            <a:extLst>
              <a:ext uri="{FF2B5EF4-FFF2-40B4-BE49-F238E27FC236}">
                <a16:creationId xmlns:a16="http://schemas.microsoft.com/office/drawing/2014/main" id="{34F67C23-FFAC-EAAF-81A7-C55034F615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498" t="17345" r="33092" b="18204"/>
          <a:stretch>
            <a:fillRect/>
          </a:stretch>
        </p:blipFill>
        <p:spPr bwMode="auto">
          <a:xfrm>
            <a:off x="5580063" y="4076700"/>
            <a:ext cx="3135312"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3" name="Content Placeholder 2">
            <a:extLst>
              <a:ext uri="{FF2B5EF4-FFF2-40B4-BE49-F238E27FC236}">
                <a16:creationId xmlns:a16="http://schemas.microsoft.com/office/drawing/2014/main" id="{12D73BF4-D4FA-E519-6B14-D06CB6234206}"/>
              </a:ext>
            </a:extLst>
          </p:cNvPr>
          <p:cNvSpPr txBox="1">
            <a:spLocks noChangeArrowheads="1"/>
          </p:cNvSpPr>
          <p:nvPr/>
        </p:nvSpPr>
        <p:spPr bwMode="auto">
          <a:xfrm>
            <a:off x="0" y="404813"/>
            <a:ext cx="9144000" cy="392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nSpc>
                <a:spcPct val="80000"/>
              </a:lnSpc>
              <a:spcBef>
                <a:spcPts val="575"/>
              </a:spcBef>
              <a:buFont typeface="Wingdings 2" panose="05020102010507070707" pitchFamily="18" charset="2"/>
              <a:buNone/>
            </a:pPr>
            <a:r>
              <a:rPr lang="en-GB" altLang="en-US" sz="2000" dirty="0">
                <a:solidFill>
                  <a:srgbClr val="00B0F0"/>
                </a:solidFill>
              </a:rPr>
              <a:t>*</a:t>
            </a:r>
            <a:r>
              <a:rPr lang="en-GB" altLang="en-US" sz="2000" b="1" dirty="0"/>
              <a:t> Communicating branches (</a:t>
            </a:r>
            <a:r>
              <a:rPr lang="en-GB" altLang="en-US" sz="2000" b="1" dirty="0" err="1"/>
              <a:t>rr</a:t>
            </a:r>
            <a:r>
              <a:rPr lang="en-GB" altLang="en-US" sz="2000" b="1" dirty="0"/>
              <a:t>. </a:t>
            </a:r>
            <a:r>
              <a:rPr lang="en-GB" altLang="en-US" sz="2000" b="1" dirty="0" err="1"/>
              <a:t>communicantes</a:t>
            </a:r>
            <a:r>
              <a:rPr lang="en-GB" altLang="en-US" sz="2000" b="1" dirty="0"/>
              <a:t>)</a:t>
            </a:r>
            <a:br>
              <a:rPr lang="en-GB" altLang="en-US" sz="2000" b="1" dirty="0"/>
            </a:br>
            <a:br>
              <a:rPr lang="en-GB" altLang="en-US" sz="1000" b="1" dirty="0"/>
            </a:br>
            <a:r>
              <a:rPr lang="en-GB" altLang="en-US" sz="1000" b="1" dirty="0"/>
              <a:t>- </a:t>
            </a:r>
            <a:r>
              <a:rPr lang="en-GB" altLang="en-US" sz="2000" dirty="0"/>
              <a:t>The rami </a:t>
            </a:r>
            <a:r>
              <a:rPr lang="en-GB" altLang="en-US" sz="2000" dirty="0" err="1"/>
              <a:t>communicantes</a:t>
            </a:r>
            <a:r>
              <a:rPr lang="en-GB" altLang="en-US" sz="2000" dirty="0"/>
              <a:t> contain autonomic nerves that serve visceral functions</a:t>
            </a:r>
            <a:br>
              <a:rPr lang="en-GB" altLang="en-US" sz="2000" dirty="0"/>
            </a:br>
            <a:r>
              <a:rPr lang="en-GB" altLang="en-US" sz="2000" dirty="0"/>
              <a:t>  carrying visceral motor  and sensory information to and from the visceral organs.</a:t>
            </a:r>
            <a:endParaRPr lang="en-US" altLang="en-US" sz="2000" dirty="0"/>
          </a:p>
          <a:p>
            <a:pPr>
              <a:lnSpc>
                <a:spcPct val="90000"/>
              </a:lnSpc>
              <a:spcBef>
                <a:spcPts val="575"/>
              </a:spcBef>
              <a:buFont typeface="Wingdings 2" panose="05020102010507070707" pitchFamily="18" charset="2"/>
              <a:buNone/>
            </a:pPr>
            <a:r>
              <a:rPr lang="en-GB" altLang="en-US" sz="2000" b="1" dirty="0"/>
              <a:t>     - white communicating branch (r. communicans albus)</a:t>
            </a:r>
            <a:br>
              <a:rPr lang="en-GB" altLang="en-US" sz="2000" b="1" dirty="0"/>
            </a:br>
            <a:r>
              <a:rPr lang="en-GB" altLang="en-US" sz="2000" b="1" dirty="0"/>
              <a:t>        </a:t>
            </a:r>
            <a:r>
              <a:rPr lang="en-GB" altLang="en-US" sz="2000" dirty="0"/>
              <a:t>carry preganglionic sympathetic </a:t>
            </a:r>
            <a:r>
              <a:rPr lang="en-GB" altLang="en-US" sz="2000" dirty="0" err="1"/>
              <a:t>fibers</a:t>
            </a:r>
            <a:r>
              <a:rPr lang="en-GB" altLang="en-US" sz="2000" dirty="0"/>
              <a:t> (from sympathetic centre in the spinal</a:t>
            </a:r>
            <a:br>
              <a:rPr lang="en-GB" altLang="en-US" sz="2000" dirty="0"/>
            </a:br>
            <a:r>
              <a:rPr lang="en-GB" altLang="en-US" sz="2000" dirty="0"/>
              <a:t>        cord) to the sympathetic trunk ganglia</a:t>
            </a:r>
          </a:p>
          <a:p>
            <a:pPr>
              <a:lnSpc>
                <a:spcPct val="90000"/>
              </a:lnSpc>
              <a:spcBef>
                <a:spcPts val="575"/>
              </a:spcBef>
              <a:buFont typeface="Wingdings 2" panose="05020102010507070707" pitchFamily="18" charset="2"/>
              <a:buNone/>
            </a:pPr>
            <a:r>
              <a:rPr lang="en-GB" altLang="en-US" sz="2000" b="1" dirty="0"/>
              <a:t>     - grey communicating branch (r. communicans griseus)</a:t>
            </a:r>
            <a:br>
              <a:rPr lang="en-GB" altLang="en-US" sz="2000" b="1" dirty="0"/>
            </a:br>
            <a:r>
              <a:rPr lang="en-GB" altLang="en-US" sz="2000" b="1" dirty="0"/>
              <a:t>        </a:t>
            </a:r>
            <a:r>
              <a:rPr lang="en-GB" altLang="en-US" sz="2000" dirty="0"/>
              <a:t>carry postganglionic sympathetic </a:t>
            </a:r>
            <a:r>
              <a:rPr lang="en-GB" altLang="en-US" sz="2000" dirty="0" err="1"/>
              <a:t>fibers</a:t>
            </a:r>
            <a:r>
              <a:rPr lang="en-GB" altLang="en-US" sz="2000" dirty="0"/>
              <a:t> from the ganglia of the sympathetic</a:t>
            </a:r>
            <a:br>
              <a:rPr lang="en-GB" altLang="en-US" sz="2000" dirty="0"/>
            </a:br>
            <a:r>
              <a:rPr lang="en-GB" altLang="en-US" sz="2000" dirty="0"/>
              <a:t>       trunk and join with anterior and posterior branches of spinal nerves</a:t>
            </a:r>
            <a:endParaRPr lang="en-GB" altLang="en-US" sz="2000" b="1" dirty="0"/>
          </a:p>
        </p:txBody>
      </p:sp>
      <p:pic>
        <p:nvPicPr>
          <p:cNvPr id="76804" name="Picture 5">
            <a:extLst>
              <a:ext uri="{FF2B5EF4-FFF2-40B4-BE49-F238E27FC236}">
                <a16:creationId xmlns:a16="http://schemas.microsoft.com/office/drawing/2014/main" id="{CF21D54F-3887-60E2-6570-E19858B6D6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2188" t="39375" r="22656" b="22186"/>
          <a:stretch>
            <a:fillRect/>
          </a:stretch>
        </p:blipFill>
        <p:spPr bwMode="auto">
          <a:xfrm>
            <a:off x="436563" y="3933825"/>
            <a:ext cx="4189412" cy="2862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6" name="Content Placeholder 2">
            <a:extLst>
              <a:ext uri="{FF2B5EF4-FFF2-40B4-BE49-F238E27FC236}">
                <a16:creationId xmlns:a16="http://schemas.microsoft.com/office/drawing/2014/main" id="{8A1CDB16-BE9A-A8B9-DE1A-B5C303A1529C}"/>
              </a:ext>
            </a:extLst>
          </p:cNvPr>
          <p:cNvSpPr txBox="1">
            <a:spLocks noChangeArrowheads="1"/>
          </p:cNvSpPr>
          <p:nvPr/>
        </p:nvSpPr>
        <p:spPr bwMode="auto">
          <a:xfrm>
            <a:off x="0" y="404813"/>
            <a:ext cx="91440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639763" indent="-246063">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indent="-246063">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187450" indent="-20955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1462088" indent="-20955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19192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3764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28336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290888" indent="-20955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nSpc>
                <a:spcPct val="80000"/>
              </a:lnSpc>
              <a:spcBef>
                <a:spcPts val="575"/>
              </a:spcBef>
              <a:buFont typeface="Wingdings 2" panose="05020102010507070707" pitchFamily="18" charset="2"/>
              <a:buNone/>
            </a:pPr>
            <a:r>
              <a:rPr lang="en-GB" altLang="en-US" sz="2000" dirty="0">
                <a:solidFill>
                  <a:srgbClr val="00B0F0"/>
                </a:solidFill>
              </a:rPr>
              <a:t>*</a:t>
            </a:r>
            <a:r>
              <a:rPr lang="en-GB" altLang="en-US" sz="2000" b="1" dirty="0"/>
              <a:t> </a:t>
            </a:r>
            <a:r>
              <a:rPr lang="en-GB" altLang="en-US" sz="2000" dirty="0"/>
              <a:t>Sensory innervation of the skin is determined by its developmental origin, and</a:t>
            </a:r>
            <a:br>
              <a:rPr lang="en-GB" altLang="en-US" sz="2000" dirty="0"/>
            </a:br>
            <a:r>
              <a:rPr lang="en-GB" altLang="en-US" sz="2000" dirty="0"/>
              <a:t>   the strip of skin for which a particular spinal nerve is responsible is referred to as</a:t>
            </a:r>
            <a:br>
              <a:rPr lang="en-GB" altLang="en-US" sz="2000" dirty="0"/>
            </a:br>
            <a:r>
              <a:rPr lang="en-GB" altLang="en-US" sz="2000" dirty="0"/>
              <a:t>   a </a:t>
            </a:r>
            <a:r>
              <a:rPr lang="en-GB" altLang="en-US" sz="2000" b="1" dirty="0"/>
              <a:t>dermatome.</a:t>
            </a:r>
          </a:p>
        </p:txBody>
      </p:sp>
      <p:pic>
        <p:nvPicPr>
          <p:cNvPr id="77827" name="Picture 3">
            <a:extLst>
              <a:ext uri="{FF2B5EF4-FFF2-40B4-BE49-F238E27FC236}">
                <a16:creationId xmlns:a16="http://schemas.microsoft.com/office/drawing/2014/main" id="{F71A5AD6-9AB9-E5EE-5352-3552597B46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525" y="2344738"/>
            <a:ext cx="4464050" cy="413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8" name="Picture 7">
            <a:extLst>
              <a:ext uri="{FF2B5EF4-FFF2-40B4-BE49-F238E27FC236}">
                <a16:creationId xmlns:a16="http://schemas.microsoft.com/office/drawing/2014/main" id="{67BF5249-5AFF-D066-2FCA-91861CD2F6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7763" y="1171575"/>
            <a:ext cx="2632075" cy="566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D4526A-F36F-B82A-F1D3-6A8B04B91173}"/>
              </a:ext>
            </a:extLst>
          </p:cNvPr>
          <p:cNvSpPr txBox="1"/>
          <p:nvPr/>
        </p:nvSpPr>
        <p:spPr>
          <a:xfrm>
            <a:off x="35600" y="548680"/>
            <a:ext cx="9145016" cy="707886"/>
          </a:xfrm>
          <a:prstGeom prst="rect">
            <a:avLst/>
          </a:prstGeom>
          <a:noFill/>
        </p:spPr>
        <p:txBody>
          <a:bodyPr wrap="square">
            <a:spAutoFit/>
          </a:bodyPr>
          <a:lstStyle/>
          <a:p>
            <a:r>
              <a:rPr lang="en-GB" sz="2000" b="1" dirty="0">
                <a:solidFill>
                  <a:srgbClr val="00B0F0"/>
                </a:solidFill>
                <a:latin typeface="+mn-lt"/>
              </a:rPr>
              <a:t>*</a:t>
            </a:r>
            <a:r>
              <a:rPr lang="en-GB" sz="2000" dirty="0">
                <a:latin typeface="+mn-lt"/>
              </a:rPr>
              <a:t> The unilateral mass of muscle supplied by a single spinal nerve is called a</a:t>
            </a:r>
            <a:br>
              <a:rPr lang="en-GB" sz="2000" dirty="0">
                <a:latin typeface="+mn-lt"/>
              </a:rPr>
            </a:br>
            <a:r>
              <a:rPr lang="en-GB" sz="2000" dirty="0">
                <a:latin typeface="+mn-lt"/>
              </a:rPr>
              <a:t>  </a:t>
            </a:r>
            <a:r>
              <a:rPr lang="en-GB" sz="2000" b="1" dirty="0">
                <a:latin typeface="+mn-lt"/>
              </a:rPr>
              <a:t>myotome. </a:t>
            </a:r>
          </a:p>
        </p:txBody>
      </p:sp>
      <p:pic>
        <p:nvPicPr>
          <p:cNvPr id="286722" name="Picture 2" descr="Myotomes &amp; Dermatomes Flashcards | Memorang">
            <a:extLst>
              <a:ext uri="{FF2B5EF4-FFF2-40B4-BE49-F238E27FC236}">
                <a16:creationId xmlns:a16="http://schemas.microsoft.com/office/drawing/2014/main" id="{081FF088-1049-2472-F93E-AB8721D2F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1289854"/>
            <a:ext cx="5424264" cy="5424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78289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7A3AC0-27E2-53C9-232F-5EC5FB0BD459}"/>
              </a:ext>
            </a:extLst>
          </p:cNvPr>
          <p:cNvSpPr txBox="1"/>
          <p:nvPr/>
        </p:nvSpPr>
        <p:spPr>
          <a:xfrm>
            <a:off x="0" y="496724"/>
            <a:ext cx="9144000" cy="6540252"/>
          </a:xfrm>
          <a:prstGeom prst="rect">
            <a:avLst/>
          </a:prstGeom>
          <a:noFill/>
        </p:spPr>
        <p:txBody>
          <a:bodyPr wrap="square">
            <a:spAutoFit/>
          </a:bodyPr>
          <a:lstStyle/>
          <a:p>
            <a:r>
              <a:rPr lang="en-GB" sz="2000" dirty="0">
                <a:latin typeface="+mn-lt"/>
              </a:rPr>
              <a:t> </a:t>
            </a:r>
            <a:r>
              <a:rPr lang="en-GB" sz="1900" dirty="0">
                <a:latin typeface="+mn-lt"/>
              </a:rPr>
              <a:t>The types of </a:t>
            </a:r>
            <a:r>
              <a:rPr lang="en-GB" sz="1900" dirty="0" err="1">
                <a:latin typeface="+mn-lt"/>
              </a:rPr>
              <a:t>fibers</a:t>
            </a:r>
            <a:r>
              <a:rPr lang="en-GB" sz="1900" dirty="0">
                <a:latin typeface="+mn-lt"/>
              </a:rPr>
              <a:t> conveyed by cranial or spinal nerves are as follows:</a:t>
            </a:r>
          </a:p>
          <a:p>
            <a:endParaRPr lang="en-GB" sz="800" dirty="0">
              <a:latin typeface="+mn-lt"/>
            </a:endParaRPr>
          </a:p>
          <a:p>
            <a:r>
              <a:rPr lang="en-GB" sz="1900" b="1" dirty="0">
                <a:solidFill>
                  <a:srgbClr val="FF0000"/>
                </a:solidFill>
                <a:latin typeface="+mn-lt"/>
              </a:rPr>
              <a:t>**** Somatic </a:t>
            </a:r>
            <a:r>
              <a:rPr lang="en-GB" sz="1900" b="1" dirty="0" err="1">
                <a:solidFill>
                  <a:srgbClr val="FF0000"/>
                </a:solidFill>
                <a:latin typeface="+mn-lt"/>
              </a:rPr>
              <a:t>fibers</a:t>
            </a:r>
            <a:r>
              <a:rPr lang="en-GB" sz="1900" b="1" dirty="0">
                <a:solidFill>
                  <a:srgbClr val="FF0000"/>
                </a:solidFill>
                <a:latin typeface="+mn-lt"/>
              </a:rPr>
              <a:t> </a:t>
            </a:r>
            <a:br>
              <a:rPr lang="en-GB" sz="1900" dirty="0">
                <a:latin typeface="+mn-lt"/>
              </a:rPr>
            </a:br>
            <a:r>
              <a:rPr lang="en-GB" sz="1900" dirty="0">
                <a:latin typeface="+mn-lt"/>
              </a:rPr>
              <a:t>        *</a:t>
            </a:r>
            <a:r>
              <a:rPr lang="en-GB" sz="1900" b="1" dirty="0">
                <a:latin typeface="+mn-lt"/>
              </a:rPr>
              <a:t>General sensory </a:t>
            </a:r>
            <a:r>
              <a:rPr lang="en-GB" sz="1900" b="1" dirty="0" err="1">
                <a:latin typeface="+mn-lt"/>
              </a:rPr>
              <a:t>fibers</a:t>
            </a:r>
            <a:r>
              <a:rPr lang="en-GB" sz="1900" b="1" dirty="0">
                <a:latin typeface="+mn-lt"/>
              </a:rPr>
              <a:t> </a:t>
            </a:r>
            <a:r>
              <a:rPr lang="en-GB" sz="1900" dirty="0">
                <a:latin typeface="+mn-lt"/>
              </a:rPr>
              <a:t>(general somatic afferent </a:t>
            </a:r>
            <a:r>
              <a:rPr lang="en-GB" sz="1900" dirty="0" err="1">
                <a:latin typeface="+mn-lt"/>
              </a:rPr>
              <a:t>fibers</a:t>
            </a:r>
            <a:r>
              <a:rPr lang="en-GB" sz="1900" dirty="0">
                <a:latin typeface="+mn-lt"/>
              </a:rPr>
              <a:t>) transmit sensations</a:t>
            </a:r>
            <a:br>
              <a:rPr lang="en-GB" sz="1900" dirty="0">
                <a:latin typeface="+mn-lt"/>
              </a:rPr>
            </a:br>
            <a:r>
              <a:rPr lang="en-GB" sz="1900" dirty="0">
                <a:latin typeface="+mn-lt"/>
              </a:rPr>
              <a:t>          from the body to the CNS; they may be:</a:t>
            </a:r>
            <a:br>
              <a:rPr lang="en-GB" sz="1900" dirty="0">
                <a:latin typeface="+mn-lt"/>
              </a:rPr>
            </a:br>
            <a:r>
              <a:rPr lang="en-GB" sz="1900" dirty="0">
                <a:latin typeface="+mn-lt"/>
              </a:rPr>
              <a:t>            - exteroceptive sensations from the skin (pain, temperature, touch, and</a:t>
            </a:r>
          </a:p>
          <a:p>
            <a:r>
              <a:rPr lang="en-GB" sz="1900" dirty="0">
                <a:latin typeface="+mn-lt"/>
              </a:rPr>
              <a:t>               pressure) or pain and </a:t>
            </a:r>
            <a:br>
              <a:rPr lang="en-GB" sz="1900" dirty="0">
                <a:latin typeface="+mn-lt"/>
              </a:rPr>
            </a:br>
            <a:r>
              <a:rPr lang="en-GB" sz="1900" dirty="0">
                <a:latin typeface="+mn-lt"/>
              </a:rPr>
              <a:t>            - proprioceptive sensations from muscles, tendons, and joints. Proprioceptive</a:t>
            </a:r>
            <a:br>
              <a:rPr lang="en-GB" sz="1900" dirty="0">
                <a:latin typeface="+mn-lt"/>
              </a:rPr>
            </a:br>
            <a:r>
              <a:rPr lang="en-GB" sz="1900" dirty="0">
                <a:latin typeface="+mn-lt"/>
              </a:rPr>
              <a:t>               sensations are usually subconscious, providing information regarding joint</a:t>
            </a:r>
            <a:br>
              <a:rPr lang="en-GB" sz="1900" dirty="0">
                <a:latin typeface="+mn-lt"/>
              </a:rPr>
            </a:br>
            <a:r>
              <a:rPr lang="en-GB" sz="1900" dirty="0">
                <a:latin typeface="+mn-lt"/>
              </a:rPr>
              <a:t>               position and the tension of tendons and muscles. This information is</a:t>
            </a:r>
            <a:br>
              <a:rPr lang="en-GB" sz="1900" dirty="0">
                <a:latin typeface="+mn-lt"/>
              </a:rPr>
            </a:br>
            <a:r>
              <a:rPr lang="en-GB" sz="1900" dirty="0">
                <a:latin typeface="+mn-lt"/>
              </a:rPr>
              <a:t>               combined with input from the vestibular apparatus of the internal ear,</a:t>
            </a:r>
            <a:br>
              <a:rPr lang="en-GB" sz="1900" dirty="0">
                <a:latin typeface="+mn-lt"/>
              </a:rPr>
            </a:br>
            <a:r>
              <a:rPr lang="en-GB" sz="1900" dirty="0">
                <a:latin typeface="+mn-lt"/>
              </a:rPr>
              <a:t>               resulting in awareness of the orientation of the body and limbs in space,</a:t>
            </a:r>
            <a:br>
              <a:rPr lang="en-GB" sz="1900" dirty="0">
                <a:latin typeface="+mn-lt"/>
              </a:rPr>
            </a:br>
            <a:r>
              <a:rPr lang="en-GB" sz="1900" dirty="0">
                <a:latin typeface="+mn-lt"/>
              </a:rPr>
              <a:t>               independent of visual input. </a:t>
            </a:r>
          </a:p>
          <a:p>
            <a:r>
              <a:rPr lang="en-GB" sz="1900" dirty="0">
                <a:latin typeface="+mn-lt"/>
              </a:rPr>
              <a:t>        </a:t>
            </a:r>
            <a:r>
              <a:rPr lang="en-GB" sz="1900" b="1" dirty="0">
                <a:latin typeface="+mn-lt"/>
              </a:rPr>
              <a:t>* Somatic motor </a:t>
            </a:r>
            <a:r>
              <a:rPr lang="en-GB" sz="1900" b="1" dirty="0" err="1">
                <a:latin typeface="+mn-lt"/>
              </a:rPr>
              <a:t>fibers</a:t>
            </a:r>
            <a:r>
              <a:rPr lang="en-GB" sz="1900" b="1" dirty="0">
                <a:latin typeface="+mn-lt"/>
              </a:rPr>
              <a:t> </a:t>
            </a:r>
            <a:r>
              <a:rPr lang="en-GB" sz="1900" dirty="0">
                <a:latin typeface="+mn-lt"/>
              </a:rPr>
              <a:t>(general somatic efferent </a:t>
            </a:r>
            <a:r>
              <a:rPr lang="en-GB" sz="1900" dirty="0" err="1">
                <a:latin typeface="+mn-lt"/>
              </a:rPr>
              <a:t>fibers</a:t>
            </a:r>
            <a:r>
              <a:rPr lang="en-GB" sz="1900" dirty="0">
                <a:latin typeface="+mn-lt"/>
              </a:rPr>
              <a:t>) transmit impulses to</a:t>
            </a:r>
            <a:br>
              <a:rPr lang="en-GB" sz="1900" dirty="0">
                <a:latin typeface="+mn-lt"/>
              </a:rPr>
            </a:br>
            <a:r>
              <a:rPr lang="en-GB" sz="1900" dirty="0">
                <a:latin typeface="+mn-lt"/>
              </a:rPr>
              <a:t>           skeletal (voluntary) muscles. </a:t>
            </a:r>
          </a:p>
          <a:p>
            <a:r>
              <a:rPr lang="en-GB" sz="1900" b="1" dirty="0">
                <a:solidFill>
                  <a:srgbClr val="FF0000"/>
                </a:solidFill>
                <a:latin typeface="+mn-lt"/>
              </a:rPr>
              <a:t>*** Visceral </a:t>
            </a:r>
            <a:r>
              <a:rPr lang="en-GB" sz="1900" b="1" dirty="0" err="1">
                <a:solidFill>
                  <a:srgbClr val="FF0000"/>
                </a:solidFill>
                <a:latin typeface="+mn-lt"/>
              </a:rPr>
              <a:t>fibers</a:t>
            </a:r>
            <a:r>
              <a:rPr lang="en-GB" sz="1900" b="1" dirty="0">
                <a:solidFill>
                  <a:srgbClr val="FF0000"/>
                </a:solidFill>
                <a:latin typeface="+mn-lt"/>
              </a:rPr>
              <a:t> </a:t>
            </a:r>
            <a:br>
              <a:rPr lang="en-GB" sz="1900" dirty="0">
                <a:latin typeface="+mn-lt"/>
              </a:rPr>
            </a:br>
            <a:r>
              <a:rPr lang="en-GB" sz="1900" dirty="0">
                <a:latin typeface="+mn-lt"/>
              </a:rPr>
              <a:t>          * </a:t>
            </a:r>
            <a:r>
              <a:rPr lang="en-GB" sz="1900" b="1" dirty="0">
                <a:latin typeface="+mn-lt"/>
              </a:rPr>
              <a:t>Visceral sensory </a:t>
            </a:r>
            <a:r>
              <a:rPr lang="en-GB" sz="1900" b="1" dirty="0" err="1">
                <a:latin typeface="+mn-lt"/>
              </a:rPr>
              <a:t>fibers</a:t>
            </a:r>
            <a:r>
              <a:rPr lang="en-GB" sz="1900" b="1" dirty="0">
                <a:latin typeface="+mn-lt"/>
              </a:rPr>
              <a:t> </a:t>
            </a:r>
            <a:r>
              <a:rPr lang="en-GB" sz="1900" dirty="0">
                <a:latin typeface="+mn-lt"/>
              </a:rPr>
              <a:t>(general visceral afferent </a:t>
            </a:r>
            <a:r>
              <a:rPr lang="en-GB" sz="1900" dirty="0" err="1">
                <a:latin typeface="+mn-lt"/>
              </a:rPr>
              <a:t>fibers</a:t>
            </a:r>
            <a:r>
              <a:rPr lang="en-GB" sz="1900" dirty="0">
                <a:latin typeface="+mn-lt"/>
              </a:rPr>
              <a:t>) transmit pain or</a:t>
            </a:r>
            <a:br>
              <a:rPr lang="en-GB" sz="1900" dirty="0">
                <a:latin typeface="+mn-lt"/>
              </a:rPr>
            </a:br>
            <a:r>
              <a:rPr lang="en-GB" sz="1900" dirty="0">
                <a:latin typeface="+mn-lt"/>
              </a:rPr>
              <a:t>              subconscious visceral reflex sensations (information concerning distension,</a:t>
            </a:r>
            <a:br>
              <a:rPr lang="en-GB" sz="1900" dirty="0">
                <a:latin typeface="+mn-lt"/>
              </a:rPr>
            </a:br>
            <a:r>
              <a:rPr lang="en-GB" sz="1900" dirty="0">
                <a:latin typeface="+mn-lt"/>
              </a:rPr>
              <a:t>              blood gas, and blood pressure levels, for example) from hollow organs and</a:t>
            </a:r>
            <a:br>
              <a:rPr lang="en-GB" sz="1900" dirty="0">
                <a:latin typeface="+mn-lt"/>
              </a:rPr>
            </a:br>
            <a:r>
              <a:rPr lang="en-GB" sz="1900" dirty="0">
                <a:latin typeface="+mn-lt"/>
              </a:rPr>
              <a:t>              blood vessels to the CNS. </a:t>
            </a:r>
            <a:br>
              <a:rPr lang="en-GB" sz="1900" dirty="0">
                <a:latin typeface="+mn-lt"/>
              </a:rPr>
            </a:br>
            <a:r>
              <a:rPr lang="en-GB" sz="1900" dirty="0">
                <a:latin typeface="+mn-lt"/>
              </a:rPr>
              <a:t>         * </a:t>
            </a:r>
            <a:r>
              <a:rPr lang="en-GB" sz="1900" b="1" dirty="0">
                <a:latin typeface="+mn-lt"/>
              </a:rPr>
              <a:t>Visceral motor </a:t>
            </a:r>
            <a:r>
              <a:rPr lang="en-GB" sz="1900" b="1" dirty="0" err="1">
                <a:latin typeface="+mn-lt"/>
              </a:rPr>
              <a:t>fibers</a:t>
            </a:r>
            <a:r>
              <a:rPr lang="en-GB" sz="1900" b="1" dirty="0">
                <a:latin typeface="+mn-lt"/>
              </a:rPr>
              <a:t> </a:t>
            </a:r>
            <a:r>
              <a:rPr lang="en-GB" sz="1900" dirty="0">
                <a:latin typeface="+mn-lt"/>
              </a:rPr>
              <a:t>(general visceral efferent </a:t>
            </a:r>
            <a:r>
              <a:rPr lang="en-GB" sz="1900" dirty="0" err="1">
                <a:latin typeface="+mn-lt"/>
              </a:rPr>
              <a:t>fibers</a:t>
            </a:r>
            <a:r>
              <a:rPr lang="en-GB" sz="1900" dirty="0">
                <a:latin typeface="+mn-lt"/>
              </a:rPr>
              <a:t>) transmit impulses to</a:t>
            </a:r>
            <a:br>
              <a:rPr lang="en-GB" sz="1900" dirty="0">
                <a:latin typeface="+mn-lt"/>
              </a:rPr>
            </a:br>
            <a:r>
              <a:rPr lang="en-GB" sz="1900" dirty="0">
                <a:latin typeface="+mn-lt"/>
              </a:rPr>
              <a:t>            smooth (involuntary) muscle and glandular tissues. </a:t>
            </a:r>
          </a:p>
        </p:txBody>
      </p:sp>
      <p:sp>
        <p:nvSpPr>
          <p:cNvPr id="5" name="TextBox 4">
            <a:extLst>
              <a:ext uri="{FF2B5EF4-FFF2-40B4-BE49-F238E27FC236}">
                <a16:creationId xmlns:a16="http://schemas.microsoft.com/office/drawing/2014/main" id="{217BE164-7D47-CDF9-9F7B-8A1A7DD021B9}"/>
              </a:ext>
            </a:extLst>
          </p:cNvPr>
          <p:cNvSpPr txBox="1"/>
          <p:nvPr/>
        </p:nvSpPr>
        <p:spPr>
          <a:xfrm>
            <a:off x="1514676" y="-26496"/>
            <a:ext cx="6114648" cy="523220"/>
          </a:xfrm>
          <a:prstGeom prst="rect">
            <a:avLst/>
          </a:prstGeom>
          <a:noFill/>
        </p:spPr>
        <p:txBody>
          <a:bodyPr wrap="square">
            <a:spAutoFit/>
          </a:bodyPr>
          <a:lstStyle/>
          <a:p>
            <a:r>
              <a:rPr lang="en-GB" sz="2800" b="1" dirty="0">
                <a:solidFill>
                  <a:srgbClr val="C00000"/>
                </a:solidFill>
                <a:latin typeface="+mn-lt"/>
              </a:rPr>
              <a:t>SOMATIC AND VISCERAL FIBERS</a:t>
            </a:r>
          </a:p>
        </p:txBody>
      </p:sp>
    </p:spTree>
    <p:extLst>
      <p:ext uri="{BB962C8B-B14F-4D97-AF65-F5344CB8AC3E}">
        <p14:creationId xmlns:p14="http://schemas.microsoft.com/office/powerpoint/2010/main" val="13328215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8850" name="Picture 2">
            <a:extLst>
              <a:ext uri="{FF2B5EF4-FFF2-40B4-BE49-F238E27FC236}">
                <a16:creationId xmlns:a16="http://schemas.microsoft.com/office/drawing/2014/main" id="{28B1F108-4B99-8CEB-7C51-B2A794D7F9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1055" t="33749" r="22070" b="19376"/>
          <a:stretch>
            <a:fillRect/>
          </a:stretch>
        </p:blipFill>
        <p:spPr bwMode="auto">
          <a:xfrm>
            <a:off x="4139952" y="1708881"/>
            <a:ext cx="5004048" cy="312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1" name="Rectangle 1">
            <a:extLst>
              <a:ext uri="{FF2B5EF4-FFF2-40B4-BE49-F238E27FC236}">
                <a16:creationId xmlns:a16="http://schemas.microsoft.com/office/drawing/2014/main" id="{35BD23B1-A6E9-86E6-1F2F-84E7554EC45C}"/>
              </a:ext>
            </a:extLst>
          </p:cNvPr>
          <p:cNvSpPr>
            <a:spLocks noChangeArrowheads="1"/>
          </p:cNvSpPr>
          <p:nvPr/>
        </p:nvSpPr>
        <p:spPr bwMode="auto">
          <a:xfrm>
            <a:off x="0" y="4611231"/>
            <a:ext cx="91440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2000" dirty="0">
                <a:latin typeface="Constantia" panose="02030602050306030303" pitchFamily="18" charset="0"/>
              </a:rPr>
              <a:t>Columns / horns:     </a:t>
            </a:r>
            <a:r>
              <a:rPr lang="en-GB" altLang="en-US" sz="2000" b="1" dirty="0">
                <a:solidFill>
                  <a:srgbClr val="FF0000"/>
                </a:solidFill>
                <a:latin typeface="Constantia" panose="02030602050306030303" pitchFamily="18" charset="0"/>
              </a:rPr>
              <a:t>anterior=ventral ; posterior=dorsal</a:t>
            </a:r>
            <a:endParaRPr lang="it-IT" altLang="en-US" sz="2000" b="1" dirty="0">
              <a:solidFill>
                <a:srgbClr val="FF0000"/>
              </a:solidFill>
              <a:latin typeface="Constantia" panose="02030602050306030303" pitchFamily="18" charset="0"/>
            </a:endParaRPr>
          </a:p>
          <a:p>
            <a:pPr>
              <a:buFont typeface="Arial" panose="020B0604020202020204" pitchFamily="34" charset="0"/>
              <a:buNone/>
            </a:pPr>
            <a:r>
              <a:rPr lang="sr-Latn-CS" altLang="en-US" sz="2000" b="1" dirty="0">
                <a:latin typeface="Constantia" panose="02030602050306030303" pitchFamily="18" charset="0"/>
              </a:rPr>
              <a:t>1. </a:t>
            </a:r>
            <a:r>
              <a:rPr lang="en-GB" altLang="en-US" sz="2000" b="1" dirty="0">
                <a:latin typeface="Constantia" panose="02030602050306030303" pitchFamily="18" charset="0"/>
              </a:rPr>
              <a:t>anterior column (</a:t>
            </a:r>
            <a:r>
              <a:rPr lang="sr-Latn-CS" altLang="en-US" sz="2000" b="1" dirty="0" err="1">
                <a:latin typeface="Constantia" panose="02030602050306030303" pitchFamily="18" charset="0"/>
              </a:rPr>
              <a:t>columna</a:t>
            </a:r>
            <a:r>
              <a:rPr lang="sr-Latn-CS" altLang="en-US" sz="2000" b="1" dirty="0">
                <a:latin typeface="Constantia" panose="02030602050306030303" pitchFamily="18" charset="0"/>
              </a:rPr>
              <a:t> </a:t>
            </a:r>
            <a:r>
              <a:rPr lang="sr-Latn-CS" altLang="en-US" sz="2000" b="1" dirty="0" err="1">
                <a:latin typeface="Constantia" panose="02030602050306030303" pitchFamily="18" charset="0"/>
              </a:rPr>
              <a:t>anterior</a:t>
            </a:r>
            <a:r>
              <a:rPr lang="en-GB" altLang="en-US" sz="2000" b="1" dirty="0">
                <a:latin typeface="Constantia" panose="02030602050306030303" pitchFamily="18" charset="0"/>
              </a:rPr>
              <a:t>)</a:t>
            </a:r>
            <a:r>
              <a:rPr lang="sr-Latn-CS" altLang="en-US" sz="2000" b="1" dirty="0">
                <a:latin typeface="Constantia" panose="02030602050306030303" pitchFamily="18" charset="0"/>
              </a:rPr>
              <a:t> </a:t>
            </a:r>
            <a:r>
              <a:rPr lang="en-GB" altLang="en-US" sz="2000" b="1" dirty="0">
                <a:latin typeface="Constantia" panose="02030602050306030303" pitchFamily="18" charset="0"/>
              </a:rPr>
              <a:t>/</a:t>
            </a:r>
            <a:r>
              <a:rPr lang="sr-Latn-CS" altLang="en-US" sz="2000" b="1" dirty="0">
                <a:latin typeface="Constantia" panose="02030602050306030303" pitchFamily="18" charset="0"/>
              </a:rPr>
              <a:t> </a:t>
            </a:r>
            <a:r>
              <a:rPr lang="en-GB" altLang="en-US" sz="2000" b="1" dirty="0">
                <a:latin typeface="Constantia" panose="02030602050306030303" pitchFamily="18" charset="0"/>
              </a:rPr>
              <a:t>anterior horn (</a:t>
            </a:r>
            <a:r>
              <a:rPr lang="sr-Latn-CS" altLang="en-US" sz="2000" b="1" dirty="0" err="1">
                <a:latin typeface="Constantia" panose="02030602050306030303" pitchFamily="18" charset="0"/>
              </a:rPr>
              <a:t>cornu</a:t>
            </a:r>
            <a:r>
              <a:rPr lang="sr-Latn-CS" altLang="en-US" sz="2000" b="1" dirty="0">
                <a:latin typeface="Constantia" panose="02030602050306030303" pitchFamily="18" charset="0"/>
              </a:rPr>
              <a:t> </a:t>
            </a:r>
            <a:r>
              <a:rPr lang="sr-Latn-CS" altLang="en-US" sz="2000" b="1" dirty="0" err="1">
                <a:latin typeface="Constantia" panose="02030602050306030303" pitchFamily="18" charset="0"/>
              </a:rPr>
              <a:t>anterior</a:t>
            </a:r>
            <a:r>
              <a:rPr lang="en-GB" altLang="en-US" sz="2000" b="1" dirty="0">
                <a:latin typeface="Constantia" panose="02030602050306030303" pitchFamily="18" charset="0"/>
              </a:rPr>
              <a:t>)</a:t>
            </a:r>
            <a:endParaRPr lang="sr-Latn-CS" altLang="en-US" sz="2000" b="1" dirty="0">
              <a:latin typeface="Constantia" panose="02030602050306030303" pitchFamily="18" charset="0"/>
            </a:endParaRPr>
          </a:p>
          <a:p>
            <a:pPr>
              <a:buFont typeface="Arial" panose="020B0604020202020204" pitchFamily="34" charset="0"/>
              <a:buNone/>
            </a:pPr>
            <a:r>
              <a:rPr lang="sr-Latn-CS" altLang="en-US" sz="2000" b="1" dirty="0">
                <a:latin typeface="Constantia" panose="02030602050306030303" pitchFamily="18" charset="0"/>
              </a:rPr>
              <a:t>2. </a:t>
            </a:r>
            <a:r>
              <a:rPr lang="en-GB" altLang="en-US" sz="2000" b="1" dirty="0">
                <a:latin typeface="Constantia" panose="02030602050306030303" pitchFamily="18" charset="0"/>
              </a:rPr>
              <a:t>posterior column (</a:t>
            </a:r>
            <a:r>
              <a:rPr lang="sr-Latn-CS" altLang="en-US" sz="2000" b="1" dirty="0" err="1">
                <a:latin typeface="Constantia" panose="02030602050306030303" pitchFamily="18" charset="0"/>
              </a:rPr>
              <a:t>columna</a:t>
            </a:r>
            <a:r>
              <a:rPr lang="sr-Latn-CS" altLang="en-US" sz="2000" b="1" dirty="0">
                <a:latin typeface="Constantia" panose="02030602050306030303" pitchFamily="18" charset="0"/>
              </a:rPr>
              <a:t> </a:t>
            </a:r>
            <a:r>
              <a:rPr lang="sr-Latn-CS" altLang="en-US" sz="2000" b="1" dirty="0" err="1">
                <a:latin typeface="Constantia" panose="02030602050306030303" pitchFamily="18" charset="0"/>
              </a:rPr>
              <a:t>posterior</a:t>
            </a:r>
            <a:r>
              <a:rPr lang="en-GB" altLang="en-US" sz="2000" b="1" dirty="0">
                <a:latin typeface="Constantia" panose="02030602050306030303" pitchFamily="18" charset="0"/>
              </a:rPr>
              <a:t>)</a:t>
            </a:r>
            <a:r>
              <a:rPr lang="sr-Latn-CS" altLang="en-US" sz="2000" b="1" dirty="0">
                <a:latin typeface="Constantia" panose="02030602050306030303" pitchFamily="18" charset="0"/>
              </a:rPr>
              <a:t> </a:t>
            </a:r>
            <a:r>
              <a:rPr lang="en-GB" altLang="en-US" sz="2000" b="1" dirty="0">
                <a:latin typeface="Constantia" panose="02030602050306030303" pitchFamily="18" charset="0"/>
              </a:rPr>
              <a:t>/ posterior horn</a:t>
            </a:r>
            <a:r>
              <a:rPr lang="sr-Latn-CS" altLang="en-US" sz="2000" b="1" dirty="0">
                <a:latin typeface="Constantia" panose="02030602050306030303" pitchFamily="18" charset="0"/>
              </a:rPr>
              <a:t> </a:t>
            </a:r>
            <a:r>
              <a:rPr lang="en-GB" altLang="en-US" sz="2000" b="1" dirty="0">
                <a:latin typeface="Constantia" panose="02030602050306030303" pitchFamily="18" charset="0"/>
              </a:rPr>
              <a:t>(</a:t>
            </a:r>
            <a:r>
              <a:rPr lang="sr-Latn-CS" altLang="en-US" sz="2000" b="1" dirty="0" err="1">
                <a:latin typeface="Constantia" panose="02030602050306030303" pitchFamily="18" charset="0"/>
              </a:rPr>
              <a:t>cornu</a:t>
            </a:r>
            <a:r>
              <a:rPr lang="sr-Latn-CS" altLang="en-US" sz="2000" b="1" dirty="0">
                <a:latin typeface="Constantia" panose="02030602050306030303" pitchFamily="18" charset="0"/>
              </a:rPr>
              <a:t> </a:t>
            </a:r>
            <a:r>
              <a:rPr lang="sr-Latn-CS" altLang="en-US" sz="2000" b="1" dirty="0" err="1">
                <a:latin typeface="Constantia" panose="02030602050306030303" pitchFamily="18" charset="0"/>
              </a:rPr>
              <a:t>posterior</a:t>
            </a:r>
            <a:r>
              <a:rPr lang="en-GB" altLang="en-US" sz="2000" b="1" dirty="0">
                <a:latin typeface="Constantia" panose="02030602050306030303" pitchFamily="18" charset="0"/>
              </a:rPr>
              <a:t>)</a:t>
            </a:r>
            <a:endParaRPr lang="sr-Latn-CS" altLang="en-US" sz="2000" b="1" dirty="0">
              <a:latin typeface="Constantia" panose="02030602050306030303" pitchFamily="18" charset="0"/>
            </a:endParaRPr>
          </a:p>
          <a:p>
            <a:pPr>
              <a:buFont typeface="Arial" panose="020B0604020202020204" pitchFamily="34" charset="0"/>
              <a:buNone/>
            </a:pPr>
            <a:r>
              <a:rPr lang="sr-Latn-CS" altLang="en-US" sz="2000" b="1" dirty="0">
                <a:latin typeface="Constantia" panose="02030602050306030303" pitchFamily="18" charset="0"/>
              </a:rPr>
              <a:t>3. </a:t>
            </a:r>
            <a:r>
              <a:rPr lang="en-GB" altLang="en-US" sz="2000" b="1" dirty="0">
                <a:latin typeface="Constantia" panose="02030602050306030303" pitchFamily="18" charset="0"/>
              </a:rPr>
              <a:t>Lateral column (</a:t>
            </a:r>
            <a:r>
              <a:rPr lang="sr-Latn-CS" altLang="en-US" sz="2000" b="1" dirty="0" err="1">
                <a:latin typeface="Constantia" panose="02030602050306030303" pitchFamily="18" charset="0"/>
              </a:rPr>
              <a:t>columna</a:t>
            </a:r>
            <a:r>
              <a:rPr lang="sr-Latn-CS" altLang="en-US" sz="2000" b="1" dirty="0">
                <a:latin typeface="Constantia" panose="02030602050306030303" pitchFamily="18" charset="0"/>
              </a:rPr>
              <a:t> </a:t>
            </a:r>
            <a:r>
              <a:rPr lang="sr-Latn-CS" altLang="en-US" sz="2000" b="1" dirty="0" err="1">
                <a:latin typeface="Constantia" panose="02030602050306030303" pitchFamily="18" charset="0"/>
              </a:rPr>
              <a:t>laterals</a:t>
            </a:r>
            <a:r>
              <a:rPr lang="en-GB" altLang="en-US" sz="2000" b="1" dirty="0">
                <a:latin typeface="Constantia" panose="02030602050306030303" pitchFamily="18" charset="0"/>
              </a:rPr>
              <a:t>)</a:t>
            </a:r>
            <a:r>
              <a:rPr lang="sr-Latn-CS" altLang="en-US" sz="2000" b="1" dirty="0">
                <a:latin typeface="Constantia" panose="02030602050306030303" pitchFamily="18" charset="0"/>
              </a:rPr>
              <a:t> </a:t>
            </a:r>
            <a:r>
              <a:rPr lang="en-GB" altLang="en-US" sz="2000" b="1" dirty="0">
                <a:latin typeface="Constantia" panose="02030602050306030303" pitchFamily="18" charset="0"/>
              </a:rPr>
              <a:t>/ lateral horn (</a:t>
            </a:r>
            <a:r>
              <a:rPr lang="sr-Latn-CS" altLang="en-US" sz="2000" b="1" dirty="0" err="1">
                <a:latin typeface="Constantia" panose="02030602050306030303" pitchFamily="18" charset="0"/>
              </a:rPr>
              <a:t>cornu</a:t>
            </a:r>
            <a:r>
              <a:rPr lang="sr-Latn-CS" altLang="en-US" sz="2000" b="1" dirty="0">
                <a:latin typeface="Constantia" panose="02030602050306030303" pitchFamily="18" charset="0"/>
              </a:rPr>
              <a:t> </a:t>
            </a:r>
            <a:r>
              <a:rPr lang="sr-Latn-CS" altLang="en-US" sz="2000" b="1" dirty="0" err="1">
                <a:latin typeface="Constantia" panose="02030602050306030303" pitchFamily="18" charset="0"/>
              </a:rPr>
              <a:t>lateral</a:t>
            </a:r>
            <a:r>
              <a:rPr lang="en-GB" altLang="en-US" sz="2000" b="1" dirty="0">
                <a:latin typeface="Constantia" panose="02030602050306030303" pitchFamily="18" charset="0"/>
              </a:rPr>
              <a:t>e)</a:t>
            </a:r>
            <a:br>
              <a:rPr lang="sr-Latn-CS" altLang="en-US" sz="2000" b="1" dirty="0">
                <a:latin typeface="Constantia" panose="02030602050306030303" pitchFamily="18" charset="0"/>
              </a:rPr>
            </a:br>
            <a:r>
              <a:rPr lang="sr-Latn-CS" altLang="en-US" sz="2000" b="1" dirty="0">
                <a:latin typeface="Constantia" panose="02030602050306030303" pitchFamily="18" charset="0"/>
              </a:rPr>
              <a:t>    </a:t>
            </a:r>
            <a:r>
              <a:rPr lang="en-GB" altLang="en-US" sz="2000" b="1" dirty="0">
                <a:latin typeface="Constantia" panose="02030602050306030303" pitchFamily="18" charset="0"/>
              </a:rPr>
              <a:t>from</a:t>
            </a:r>
            <a:r>
              <a:rPr lang="sr-Latn-CS" altLang="en-US" sz="2000" b="1" dirty="0">
                <a:latin typeface="Constantia" panose="02030602050306030303" pitchFamily="18" charset="0"/>
              </a:rPr>
              <a:t> C8-L2 </a:t>
            </a:r>
            <a:r>
              <a:rPr lang="en-GB" altLang="en-US" sz="2000" b="1" dirty="0">
                <a:latin typeface="Constantia" panose="02030602050306030303" pitchFamily="18" charset="0"/>
              </a:rPr>
              <a:t>segments and from</a:t>
            </a:r>
            <a:r>
              <a:rPr lang="sr-Latn-CS" altLang="en-US" sz="2000" b="1" dirty="0">
                <a:latin typeface="Constantia" panose="02030602050306030303" pitchFamily="18" charset="0"/>
              </a:rPr>
              <a:t> S2-S4</a:t>
            </a:r>
            <a:r>
              <a:rPr lang="en-GB" altLang="en-US" sz="2000" b="1" dirty="0">
                <a:latin typeface="Constantia" panose="02030602050306030303" pitchFamily="18" charset="0"/>
              </a:rPr>
              <a:t> segment</a:t>
            </a:r>
            <a:endParaRPr lang="sr-Latn-CS" altLang="en-US" sz="2000" b="1" dirty="0">
              <a:latin typeface="Constantia" panose="02030602050306030303" pitchFamily="18" charset="0"/>
            </a:endParaRPr>
          </a:p>
          <a:p>
            <a:pPr>
              <a:buFont typeface="Arial" panose="020B0604020202020204" pitchFamily="34" charset="0"/>
              <a:buNone/>
            </a:pPr>
            <a:r>
              <a:rPr lang="sr-Latn-CS" altLang="en-US" sz="2000" b="1" dirty="0">
                <a:latin typeface="Constantia" panose="02030602050306030303" pitchFamily="18" charset="0"/>
              </a:rPr>
              <a:t>4. </a:t>
            </a:r>
            <a:r>
              <a:rPr lang="en-GB" altLang="en-US" sz="2000" b="1" dirty="0">
                <a:latin typeface="Constantia" panose="02030602050306030303" pitchFamily="18" charset="0"/>
              </a:rPr>
              <a:t>Gray commissure (</a:t>
            </a:r>
            <a:r>
              <a:rPr lang="sr-Latn-CS" altLang="en-US" sz="2000" b="1" dirty="0">
                <a:latin typeface="Constantia" panose="02030602050306030303" pitchFamily="18" charset="0"/>
              </a:rPr>
              <a:t>zona </a:t>
            </a:r>
            <a:r>
              <a:rPr lang="sr-Latn-CS" altLang="en-US" sz="2000" b="1" dirty="0" err="1">
                <a:latin typeface="Constantia" panose="02030602050306030303" pitchFamily="18" charset="0"/>
              </a:rPr>
              <a:t>intermedia</a:t>
            </a:r>
            <a:r>
              <a:rPr lang="en-GB" altLang="en-US" sz="2000" b="1" dirty="0">
                <a:latin typeface="Constantia" panose="02030602050306030303" pitchFamily="18" charset="0"/>
              </a:rPr>
              <a:t> / substantia intermedia centralis)</a:t>
            </a:r>
            <a:br>
              <a:rPr lang="en-GB" altLang="en-US" sz="2000" b="1" dirty="0">
                <a:latin typeface="Constantia" panose="02030602050306030303" pitchFamily="18" charset="0"/>
              </a:rPr>
            </a:br>
            <a:r>
              <a:rPr lang="en-GB" altLang="en-US" sz="2000" b="1" dirty="0">
                <a:latin typeface="Constantia" panose="02030602050306030303" pitchFamily="18" charset="0"/>
              </a:rPr>
              <a:t>    </a:t>
            </a:r>
            <a:r>
              <a:rPr lang="en-GB" dirty="0">
                <a:latin typeface="+mn-lt"/>
              </a:rPr>
              <a:t>is composed of unmyelinated axons cross from one side of the CNS to the other</a:t>
            </a:r>
            <a:endParaRPr lang="sr-Latn-CS" altLang="en-US" dirty="0">
              <a:latin typeface="+mn-lt"/>
            </a:endParaRPr>
          </a:p>
        </p:txBody>
      </p:sp>
      <p:sp>
        <p:nvSpPr>
          <p:cNvPr id="71684" name="Title 1">
            <a:extLst>
              <a:ext uri="{FF2B5EF4-FFF2-40B4-BE49-F238E27FC236}">
                <a16:creationId xmlns:a16="http://schemas.microsoft.com/office/drawing/2014/main" id="{D9569DB6-1868-F142-1982-78E952C4AFD3}"/>
              </a:ext>
            </a:extLst>
          </p:cNvPr>
          <p:cNvSpPr txBox="1">
            <a:spLocks noChangeArrowheads="1"/>
          </p:cNvSpPr>
          <p:nvPr/>
        </p:nvSpPr>
        <p:spPr bwMode="auto">
          <a:xfrm>
            <a:off x="1692275" y="58738"/>
            <a:ext cx="7772400" cy="611187"/>
          </a:xfrm>
          <a:prstGeom prst="rect">
            <a:avLst/>
          </a:prstGeom>
          <a:noFill/>
          <a:ln>
            <a:noFill/>
          </a:ln>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defRPr/>
            </a:pPr>
            <a:r>
              <a:rPr lang="en-GB" altLang="en-US" sz="3200" b="1" dirty="0">
                <a:solidFill>
                  <a:schemeClr val="tx2"/>
                </a:solidFill>
                <a:latin typeface="+mn-lt"/>
              </a:rPr>
              <a:t>Gray matter </a:t>
            </a:r>
            <a:r>
              <a:rPr lang="sr-Latn-CS" altLang="en-US" sz="3200" b="1" dirty="0">
                <a:solidFill>
                  <a:schemeClr val="tx2"/>
                </a:solidFill>
                <a:latin typeface="+mn-lt"/>
              </a:rPr>
              <a:t>(</a:t>
            </a:r>
            <a:r>
              <a:rPr lang="sr-Latn-CS" altLang="en-US" sz="3200" b="1" dirty="0" err="1">
                <a:solidFill>
                  <a:schemeClr val="tx2"/>
                </a:solidFill>
                <a:latin typeface="+mn-lt"/>
              </a:rPr>
              <a:t>substantia</a:t>
            </a:r>
            <a:r>
              <a:rPr lang="sr-Latn-CS" altLang="en-US" sz="3200" b="1" dirty="0">
                <a:solidFill>
                  <a:schemeClr val="tx2"/>
                </a:solidFill>
                <a:latin typeface="+mn-lt"/>
              </a:rPr>
              <a:t> </a:t>
            </a:r>
            <a:r>
              <a:rPr lang="sr-Latn-CS" altLang="en-US" sz="3200" b="1" dirty="0" err="1">
                <a:solidFill>
                  <a:schemeClr val="tx2"/>
                </a:solidFill>
                <a:latin typeface="+mn-lt"/>
              </a:rPr>
              <a:t>grisea</a:t>
            </a:r>
            <a:r>
              <a:rPr lang="sr-Latn-CS" altLang="en-US" sz="3200" b="1" dirty="0">
                <a:solidFill>
                  <a:schemeClr val="tx2"/>
                </a:solidFill>
                <a:latin typeface="+mn-lt"/>
              </a:rPr>
              <a:t>)</a:t>
            </a:r>
            <a:endParaRPr lang="en-US" altLang="en-US" sz="3200" b="1" dirty="0">
              <a:solidFill>
                <a:schemeClr val="tx2"/>
              </a:solidFill>
              <a:latin typeface="+mn-lt"/>
            </a:endParaRPr>
          </a:p>
        </p:txBody>
      </p:sp>
      <p:sp>
        <p:nvSpPr>
          <p:cNvPr id="78853" name="Rectangle 4">
            <a:extLst>
              <a:ext uri="{FF2B5EF4-FFF2-40B4-BE49-F238E27FC236}">
                <a16:creationId xmlns:a16="http://schemas.microsoft.com/office/drawing/2014/main" id="{C6FAB1EA-ABBE-4B27-A60C-922A22CE7668}"/>
              </a:ext>
            </a:extLst>
          </p:cNvPr>
          <p:cNvSpPr>
            <a:spLocks noChangeArrowheads="1"/>
          </p:cNvSpPr>
          <p:nvPr/>
        </p:nvSpPr>
        <p:spPr bwMode="auto">
          <a:xfrm>
            <a:off x="17472" y="3512491"/>
            <a:ext cx="42484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sr-Latn-CS" altLang="en-US" dirty="0">
                <a:latin typeface="Constantia" panose="02030602050306030303" pitchFamily="18" charset="0"/>
              </a:rPr>
              <a:t>*</a:t>
            </a:r>
            <a:r>
              <a:rPr lang="en-GB" altLang="en-US" b="1" dirty="0">
                <a:latin typeface="Constantia" panose="02030602050306030303" pitchFamily="18" charset="0"/>
              </a:rPr>
              <a:t>Central canal </a:t>
            </a:r>
            <a:r>
              <a:rPr lang="sr-Latn-CS" altLang="en-US" b="1" dirty="0">
                <a:latin typeface="Constantia" panose="02030602050306030303" pitchFamily="18" charset="0"/>
              </a:rPr>
              <a:t>(</a:t>
            </a:r>
            <a:r>
              <a:rPr lang="sr-Latn-CS" altLang="en-US" b="1" dirty="0" err="1">
                <a:latin typeface="Constantia" panose="02030602050306030303" pitchFamily="18" charset="0"/>
              </a:rPr>
              <a:t>canalis</a:t>
            </a:r>
            <a:r>
              <a:rPr lang="sr-Latn-CS" altLang="en-US" b="1" dirty="0">
                <a:latin typeface="Constantia" panose="02030602050306030303" pitchFamily="18" charset="0"/>
              </a:rPr>
              <a:t> </a:t>
            </a:r>
            <a:r>
              <a:rPr lang="sr-Latn-CS" altLang="en-US" b="1" dirty="0" err="1">
                <a:latin typeface="Constantia" panose="02030602050306030303" pitchFamily="18" charset="0"/>
              </a:rPr>
              <a:t>centralis</a:t>
            </a:r>
            <a:r>
              <a:rPr lang="sr-Latn-CS" altLang="en-US" b="1" dirty="0">
                <a:latin typeface="Constantia" panose="02030602050306030303" pitchFamily="18" charset="0"/>
              </a:rPr>
              <a:t>)</a:t>
            </a:r>
            <a:r>
              <a:rPr lang="en-GB" altLang="en-US" b="1" dirty="0">
                <a:latin typeface="Constantia" panose="02030602050306030303" pitchFamily="18" charset="0"/>
              </a:rPr>
              <a:t> </a:t>
            </a:r>
            <a:r>
              <a:rPr lang="en-GB" altLang="en-US" dirty="0">
                <a:latin typeface="Constantia" panose="02030602050306030303" pitchFamily="18" charset="0"/>
              </a:rPr>
              <a:t>passes through the centre of spinal cord</a:t>
            </a:r>
            <a:endParaRPr lang="sr-Latn-CS" altLang="en-US" dirty="0">
              <a:latin typeface="Constantia" panose="02030602050306030303" pitchFamily="18" charset="0"/>
            </a:endParaRPr>
          </a:p>
        </p:txBody>
      </p:sp>
      <p:sp>
        <p:nvSpPr>
          <p:cNvPr id="3" name="TextBox 2">
            <a:extLst>
              <a:ext uri="{FF2B5EF4-FFF2-40B4-BE49-F238E27FC236}">
                <a16:creationId xmlns:a16="http://schemas.microsoft.com/office/drawing/2014/main" id="{B20D347C-079F-06DC-6F2F-8676221E4A9D}"/>
              </a:ext>
            </a:extLst>
          </p:cNvPr>
          <p:cNvSpPr txBox="1"/>
          <p:nvPr/>
        </p:nvSpPr>
        <p:spPr>
          <a:xfrm>
            <a:off x="0" y="669925"/>
            <a:ext cx="9036496" cy="2554545"/>
          </a:xfrm>
          <a:prstGeom prst="rect">
            <a:avLst/>
          </a:prstGeom>
          <a:noFill/>
        </p:spPr>
        <p:txBody>
          <a:bodyPr wrap="square">
            <a:spAutoFit/>
          </a:bodyPr>
          <a:lstStyle/>
          <a:p>
            <a:r>
              <a:rPr lang="en-GB" sz="1900" dirty="0">
                <a:latin typeface="+mn-lt"/>
              </a:rPr>
              <a:t>As in all other parts of the CNS, the </a:t>
            </a:r>
            <a:r>
              <a:rPr lang="en-GB" sz="1900" dirty="0" err="1">
                <a:latin typeface="+mn-lt"/>
              </a:rPr>
              <a:t>gray</a:t>
            </a:r>
            <a:r>
              <a:rPr lang="en-GB" sz="1900" dirty="0">
                <a:latin typeface="+mn-lt"/>
              </a:rPr>
              <a:t> matter of the cord consists of a mixture of neuron cell bodies, </a:t>
            </a:r>
            <a:r>
              <a:rPr lang="en-GB" sz="2000" dirty="0">
                <a:latin typeface="+mn-lt"/>
              </a:rPr>
              <a:t>short, nonmyelinated neurons</a:t>
            </a:r>
            <a:r>
              <a:rPr lang="en-GB" sz="1900" dirty="0">
                <a:latin typeface="+mn-lt"/>
              </a:rPr>
              <a:t> and neuroglia.</a:t>
            </a:r>
          </a:p>
          <a:p>
            <a:endParaRPr lang="en-GB" sz="800" dirty="0">
              <a:latin typeface="+mn-lt"/>
            </a:endParaRPr>
          </a:p>
          <a:p>
            <a:r>
              <a:rPr lang="en-GB" sz="1900" dirty="0">
                <a:latin typeface="+mn-lt"/>
              </a:rPr>
              <a:t>Gray matter of spinal cord is deep located, while the white matter is superficial</a:t>
            </a:r>
          </a:p>
          <a:p>
            <a:endParaRPr lang="en-GB" sz="1900" dirty="0">
              <a:latin typeface="+mn-lt"/>
            </a:endParaRPr>
          </a:p>
          <a:p>
            <a:r>
              <a:rPr lang="en-GB" sz="1900" u="sng" dirty="0">
                <a:latin typeface="+mn-lt"/>
              </a:rPr>
              <a:t>In frontal sections</a:t>
            </a:r>
            <a:r>
              <a:rPr lang="en-GB" sz="1900" dirty="0">
                <a:latin typeface="+mn-lt"/>
              </a:rPr>
              <a:t>, </a:t>
            </a:r>
            <a:r>
              <a:rPr lang="en-GB" sz="1900" dirty="0" err="1">
                <a:latin typeface="+mn-lt"/>
              </a:rPr>
              <a:t>gray</a:t>
            </a:r>
            <a:r>
              <a:rPr lang="en-GB" sz="1900" dirty="0">
                <a:latin typeface="+mn-lt"/>
              </a:rPr>
              <a:t> matter is</a:t>
            </a:r>
            <a:br>
              <a:rPr lang="en-GB" sz="1900" dirty="0">
                <a:latin typeface="+mn-lt"/>
              </a:rPr>
            </a:br>
            <a:r>
              <a:rPr lang="en-GB" sz="1900" dirty="0">
                <a:latin typeface="+mn-lt"/>
              </a:rPr>
              <a:t>in the form of </a:t>
            </a:r>
            <a:r>
              <a:rPr lang="en-GB" sz="1900" b="1" dirty="0">
                <a:latin typeface="+mn-lt"/>
              </a:rPr>
              <a:t>columns</a:t>
            </a:r>
            <a:r>
              <a:rPr lang="en-GB" sz="1900" dirty="0">
                <a:latin typeface="+mn-lt"/>
              </a:rPr>
              <a:t>.</a:t>
            </a:r>
            <a:br>
              <a:rPr lang="en-GB" sz="1900" dirty="0">
                <a:latin typeface="+mn-lt"/>
              </a:rPr>
            </a:br>
            <a:r>
              <a:rPr lang="en-GB" sz="1900" u="sng" dirty="0">
                <a:latin typeface="+mn-lt"/>
              </a:rPr>
              <a:t>In cross (transverse) sections</a:t>
            </a:r>
            <a:r>
              <a:rPr lang="en-GB" sz="1900" dirty="0">
                <a:latin typeface="+mn-lt"/>
              </a:rPr>
              <a:t>, </a:t>
            </a:r>
            <a:r>
              <a:rPr lang="en-GB" sz="1900" dirty="0" err="1">
                <a:latin typeface="+mn-lt"/>
              </a:rPr>
              <a:t>gray</a:t>
            </a:r>
            <a:r>
              <a:rPr lang="en-GB" sz="1900" dirty="0">
                <a:latin typeface="+mn-lt"/>
              </a:rPr>
              <a:t> matter </a:t>
            </a:r>
            <a:br>
              <a:rPr lang="en-GB" sz="1900" dirty="0">
                <a:latin typeface="+mn-lt"/>
              </a:rPr>
            </a:br>
            <a:r>
              <a:rPr lang="en-GB" sz="1900" dirty="0">
                <a:latin typeface="+mn-lt"/>
              </a:rPr>
              <a:t>is in the form of </a:t>
            </a:r>
            <a:r>
              <a:rPr lang="en-GB" sz="1900" b="1" dirty="0">
                <a:latin typeface="+mn-lt"/>
              </a:rPr>
              <a:t>horns (</a:t>
            </a:r>
            <a:r>
              <a:rPr lang="en-GB" sz="1900" b="1" dirty="0" err="1">
                <a:latin typeface="+mn-lt"/>
              </a:rPr>
              <a:t>cornu</a:t>
            </a:r>
            <a:r>
              <a:rPr lang="en-GB" sz="1900" b="1" dirty="0">
                <a:latin typeface="+mn-lt"/>
              </a:rPr>
              <a:t>)</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874" name="Picture 3">
            <a:extLst>
              <a:ext uri="{FF2B5EF4-FFF2-40B4-BE49-F238E27FC236}">
                <a16:creationId xmlns:a16="http://schemas.microsoft.com/office/drawing/2014/main" id="{0B06BC65-2141-B722-035E-AF1476368A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094" t="12187" r="13281" b="5312"/>
          <a:stretch>
            <a:fillRect/>
          </a:stretch>
        </p:blipFill>
        <p:spPr bwMode="auto">
          <a:xfrm>
            <a:off x="857250" y="1011238"/>
            <a:ext cx="7440613" cy="584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a:extLst>
              <a:ext uri="{FF2B5EF4-FFF2-40B4-BE49-F238E27FC236}">
                <a16:creationId xmlns:a16="http://schemas.microsoft.com/office/drawing/2014/main" id="{BE2BC3C0-B5F7-4F06-16ED-6A02408EA297}"/>
              </a:ext>
            </a:extLst>
          </p:cNvPr>
          <p:cNvCxnSpPr/>
          <p:nvPr/>
        </p:nvCxnSpPr>
        <p:spPr bwMode="auto">
          <a:xfrm>
            <a:off x="2267744" y="1916832"/>
            <a:ext cx="1224136" cy="0"/>
          </a:xfrm>
          <a:prstGeom prst="line">
            <a:avLst/>
          </a:prstGeom>
          <a:solidFill>
            <a:schemeClr val="accent1"/>
          </a:solidFill>
          <a:ln w="381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Straight Connector 3">
            <a:extLst>
              <a:ext uri="{FF2B5EF4-FFF2-40B4-BE49-F238E27FC236}">
                <a16:creationId xmlns:a16="http://schemas.microsoft.com/office/drawing/2014/main" id="{AA0C6872-6FEA-634C-8638-BA4939A2E9C9}"/>
              </a:ext>
            </a:extLst>
          </p:cNvPr>
          <p:cNvCxnSpPr/>
          <p:nvPr/>
        </p:nvCxnSpPr>
        <p:spPr bwMode="auto">
          <a:xfrm>
            <a:off x="1547664" y="6165304"/>
            <a:ext cx="1224136" cy="0"/>
          </a:xfrm>
          <a:prstGeom prst="line">
            <a:avLst/>
          </a:prstGeom>
          <a:solidFill>
            <a:schemeClr val="accent1"/>
          </a:solidFill>
          <a:ln w="381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Connector 4">
            <a:extLst>
              <a:ext uri="{FF2B5EF4-FFF2-40B4-BE49-F238E27FC236}">
                <a16:creationId xmlns:a16="http://schemas.microsoft.com/office/drawing/2014/main" id="{B24FE7BE-E6E8-BB4F-163B-5AAA3353CCC6}"/>
              </a:ext>
            </a:extLst>
          </p:cNvPr>
          <p:cNvCxnSpPr/>
          <p:nvPr/>
        </p:nvCxnSpPr>
        <p:spPr bwMode="auto">
          <a:xfrm>
            <a:off x="3563888" y="6669360"/>
            <a:ext cx="1224136" cy="0"/>
          </a:xfrm>
          <a:prstGeom prst="line">
            <a:avLst/>
          </a:prstGeom>
          <a:solidFill>
            <a:schemeClr val="accent1"/>
          </a:solidFill>
          <a:ln w="381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5">
            <a:extLst>
              <a:ext uri="{FF2B5EF4-FFF2-40B4-BE49-F238E27FC236}">
                <a16:creationId xmlns:a16="http://schemas.microsoft.com/office/drawing/2014/main" id="{F1EEC8D0-AC0F-CCD6-4FEC-38399F9367D6}"/>
              </a:ext>
            </a:extLst>
          </p:cNvPr>
          <p:cNvCxnSpPr/>
          <p:nvPr/>
        </p:nvCxnSpPr>
        <p:spPr bwMode="auto">
          <a:xfrm>
            <a:off x="5940152" y="1988840"/>
            <a:ext cx="1224136" cy="0"/>
          </a:xfrm>
          <a:prstGeom prst="line">
            <a:avLst/>
          </a:prstGeom>
          <a:solidFill>
            <a:schemeClr val="accent1"/>
          </a:solidFill>
          <a:ln w="381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Straight Connector 6">
            <a:extLst>
              <a:ext uri="{FF2B5EF4-FFF2-40B4-BE49-F238E27FC236}">
                <a16:creationId xmlns:a16="http://schemas.microsoft.com/office/drawing/2014/main" id="{67882B81-02D7-A88C-9420-2DCC25DB13F8}"/>
              </a:ext>
            </a:extLst>
          </p:cNvPr>
          <p:cNvCxnSpPr/>
          <p:nvPr/>
        </p:nvCxnSpPr>
        <p:spPr bwMode="auto">
          <a:xfrm>
            <a:off x="6732240" y="5733256"/>
            <a:ext cx="1224136" cy="0"/>
          </a:xfrm>
          <a:prstGeom prst="line">
            <a:avLst/>
          </a:prstGeom>
          <a:solidFill>
            <a:schemeClr val="accent1"/>
          </a:solidFill>
          <a:ln w="381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64A2B09B-B4F2-5E2D-4A91-52A596843161}"/>
              </a:ext>
            </a:extLst>
          </p:cNvPr>
          <p:cNvCxnSpPr/>
          <p:nvPr/>
        </p:nvCxnSpPr>
        <p:spPr bwMode="auto">
          <a:xfrm>
            <a:off x="6455152" y="6021288"/>
            <a:ext cx="1224136" cy="0"/>
          </a:xfrm>
          <a:prstGeom prst="line">
            <a:avLst/>
          </a:prstGeom>
          <a:solidFill>
            <a:schemeClr val="accent1"/>
          </a:solidFill>
          <a:ln w="381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a:extLst>
              <a:ext uri="{FF2B5EF4-FFF2-40B4-BE49-F238E27FC236}">
                <a16:creationId xmlns:a16="http://schemas.microsoft.com/office/drawing/2014/main" id="{E179B2FD-573C-F868-BC5A-E79EFC8DEA14}"/>
              </a:ext>
            </a:extLst>
          </p:cNvPr>
          <p:cNvCxnSpPr/>
          <p:nvPr/>
        </p:nvCxnSpPr>
        <p:spPr bwMode="auto">
          <a:xfrm>
            <a:off x="5436096" y="1268760"/>
            <a:ext cx="1224136" cy="0"/>
          </a:xfrm>
          <a:prstGeom prst="line">
            <a:avLst/>
          </a:prstGeom>
          <a:solidFill>
            <a:schemeClr val="accent1"/>
          </a:solidFill>
          <a:ln w="381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0898" name="Picture 4">
            <a:extLst>
              <a:ext uri="{FF2B5EF4-FFF2-40B4-BE49-F238E27FC236}">
                <a16:creationId xmlns:a16="http://schemas.microsoft.com/office/drawing/2014/main" id="{90B8A2AA-A8DC-A2EC-EF22-FF24B9DCC6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36" r="37537" b="37549"/>
          <a:stretch>
            <a:fillRect/>
          </a:stretch>
        </p:blipFill>
        <p:spPr bwMode="auto">
          <a:xfrm>
            <a:off x="1259632" y="688181"/>
            <a:ext cx="6381750" cy="548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2" name="Content Placeholder 8">
            <a:extLst>
              <a:ext uri="{FF2B5EF4-FFF2-40B4-BE49-F238E27FC236}">
                <a16:creationId xmlns:a16="http://schemas.microsoft.com/office/drawing/2014/main" id="{7E21D534-D559-E168-3FE3-863AD30DD71A}"/>
              </a:ext>
            </a:extLst>
          </p:cNvPr>
          <p:cNvSpPr txBox="1">
            <a:spLocks noChangeArrowheads="1"/>
          </p:cNvSpPr>
          <p:nvPr/>
        </p:nvSpPr>
        <p:spPr bwMode="auto">
          <a:xfrm>
            <a:off x="0" y="2564904"/>
            <a:ext cx="514806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73050" indent="-27305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spcBef>
                <a:spcPct val="20000"/>
              </a:spcBef>
              <a:buClr>
                <a:srgbClr val="0BD0D9"/>
              </a:buClr>
              <a:buSzPct val="95000"/>
              <a:buFont typeface="Wingdings 2" panose="05020102010507070707" pitchFamily="18" charset="2"/>
              <a:buChar char=""/>
            </a:pPr>
            <a:r>
              <a:rPr lang="en-GB" sz="2000" b="0" i="0" dirty="0">
                <a:solidFill>
                  <a:srgbClr val="0D0D0D"/>
                </a:solidFill>
                <a:effectLst/>
                <a:highlight>
                  <a:srgbClr val="FFFFFF"/>
                </a:highlight>
                <a:latin typeface="+mn-lt"/>
              </a:rPr>
              <a:t>The entire </a:t>
            </a:r>
            <a:r>
              <a:rPr lang="en-GB" sz="2000" b="0" i="0" dirty="0" err="1">
                <a:solidFill>
                  <a:srgbClr val="0D0D0D"/>
                </a:solidFill>
                <a:effectLst/>
                <a:highlight>
                  <a:srgbClr val="FFFFFF"/>
                </a:highlight>
                <a:latin typeface="+mn-lt"/>
              </a:rPr>
              <a:t>gray</a:t>
            </a:r>
            <a:r>
              <a:rPr lang="en-GB" sz="2000" b="0" i="0" dirty="0">
                <a:solidFill>
                  <a:srgbClr val="0D0D0D"/>
                </a:solidFill>
                <a:effectLst/>
                <a:highlight>
                  <a:srgbClr val="FFFFFF"/>
                </a:highlight>
                <a:latin typeface="+mn-lt"/>
              </a:rPr>
              <a:t> matter of the spinal cord can be systematically organized into smaller parts, </a:t>
            </a:r>
            <a:r>
              <a:rPr lang="en-GB" sz="2000" b="1" i="0" dirty="0">
                <a:solidFill>
                  <a:srgbClr val="0D0D0D"/>
                </a:solidFill>
                <a:effectLst/>
                <a:highlight>
                  <a:srgbClr val="FFFFFF"/>
                </a:highlight>
                <a:latin typeface="+mn-lt"/>
              </a:rPr>
              <a:t>nuclei,</a:t>
            </a:r>
            <a:r>
              <a:rPr lang="en-GB" sz="2000" b="0" i="0" dirty="0">
                <a:solidFill>
                  <a:srgbClr val="0D0D0D"/>
                </a:solidFill>
                <a:effectLst/>
                <a:highlight>
                  <a:srgbClr val="FFFFFF"/>
                </a:highlight>
                <a:latin typeface="+mn-lt"/>
              </a:rPr>
              <a:t> which consist of a larger or smaller group of specific neurons.</a:t>
            </a:r>
            <a:endParaRPr lang="sr-Latn-CS" altLang="en-US" sz="2000" dirty="0">
              <a:latin typeface="+mn-lt"/>
            </a:endParaRPr>
          </a:p>
        </p:txBody>
      </p:sp>
      <p:pic>
        <p:nvPicPr>
          <p:cNvPr id="81923" name="Picture 3">
            <a:extLst>
              <a:ext uri="{FF2B5EF4-FFF2-40B4-BE49-F238E27FC236}">
                <a16:creationId xmlns:a16="http://schemas.microsoft.com/office/drawing/2014/main" id="{E828E8FA-1350-2BEC-88BE-9552BAC811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3359" t="18750" r="27930" b="9999"/>
          <a:stretch>
            <a:fillRect/>
          </a:stretch>
        </p:blipFill>
        <p:spPr bwMode="auto">
          <a:xfrm>
            <a:off x="5429250" y="1428750"/>
            <a:ext cx="3500438"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4" name="Title 1">
            <a:extLst>
              <a:ext uri="{FF2B5EF4-FFF2-40B4-BE49-F238E27FC236}">
                <a16:creationId xmlns:a16="http://schemas.microsoft.com/office/drawing/2014/main" id="{02D2E6A5-1E7D-39F3-83D7-92233ED18DE8}"/>
              </a:ext>
            </a:extLst>
          </p:cNvPr>
          <p:cNvSpPr txBox="1">
            <a:spLocks noChangeArrowheads="1"/>
          </p:cNvSpPr>
          <p:nvPr/>
        </p:nvSpPr>
        <p:spPr bwMode="auto">
          <a:xfrm>
            <a:off x="755576" y="332656"/>
            <a:ext cx="7772400" cy="625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3200" b="1" dirty="0">
                <a:solidFill>
                  <a:schemeClr val="tx2"/>
                </a:solidFill>
                <a:latin typeface="Constantia" panose="02030602050306030303" pitchFamily="18" charset="0"/>
              </a:rPr>
              <a:t>Gray matter </a:t>
            </a:r>
            <a:r>
              <a:rPr lang="sr-Latn-CS" altLang="en-US" sz="3200" b="1" dirty="0">
                <a:solidFill>
                  <a:schemeClr val="tx2"/>
                </a:solidFill>
                <a:latin typeface="Constantia" panose="02030602050306030303" pitchFamily="18" charset="0"/>
              </a:rPr>
              <a:t>(</a:t>
            </a:r>
            <a:r>
              <a:rPr lang="sr-Latn-CS" altLang="en-US" sz="3200" b="1" dirty="0" err="1">
                <a:solidFill>
                  <a:schemeClr val="tx2"/>
                </a:solidFill>
                <a:latin typeface="Constantia" panose="02030602050306030303" pitchFamily="18" charset="0"/>
              </a:rPr>
              <a:t>substantia</a:t>
            </a:r>
            <a:r>
              <a:rPr lang="sr-Latn-CS" altLang="en-US" sz="3200" b="1" dirty="0">
                <a:solidFill>
                  <a:schemeClr val="tx2"/>
                </a:solidFill>
                <a:latin typeface="Constantia" panose="02030602050306030303" pitchFamily="18" charset="0"/>
              </a:rPr>
              <a:t> </a:t>
            </a:r>
            <a:r>
              <a:rPr lang="sr-Latn-CS" altLang="en-US" sz="3200" b="1" dirty="0" err="1">
                <a:solidFill>
                  <a:schemeClr val="tx2"/>
                </a:solidFill>
                <a:latin typeface="Constantia" panose="02030602050306030303" pitchFamily="18" charset="0"/>
              </a:rPr>
              <a:t>grisea</a:t>
            </a:r>
            <a:r>
              <a:rPr lang="sr-Latn-CS" altLang="en-US" sz="3200" b="1" dirty="0">
                <a:solidFill>
                  <a:schemeClr val="tx2"/>
                </a:solidFill>
                <a:latin typeface="Constantia" panose="02030602050306030303" pitchFamily="18" charset="0"/>
              </a:rPr>
              <a:t>)</a:t>
            </a:r>
            <a:endParaRPr lang="en-US" altLang="en-US" sz="3200" b="1" dirty="0">
              <a:solidFill>
                <a:schemeClr val="tx2"/>
              </a:solidFill>
              <a:latin typeface="Constantia" panose="02030602050306030303" pitchFamily="18"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6FF7E4D-7E7C-4013-E7A1-197EEB34E767}"/>
              </a:ext>
            </a:extLst>
          </p:cNvPr>
          <p:cNvPicPr>
            <a:picLocks noChangeAspect="1"/>
          </p:cNvPicPr>
          <p:nvPr/>
        </p:nvPicPr>
        <p:blipFill>
          <a:blip r:embed="rId2"/>
          <a:stretch>
            <a:fillRect/>
          </a:stretch>
        </p:blipFill>
        <p:spPr>
          <a:xfrm>
            <a:off x="4260829" y="4095573"/>
            <a:ext cx="4873403" cy="2783035"/>
          </a:xfrm>
          <a:prstGeom prst="rect">
            <a:avLst/>
          </a:prstGeom>
        </p:spPr>
      </p:pic>
      <p:sp>
        <p:nvSpPr>
          <p:cNvPr id="82946" name="Rectangle 3">
            <a:extLst>
              <a:ext uri="{FF2B5EF4-FFF2-40B4-BE49-F238E27FC236}">
                <a16:creationId xmlns:a16="http://schemas.microsoft.com/office/drawing/2014/main" id="{D1E613AB-F000-6DEC-5D9F-9036FA3B1FC1}"/>
              </a:ext>
            </a:extLst>
          </p:cNvPr>
          <p:cNvSpPr>
            <a:spLocks noGrp="1" noChangeArrowheads="1"/>
          </p:cNvSpPr>
          <p:nvPr>
            <p:ph idx="4294967295"/>
          </p:nvPr>
        </p:nvSpPr>
        <p:spPr>
          <a:xfrm>
            <a:off x="-9768" y="927954"/>
            <a:ext cx="9144000" cy="5930046"/>
          </a:xfrm>
        </p:spPr>
        <p:txBody>
          <a:bodyPr/>
          <a:lstStyle/>
          <a:p>
            <a:pPr eaLnBrk="1" hangingPunct="1"/>
            <a:r>
              <a:rPr lang="en-GB" altLang="en-US" sz="2000" dirty="0"/>
              <a:t>Motor nuclei of spinal cord</a:t>
            </a:r>
            <a:r>
              <a:rPr lang="sr-Latn-CS" altLang="en-US" sz="2000" dirty="0"/>
              <a:t>:</a:t>
            </a:r>
          </a:p>
          <a:p>
            <a:pPr eaLnBrk="1" hangingPunct="1">
              <a:buFont typeface="Wingdings" panose="05000000000000000000" pitchFamily="2" charset="2"/>
              <a:buNone/>
            </a:pPr>
            <a:r>
              <a:rPr lang="sr-Latn-CS" altLang="en-US" sz="2000" dirty="0"/>
              <a:t>	</a:t>
            </a:r>
            <a:r>
              <a:rPr lang="sr-Latn-CS" altLang="en-US" sz="2000" dirty="0">
                <a:solidFill>
                  <a:srgbClr val="14425D"/>
                </a:solidFill>
              </a:rPr>
              <a:t>- </a:t>
            </a:r>
            <a:r>
              <a:rPr lang="en-GB" altLang="en-US" sz="2000" dirty="0">
                <a:solidFill>
                  <a:srgbClr val="14425D"/>
                </a:solidFill>
              </a:rPr>
              <a:t>Medial group</a:t>
            </a:r>
            <a:r>
              <a:rPr lang="sr-Latn-CS" altLang="en-US" sz="2000" dirty="0">
                <a:solidFill>
                  <a:srgbClr val="14425D"/>
                </a:solidFill>
              </a:rPr>
              <a:t>: </a:t>
            </a:r>
            <a:r>
              <a:rPr lang="sr-Latn-CS" altLang="en-US" sz="2000" dirty="0"/>
              <a:t>- </a:t>
            </a:r>
            <a:r>
              <a:rPr lang="sr-Latn-CS" altLang="en-US" sz="2000" dirty="0" err="1"/>
              <a:t>nc</a:t>
            </a:r>
            <a:r>
              <a:rPr lang="sr-Latn-CS" altLang="en-US" sz="2000" dirty="0"/>
              <a:t>. </a:t>
            </a:r>
            <a:r>
              <a:rPr lang="sr-Latn-CS" altLang="en-US" sz="2000" dirty="0" err="1"/>
              <a:t>ventromedialis</a:t>
            </a:r>
            <a:br>
              <a:rPr lang="sr-Latn-CS" altLang="en-US" sz="2000" dirty="0"/>
            </a:br>
            <a:r>
              <a:rPr lang="sr-Latn-CS" altLang="en-US" sz="2000" dirty="0"/>
              <a:t>		   - </a:t>
            </a:r>
            <a:r>
              <a:rPr lang="sr-Latn-CS" altLang="en-US" sz="2000" dirty="0" err="1"/>
              <a:t>nc</a:t>
            </a:r>
            <a:r>
              <a:rPr lang="sr-Latn-CS" altLang="en-US" sz="2000" dirty="0"/>
              <a:t>. </a:t>
            </a:r>
            <a:r>
              <a:rPr lang="sr-Latn-CS" altLang="en-US" sz="2000" dirty="0" err="1"/>
              <a:t>dorsomedialis</a:t>
            </a:r>
            <a:r>
              <a:rPr lang="sr-Latn-CS" altLang="en-US" sz="2000" dirty="0"/>
              <a:t> </a:t>
            </a:r>
          </a:p>
          <a:p>
            <a:pPr eaLnBrk="1" hangingPunct="1">
              <a:buFont typeface="Wingdings" panose="05000000000000000000" pitchFamily="2" charset="2"/>
              <a:buNone/>
            </a:pPr>
            <a:r>
              <a:rPr lang="sr-Latn-CS" altLang="en-US" sz="2000" dirty="0"/>
              <a:t>	</a:t>
            </a:r>
            <a:r>
              <a:rPr lang="sr-Latn-CS" altLang="en-US" sz="2000" dirty="0">
                <a:solidFill>
                  <a:srgbClr val="14425D"/>
                </a:solidFill>
              </a:rPr>
              <a:t>- </a:t>
            </a:r>
            <a:r>
              <a:rPr lang="en-GB" altLang="en-US" sz="2000" dirty="0" err="1">
                <a:solidFill>
                  <a:srgbClr val="14425D"/>
                </a:solidFill>
              </a:rPr>
              <a:t>Latteral</a:t>
            </a:r>
            <a:r>
              <a:rPr lang="en-GB" altLang="en-US" sz="2000" dirty="0">
                <a:solidFill>
                  <a:srgbClr val="14425D"/>
                </a:solidFill>
              </a:rPr>
              <a:t> group</a:t>
            </a:r>
            <a:r>
              <a:rPr lang="sr-Latn-CS" altLang="en-US" sz="2000" dirty="0">
                <a:solidFill>
                  <a:srgbClr val="14425D"/>
                </a:solidFill>
              </a:rPr>
              <a:t>:</a:t>
            </a:r>
            <a:r>
              <a:rPr lang="sr-Latn-CS" altLang="en-US" sz="2000" dirty="0"/>
              <a:t>    - </a:t>
            </a:r>
            <a:r>
              <a:rPr lang="sr-Latn-CS" altLang="en-US" sz="2000" dirty="0" err="1"/>
              <a:t>nc</a:t>
            </a:r>
            <a:r>
              <a:rPr lang="sr-Latn-CS" altLang="en-US" sz="2000" dirty="0"/>
              <a:t>. </a:t>
            </a:r>
            <a:r>
              <a:rPr lang="sr-Latn-CS" altLang="en-US" sz="2000" dirty="0" err="1"/>
              <a:t>ventro</a:t>
            </a:r>
            <a:r>
              <a:rPr lang="en-US" altLang="en-US" sz="2000" dirty="0"/>
              <a:t>lateralis</a:t>
            </a:r>
            <a:br>
              <a:rPr lang="sr-Latn-CS" altLang="en-US" sz="2000" dirty="0"/>
            </a:br>
            <a:r>
              <a:rPr lang="sr-Latn-CS" altLang="en-US" sz="2000" dirty="0"/>
              <a:t>		           - </a:t>
            </a:r>
            <a:r>
              <a:rPr lang="sr-Latn-CS" altLang="en-US" sz="2000" dirty="0" err="1"/>
              <a:t>nc</a:t>
            </a:r>
            <a:r>
              <a:rPr lang="sr-Latn-CS" altLang="en-US" sz="2000" dirty="0"/>
              <a:t>. </a:t>
            </a:r>
            <a:r>
              <a:rPr lang="sr-Latn-CS" altLang="en-US" sz="2000" dirty="0" err="1"/>
              <a:t>dorso</a:t>
            </a:r>
            <a:r>
              <a:rPr lang="en-US" altLang="en-US" sz="2000" dirty="0"/>
              <a:t>lateralis</a:t>
            </a:r>
            <a:br>
              <a:rPr lang="en-US" altLang="en-US" sz="2000" dirty="0"/>
            </a:br>
            <a:r>
              <a:rPr lang="sr-Latn-CS" altLang="en-US" sz="2000" dirty="0"/>
              <a:t>		           - </a:t>
            </a:r>
            <a:r>
              <a:rPr lang="sr-Latn-CS" altLang="en-US" sz="2000" dirty="0" err="1"/>
              <a:t>nc</a:t>
            </a:r>
            <a:r>
              <a:rPr lang="sr-Latn-CS" altLang="en-US" sz="2000" dirty="0"/>
              <a:t>. </a:t>
            </a:r>
            <a:r>
              <a:rPr lang="sr-Latn-CS" altLang="en-US" sz="2000" dirty="0" err="1"/>
              <a:t>retrodorsolateralis</a:t>
            </a:r>
            <a:br>
              <a:rPr lang="sr-Latn-CS" altLang="en-US" sz="2000" dirty="0"/>
            </a:br>
            <a:r>
              <a:rPr lang="en-GB" altLang="en-US" sz="2000" dirty="0"/>
              <a:t>*</a:t>
            </a:r>
            <a:r>
              <a:rPr lang="en-GB" altLang="en-US" sz="1700" dirty="0"/>
              <a:t>at the level of caudal (lower) cervical segments of spinal cord:</a:t>
            </a:r>
            <a:br>
              <a:rPr lang="en-GB" altLang="en-US" sz="1700" dirty="0"/>
            </a:br>
            <a:r>
              <a:rPr lang="sr-Latn-CS" altLang="en-US" sz="1700" u="sng" dirty="0" err="1"/>
              <a:t>nc</a:t>
            </a:r>
            <a:r>
              <a:rPr lang="sr-Latn-CS" altLang="en-US" sz="1700" u="sng" dirty="0"/>
              <a:t>. </a:t>
            </a:r>
            <a:r>
              <a:rPr lang="sr-Latn-CS" altLang="en-US" sz="1700" u="sng" dirty="0" err="1"/>
              <a:t>ventrolateralis</a:t>
            </a:r>
            <a:r>
              <a:rPr lang="sr-Latn-CS" altLang="en-US" sz="1700" dirty="0"/>
              <a:t> </a:t>
            </a:r>
            <a:r>
              <a:rPr lang="en-GB" altLang="en-US" sz="1700" dirty="0"/>
              <a:t>innervates the muscles of shoulder region and arm</a:t>
            </a:r>
            <a:br>
              <a:rPr lang="en-GB" altLang="en-US" sz="1700" dirty="0"/>
            </a:br>
            <a:r>
              <a:rPr lang="sr-Latn-CS" altLang="en-US" sz="1700" u="sng" dirty="0" err="1"/>
              <a:t>nc</a:t>
            </a:r>
            <a:r>
              <a:rPr lang="sr-Latn-CS" altLang="en-US" sz="1700" u="sng" dirty="0"/>
              <a:t>. </a:t>
            </a:r>
            <a:r>
              <a:rPr lang="en-GB" altLang="en-US" sz="1700" u="sng" dirty="0"/>
              <a:t>d</a:t>
            </a:r>
            <a:r>
              <a:rPr lang="sr-Latn-CS" altLang="en-US" sz="1700" u="sng" dirty="0" err="1"/>
              <a:t>orsolateralis</a:t>
            </a:r>
            <a:r>
              <a:rPr lang="en-GB" altLang="en-US" sz="1700" dirty="0"/>
              <a:t> for muscles of forearm and hand</a:t>
            </a:r>
            <a:r>
              <a:rPr lang="sr-Latn-CS" altLang="en-US" sz="1700" dirty="0"/>
              <a:t>, </a:t>
            </a:r>
            <a:r>
              <a:rPr lang="en-GB" altLang="en-US" sz="1700" dirty="0"/>
              <a:t>and </a:t>
            </a:r>
            <a:r>
              <a:rPr lang="sr-Latn-CS" altLang="en-US" sz="1700" dirty="0"/>
              <a:t> </a:t>
            </a:r>
            <a:r>
              <a:rPr lang="sr-Latn-CS" altLang="en-US" sz="1700" u="sng" dirty="0" err="1"/>
              <a:t>nc</a:t>
            </a:r>
            <a:r>
              <a:rPr lang="sr-Latn-CS" altLang="en-US" sz="1700" u="sng" dirty="0"/>
              <a:t>. </a:t>
            </a:r>
            <a:r>
              <a:rPr lang="sr-Latn-CS" altLang="en-US" sz="1700" u="sng" dirty="0" err="1"/>
              <a:t>retrodosolateralis</a:t>
            </a:r>
            <a:r>
              <a:rPr lang="sr-Latn-CS" altLang="en-US" sz="1700" dirty="0"/>
              <a:t> </a:t>
            </a:r>
            <a:r>
              <a:rPr lang="en-GB" altLang="en-US" sz="1700" dirty="0"/>
              <a:t>for the muscles of hand</a:t>
            </a:r>
            <a:r>
              <a:rPr lang="sr-Latn-CS" altLang="en-US" sz="1700" dirty="0"/>
              <a:t>.</a:t>
            </a:r>
            <a:endParaRPr lang="en-GB" altLang="en-US" sz="1700" dirty="0"/>
          </a:p>
          <a:p>
            <a:pPr eaLnBrk="1" hangingPunct="1">
              <a:buFont typeface="Wingdings" panose="05000000000000000000" pitchFamily="2" charset="2"/>
              <a:buNone/>
            </a:pPr>
            <a:r>
              <a:rPr lang="en-GB" altLang="en-US" sz="1700" dirty="0"/>
              <a:t>    * at the level of lumbar and sacral segments of spinal cord:</a:t>
            </a:r>
            <a:br>
              <a:rPr lang="en-GB" altLang="en-US" sz="1700" dirty="0"/>
            </a:br>
            <a:r>
              <a:rPr lang="sr-Latn-CS" altLang="en-US" sz="1700" u="sng" dirty="0" err="1"/>
              <a:t>nc</a:t>
            </a:r>
            <a:r>
              <a:rPr lang="sr-Latn-CS" altLang="en-US" sz="1700" u="sng" dirty="0"/>
              <a:t>. </a:t>
            </a:r>
            <a:r>
              <a:rPr lang="sr-Latn-CS" altLang="en-US" sz="1700" u="sng" dirty="0" err="1"/>
              <a:t>ventrolateralis</a:t>
            </a:r>
            <a:r>
              <a:rPr lang="sr-Latn-CS" altLang="en-US" sz="1700" dirty="0"/>
              <a:t> </a:t>
            </a:r>
            <a:r>
              <a:rPr lang="en-GB" altLang="en-US" sz="1700" dirty="0"/>
              <a:t>innervates the muscles</a:t>
            </a:r>
            <a:br>
              <a:rPr lang="en-GB" altLang="en-US" sz="1700" dirty="0"/>
            </a:br>
            <a:r>
              <a:rPr lang="en-GB" altLang="en-US" sz="1700" dirty="0"/>
              <a:t>of gluteal, hip and thigh region</a:t>
            </a:r>
            <a:br>
              <a:rPr lang="en-GB" altLang="en-US" sz="1700" dirty="0"/>
            </a:br>
            <a:r>
              <a:rPr lang="sr-Latn-CS" altLang="en-US" sz="1700" u="sng" dirty="0" err="1"/>
              <a:t>nc</a:t>
            </a:r>
            <a:r>
              <a:rPr lang="sr-Latn-CS" altLang="en-US" sz="1700" u="sng" dirty="0"/>
              <a:t>. </a:t>
            </a:r>
            <a:r>
              <a:rPr lang="en-GB" altLang="en-US" sz="1700" u="sng" dirty="0"/>
              <a:t>d</a:t>
            </a:r>
            <a:r>
              <a:rPr lang="sr-Latn-CS" altLang="en-US" sz="1700" u="sng" dirty="0" err="1"/>
              <a:t>orsolateralis</a:t>
            </a:r>
            <a:r>
              <a:rPr lang="en-GB" altLang="en-US" sz="1700" dirty="0"/>
              <a:t> for muscles of leg and foot</a:t>
            </a:r>
            <a:br>
              <a:rPr lang="en-GB" altLang="en-US" sz="1700" dirty="0"/>
            </a:br>
            <a:r>
              <a:rPr lang="sr-Latn-CS" altLang="en-US" sz="1700" u="sng" dirty="0" err="1"/>
              <a:t>nc</a:t>
            </a:r>
            <a:r>
              <a:rPr lang="sr-Latn-CS" altLang="en-US" sz="1700" u="sng" dirty="0"/>
              <a:t>. </a:t>
            </a:r>
            <a:r>
              <a:rPr lang="sr-Latn-CS" altLang="en-US" sz="1700" u="sng" dirty="0" err="1"/>
              <a:t>retrodosolateralis</a:t>
            </a:r>
            <a:r>
              <a:rPr lang="sr-Latn-CS" altLang="en-US" sz="1700" dirty="0"/>
              <a:t> </a:t>
            </a:r>
            <a:r>
              <a:rPr lang="en-GB" altLang="en-US" sz="1700" dirty="0"/>
              <a:t>for the muscles of foot</a:t>
            </a:r>
            <a:r>
              <a:rPr lang="sr-Latn-CS" altLang="en-US" sz="1700" dirty="0"/>
              <a:t>.</a:t>
            </a:r>
            <a:endParaRPr lang="en-GB" altLang="en-US" sz="1700" dirty="0"/>
          </a:p>
          <a:p>
            <a:pPr eaLnBrk="1" hangingPunct="1">
              <a:buFont typeface="Wingdings" panose="05000000000000000000" pitchFamily="2" charset="2"/>
              <a:buNone/>
            </a:pPr>
            <a:endParaRPr lang="en-US" altLang="en-US" sz="800" dirty="0"/>
          </a:p>
          <a:p>
            <a:pPr marL="0" indent="0" eaLnBrk="1" hangingPunct="1">
              <a:buFont typeface="Wingdings" panose="05000000000000000000" pitchFamily="2" charset="2"/>
              <a:buNone/>
            </a:pPr>
            <a:r>
              <a:rPr lang="en-US" altLang="en-US" sz="1600" dirty="0"/>
              <a:t>Nuclei with motor neurons for innervation</a:t>
            </a:r>
            <a:br>
              <a:rPr lang="en-US" altLang="en-US" sz="1600" dirty="0"/>
            </a:br>
            <a:r>
              <a:rPr lang="en-US" altLang="en-US" sz="1600" dirty="0"/>
              <a:t>of extensors muscles are anteriorly located, </a:t>
            </a:r>
            <a:br>
              <a:rPr lang="en-US" altLang="en-US" sz="1600" dirty="0"/>
            </a:br>
            <a:r>
              <a:rPr lang="en-US" altLang="en-US" sz="1600" dirty="0"/>
              <a:t>while the nuclei with motor neurons for </a:t>
            </a:r>
            <a:br>
              <a:rPr lang="en-US" altLang="en-US" sz="1600" dirty="0"/>
            </a:br>
            <a:r>
              <a:rPr lang="en-US" altLang="en-US" sz="1600" dirty="0"/>
              <a:t>innervation of flexors muscles are posteriorly </a:t>
            </a:r>
            <a:br>
              <a:rPr lang="en-US" altLang="en-US" sz="1600" dirty="0"/>
            </a:br>
            <a:r>
              <a:rPr lang="en-US" altLang="en-US" sz="1600" dirty="0"/>
              <a:t>located in the anterior column of spinal cord</a:t>
            </a:r>
            <a:endParaRPr lang="en-GB" altLang="en-US" sz="1600" dirty="0"/>
          </a:p>
        </p:txBody>
      </p:sp>
      <p:sp>
        <p:nvSpPr>
          <p:cNvPr id="82947" name="Rectangle 2">
            <a:extLst>
              <a:ext uri="{FF2B5EF4-FFF2-40B4-BE49-F238E27FC236}">
                <a16:creationId xmlns:a16="http://schemas.microsoft.com/office/drawing/2014/main" id="{833D1B1E-D928-6B4B-9193-7D90078C19C1}"/>
              </a:ext>
            </a:extLst>
          </p:cNvPr>
          <p:cNvSpPr>
            <a:spLocks noChangeArrowheads="1"/>
          </p:cNvSpPr>
          <p:nvPr/>
        </p:nvSpPr>
        <p:spPr bwMode="auto">
          <a:xfrm>
            <a:off x="156523" y="48479"/>
            <a:ext cx="903649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2400" b="1" dirty="0">
                <a:solidFill>
                  <a:srgbClr val="14425D"/>
                </a:solidFill>
                <a:latin typeface="Constantia" panose="02030602050306030303" pitchFamily="18" charset="0"/>
              </a:rPr>
              <a:t>Anterior columns (</a:t>
            </a:r>
            <a:r>
              <a:rPr lang="en-GB" altLang="en-US" sz="2400" b="1" dirty="0" err="1">
                <a:solidFill>
                  <a:srgbClr val="14425D"/>
                </a:solidFill>
                <a:latin typeface="Constantia" panose="02030602050306030303" pitchFamily="18" charset="0"/>
              </a:rPr>
              <a:t>columna</a:t>
            </a:r>
            <a:r>
              <a:rPr lang="en-GB" altLang="en-US" sz="2400" b="1" dirty="0">
                <a:solidFill>
                  <a:srgbClr val="14425D"/>
                </a:solidFill>
                <a:latin typeface="Constantia" panose="02030602050306030303" pitchFamily="18" charset="0"/>
              </a:rPr>
              <a:t> anterior) / anterior horn (</a:t>
            </a:r>
            <a:r>
              <a:rPr lang="sr-Latn-CS" altLang="en-US" sz="2400" b="1" dirty="0" err="1">
                <a:solidFill>
                  <a:srgbClr val="14425D"/>
                </a:solidFill>
                <a:latin typeface="Constantia" panose="02030602050306030303" pitchFamily="18" charset="0"/>
              </a:rPr>
              <a:t>cornu</a:t>
            </a:r>
            <a:r>
              <a:rPr lang="sr-Latn-CS" altLang="en-US" sz="2400" b="1" dirty="0">
                <a:solidFill>
                  <a:srgbClr val="14425D"/>
                </a:solidFill>
                <a:latin typeface="Constantia" panose="02030602050306030303" pitchFamily="18" charset="0"/>
              </a:rPr>
              <a:t> </a:t>
            </a:r>
            <a:r>
              <a:rPr lang="sr-Latn-CS" altLang="en-US" sz="2400" b="1" dirty="0" err="1">
                <a:solidFill>
                  <a:srgbClr val="14425D"/>
                </a:solidFill>
                <a:latin typeface="Constantia" panose="02030602050306030303" pitchFamily="18" charset="0"/>
              </a:rPr>
              <a:t>anterior</a:t>
            </a:r>
            <a:r>
              <a:rPr lang="en-GB" altLang="en-US" sz="2400" b="1" dirty="0">
                <a:solidFill>
                  <a:srgbClr val="14425D"/>
                </a:solidFill>
                <a:latin typeface="Constantia" panose="02030602050306030303" pitchFamily="18" charset="0"/>
              </a:rPr>
              <a:t>)   - </a:t>
            </a:r>
            <a:r>
              <a:rPr lang="sr-Latn-CS" altLang="en-US" sz="2400" b="1" dirty="0">
                <a:solidFill>
                  <a:srgbClr val="14425D"/>
                </a:solidFill>
                <a:latin typeface="Constantia" panose="02030602050306030303" pitchFamily="18" charset="0"/>
              </a:rPr>
              <a:t> </a:t>
            </a:r>
            <a:r>
              <a:rPr lang="en-GB" altLang="en-US" sz="2400" b="1" dirty="0">
                <a:solidFill>
                  <a:srgbClr val="14425D"/>
                </a:solidFill>
                <a:latin typeface="Constantia" panose="02030602050306030303" pitchFamily="18" charset="0"/>
              </a:rPr>
              <a:t>MOTOR COLUMNS / HORNS</a:t>
            </a:r>
            <a:endParaRPr lang="sr-Latn-CS" altLang="en-US" sz="2400" dirty="0">
              <a:solidFill>
                <a:srgbClr val="14425D"/>
              </a:solidFill>
              <a:latin typeface="Constantia" panose="02030602050306030303" pitchFamily="18" charset="0"/>
            </a:endParaRPr>
          </a:p>
        </p:txBody>
      </p:sp>
      <p:sp>
        <p:nvSpPr>
          <p:cNvPr id="82948" name="Right Brace 4">
            <a:extLst>
              <a:ext uri="{FF2B5EF4-FFF2-40B4-BE49-F238E27FC236}">
                <a16:creationId xmlns:a16="http://schemas.microsoft.com/office/drawing/2014/main" id="{E4F47041-3048-4CE3-17C2-192BB79B61B6}"/>
              </a:ext>
            </a:extLst>
          </p:cNvPr>
          <p:cNvSpPr>
            <a:spLocks/>
          </p:cNvSpPr>
          <p:nvPr/>
        </p:nvSpPr>
        <p:spPr bwMode="auto">
          <a:xfrm>
            <a:off x="4460241" y="1394162"/>
            <a:ext cx="71437" cy="500063"/>
          </a:xfrm>
          <a:prstGeom prst="rightBrace">
            <a:avLst>
              <a:gd name="adj1" fmla="val 8329"/>
              <a:gd name="adj2" fmla="val 50000"/>
            </a:avLst>
          </a:prstGeom>
          <a:noFill/>
          <a:ln w="9525">
            <a:solidFill>
              <a:srgbClr val="B35C02"/>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buFont typeface="Arial" panose="020B0604020202020204" pitchFamily="34" charset="0"/>
              <a:buNone/>
            </a:pPr>
            <a:endParaRPr lang="sr-Latn-CS" altLang="en-US">
              <a:latin typeface="Constantia" panose="02030602050306030303" pitchFamily="18" charset="0"/>
            </a:endParaRPr>
          </a:p>
        </p:txBody>
      </p:sp>
      <p:sp>
        <p:nvSpPr>
          <p:cNvPr id="82949" name="Rectangle 5">
            <a:extLst>
              <a:ext uri="{FF2B5EF4-FFF2-40B4-BE49-F238E27FC236}">
                <a16:creationId xmlns:a16="http://schemas.microsoft.com/office/drawing/2014/main" id="{AE59EFCA-319E-74A2-0DD8-9926863A5120}"/>
              </a:ext>
            </a:extLst>
          </p:cNvPr>
          <p:cNvSpPr>
            <a:spLocks noChangeArrowheads="1"/>
          </p:cNvSpPr>
          <p:nvPr/>
        </p:nvSpPr>
        <p:spPr bwMode="auto">
          <a:xfrm>
            <a:off x="4643011" y="1228694"/>
            <a:ext cx="38877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US" sz="1600" dirty="0">
                <a:latin typeface="+mn-lt"/>
              </a:rPr>
              <a:t>These nuclei innervate axial muscles:</a:t>
            </a:r>
            <a:br>
              <a:rPr lang="en-US" altLang="en-US" sz="1600" dirty="0">
                <a:latin typeface="+mn-lt"/>
              </a:rPr>
            </a:br>
            <a:r>
              <a:rPr lang="en-US" altLang="en-US" sz="1600" dirty="0">
                <a:latin typeface="+mn-lt"/>
              </a:rPr>
              <a:t>the muscles of the neck, back, intercostal, and abdominal regions.</a:t>
            </a:r>
          </a:p>
        </p:txBody>
      </p:sp>
      <p:sp>
        <p:nvSpPr>
          <p:cNvPr id="82950" name="Rectangle 7">
            <a:extLst>
              <a:ext uri="{FF2B5EF4-FFF2-40B4-BE49-F238E27FC236}">
                <a16:creationId xmlns:a16="http://schemas.microsoft.com/office/drawing/2014/main" id="{7CC8AF5D-EC74-FFAA-FD30-C05CE5B01461}"/>
              </a:ext>
            </a:extLst>
          </p:cNvPr>
          <p:cNvSpPr>
            <a:spLocks noChangeArrowheads="1"/>
          </p:cNvSpPr>
          <p:nvPr/>
        </p:nvSpPr>
        <p:spPr bwMode="auto">
          <a:xfrm>
            <a:off x="4260829" y="5732691"/>
            <a:ext cx="3672408" cy="113877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sz="1700" b="0" i="0" dirty="0">
                <a:solidFill>
                  <a:srgbClr val="0D0D0D"/>
                </a:solidFill>
                <a:effectLst/>
                <a:highlight>
                  <a:srgbClr val="FFFFFF"/>
                </a:highlight>
                <a:latin typeface="+mn-lt"/>
              </a:rPr>
              <a:t>In the anterior horns, there are </a:t>
            </a:r>
            <a:br>
              <a:rPr lang="en-GB" sz="1700" b="0" i="0" dirty="0">
                <a:solidFill>
                  <a:srgbClr val="0D0D0D"/>
                </a:solidFill>
                <a:effectLst/>
                <a:highlight>
                  <a:srgbClr val="FFFFFF"/>
                </a:highlight>
                <a:latin typeface="+mn-lt"/>
              </a:rPr>
            </a:br>
            <a:r>
              <a:rPr lang="en-GB" sz="1700" b="0" i="0" dirty="0">
                <a:solidFill>
                  <a:srgbClr val="0D0D0D"/>
                </a:solidFill>
                <a:effectLst/>
                <a:highlight>
                  <a:srgbClr val="FFFFFF"/>
                </a:highlight>
                <a:latin typeface="+mn-lt"/>
              </a:rPr>
              <a:t>motor nuclei (alpha motor </a:t>
            </a:r>
            <a:br>
              <a:rPr lang="en-GB" sz="1700" b="0" i="0" dirty="0">
                <a:solidFill>
                  <a:srgbClr val="0D0D0D"/>
                </a:solidFill>
                <a:effectLst/>
                <a:highlight>
                  <a:srgbClr val="FFFFFF"/>
                </a:highlight>
                <a:latin typeface="+mn-lt"/>
              </a:rPr>
            </a:br>
            <a:r>
              <a:rPr lang="en-GB" sz="1700" b="0" i="0" dirty="0">
                <a:solidFill>
                  <a:srgbClr val="0D0D0D"/>
                </a:solidFill>
                <a:effectLst/>
                <a:highlight>
                  <a:srgbClr val="FFFFFF"/>
                </a:highlight>
                <a:latin typeface="+mn-lt"/>
              </a:rPr>
              <a:t>neurons for muscle </a:t>
            </a:r>
            <a:r>
              <a:rPr lang="en-GB" sz="1700" b="0" i="0" dirty="0" err="1">
                <a:solidFill>
                  <a:srgbClr val="0D0D0D"/>
                </a:solidFill>
                <a:effectLst/>
                <a:highlight>
                  <a:srgbClr val="FFFFFF"/>
                </a:highlight>
                <a:latin typeface="+mn-lt"/>
              </a:rPr>
              <a:t>fibers</a:t>
            </a:r>
            <a:r>
              <a:rPr lang="en-GB" sz="1700" b="0" i="0" dirty="0">
                <a:solidFill>
                  <a:srgbClr val="0D0D0D"/>
                </a:solidFill>
                <a:effectLst/>
                <a:highlight>
                  <a:srgbClr val="FFFFFF"/>
                </a:highlight>
                <a:latin typeface="+mn-lt"/>
              </a:rPr>
              <a:t> and gamma </a:t>
            </a:r>
            <a:br>
              <a:rPr lang="en-GB" sz="1700" b="0" i="0" dirty="0">
                <a:solidFill>
                  <a:srgbClr val="0D0D0D"/>
                </a:solidFill>
                <a:effectLst/>
                <a:highlight>
                  <a:srgbClr val="FFFFFF"/>
                </a:highlight>
                <a:latin typeface="+mn-lt"/>
              </a:rPr>
            </a:br>
            <a:r>
              <a:rPr lang="en-GB" sz="1700" b="0" i="0" dirty="0">
                <a:solidFill>
                  <a:srgbClr val="0D0D0D"/>
                </a:solidFill>
                <a:effectLst/>
                <a:highlight>
                  <a:srgbClr val="FFFFFF"/>
                </a:highlight>
                <a:latin typeface="+mn-lt"/>
              </a:rPr>
              <a:t>motor neurons for muscle spindles).</a:t>
            </a:r>
            <a:endParaRPr lang="sr-Latn-CS" altLang="en-US" sz="1700" dirty="0">
              <a:latin typeface="+mn-lt"/>
            </a:endParaRPr>
          </a:p>
        </p:txBody>
      </p:sp>
      <p:sp>
        <p:nvSpPr>
          <p:cNvPr id="11" name="Rectangle 17">
            <a:extLst>
              <a:ext uri="{FF2B5EF4-FFF2-40B4-BE49-F238E27FC236}">
                <a16:creationId xmlns:a16="http://schemas.microsoft.com/office/drawing/2014/main" id="{C8454E15-40D9-EEFA-4F36-CEEC261519A7}"/>
              </a:ext>
            </a:extLst>
          </p:cNvPr>
          <p:cNvSpPr>
            <a:spLocks noChangeArrowheads="1"/>
          </p:cNvSpPr>
          <p:nvPr/>
        </p:nvSpPr>
        <p:spPr bwMode="auto">
          <a:xfrm>
            <a:off x="0" y="0"/>
            <a:ext cx="299085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rgbClr val="000000"/>
                </a:solidFill>
                <a:effectLst/>
                <a:latin typeface="Söhne"/>
              </a:rPr>
            </a:br>
            <a:endParaRPr kumimoji="0" lang="en-US" altLang="en-US" sz="1800" b="0" i="0" u="none" strike="noStrike" cap="none" normalizeH="0" baseline="0">
              <a:ln>
                <a:noFill/>
              </a:ln>
              <a:solidFill>
                <a:schemeClr val="tx1"/>
              </a:solidFill>
              <a:effectLst/>
              <a:latin typeface="Tahoma" panose="020B0604030504040204" pitchFamily="34"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34C91574-29E0-D362-BEE6-BBF56E74C63E}"/>
              </a:ext>
            </a:extLst>
          </p:cNvPr>
          <p:cNvSpPr>
            <a:spLocks noChangeArrowheads="1"/>
          </p:cNvSpPr>
          <p:nvPr/>
        </p:nvSpPr>
        <p:spPr bwMode="auto">
          <a:xfrm>
            <a:off x="395536" y="77320"/>
            <a:ext cx="867645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2400" b="1" dirty="0">
                <a:solidFill>
                  <a:srgbClr val="14425D"/>
                </a:solidFill>
                <a:latin typeface="Constantia" panose="02030602050306030303" pitchFamily="18" charset="0"/>
              </a:rPr>
              <a:t>Posterior columns (</a:t>
            </a:r>
            <a:r>
              <a:rPr lang="en-GB" altLang="en-US" sz="2400" b="1" dirty="0" err="1">
                <a:solidFill>
                  <a:srgbClr val="14425D"/>
                </a:solidFill>
                <a:latin typeface="Constantia" panose="02030602050306030303" pitchFamily="18" charset="0"/>
              </a:rPr>
              <a:t>columna</a:t>
            </a:r>
            <a:r>
              <a:rPr lang="en-GB" altLang="en-US" sz="2400" b="1" dirty="0">
                <a:solidFill>
                  <a:srgbClr val="14425D"/>
                </a:solidFill>
                <a:latin typeface="Constantia" panose="02030602050306030303" pitchFamily="18" charset="0"/>
              </a:rPr>
              <a:t> posterior) / posterior horn (</a:t>
            </a:r>
            <a:r>
              <a:rPr lang="sr-Latn-CS" altLang="en-US" sz="2400" b="1" dirty="0" err="1">
                <a:solidFill>
                  <a:srgbClr val="14425D"/>
                </a:solidFill>
                <a:latin typeface="Constantia" panose="02030602050306030303" pitchFamily="18" charset="0"/>
              </a:rPr>
              <a:t>cornu</a:t>
            </a:r>
            <a:r>
              <a:rPr lang="sr-Latn-CS" altLang="en-US" sz="2400" b="1" dirty="0">
                <a:solidFill>
                  <a:srgbClr val="14425D"/>
                </a:solidFill>
                <a:latin typeface="Constantia" panose="02030602050306030303" pitchFamily="18" charset="0"/>
              </a:rPr>
              <a:t> </a:t>
            </a:r>
            <a:r>
              <a:rPr lang="en-GB" altLang="en-US" sz="2400" b="1" dirty="0" err="1">
                <a:solidFill>
                  <a:srgbClr val="14425D"/>
                </a:solidFill>
                <a:latin typeface="Constantia" panose="02030602050306030303" pitchFamily="18" charset="0"/>
              </a:rPr>
              <a:t>pos</a:t>
            </a:r>
            <a:r>
              <a:rPr lang="sr-Latn-CS" altLang="en-US" sz="2400" b="1" dirty="0" err="1">
                <a:solidFill>
                  <a:srgbClr val="14425D"/>
                </a:solidFill>
                <a:latin typeface="Constantia" panose="02030602050306030303" pitchFamily="18" charset="0"/>
              </a:rPr>
              <a:t>terior</a:t>
            </a:r>
            <a:r>
              <a:rPr lang="en-GB" altLang="en-US" sz="2400" b="1" dirty="0">
                <a:solidFill>
                  <a:srgbClr val="14425D"/>
                </a:solidFill>
                <a:latin typeface="Constantia" panose="02030602050306030303" pitchFamily="18" charset="0"/>
              </a:rPr>
              <a:t>)  - </a:t>
            </a:r>
            <a:r>
              <a:rPr lang="sr-Latn-CS" altLang="en-US" sz="2400" b="1" dirty="0">
                <a:solidFill>
                  <a:srgbClr val="14425D"/>
                </a:solidFill>
                <a:latin typeface="Constantia" panose="02030602050306030303" pitchFamily="18" charset="0"/>
              </a:rPr>
              <a:t> </a:t>
            </a:r>
            <a:r>
              <a:rPr lang="en-GB" altLang="en-US" sz="2400" b="1" dirty="0">
                <a:solidFill>
                  <a:srgbClr val="14425D"/>
                </a:solidFill>
                <a:latin typeface="Constantia" panose="02030602050306030303" pitchFamily="18" charset="0"/>
              </a:rPr>
              <a:t>SENSORY COLUMNS / HORNS</a:t>
            </a:r>
            <a:endParaRPr lang="sr-Latn-CS" altLang="en-US" sz="2400" dirty="0">
              <a:solidFill>
                <a:srgbClr val="14425D"/>
              </a:solidFill>
              <a:latin typeface="Constantia" panose="02030602050306030303" pitchFamily="18" charset="0"/>
            </a:endParaRPr>
          </a:p>
        </p:txBody>
      </p:sp>
      <p:sp>
        <p:nvSpPr>
          <p:cNvPr id="83971" name="Content Placeholder 8">
            <a:extLst>
              <a:ext uri="{FF2B5EF4-FFF2-40B4-BE49-F238E27FC236}">
                <a16:creationId xmlns:a16="http://schemas.microsoft.com/office/drawing/2014/main" id="{DF698B4D-A6A3-0CF4-6927-52D1B7B260C5}"/>
              </a:ext>
            </a:extLst>
          </p:cNvPr>
          <p:cNvSpPr>
            <a:spLocks noGrp="1" noChangeArrowheads="1"/>
          </p:cNvSpPr>
          <p:nvPr>
            <p:ph idx="4294967295"/>
          </p:nvPr>
        </p:nvSpPr>
        <p:spPr>
          <a:xfrm>
            <a:off x="107504" y="1290858"/>
            <a:ext cx="8964488" cy="923330"/>
          </a:xfrm>
        </p:spPr>
        <p:txBody>
          <a:bodyPr wrap="square">
            <a:spAutoFit/>
          </a:bodyPr>
          <a:lstStyle/>
          <a:p>
            <a:r>
              <a:rPr lang="en-GB" sz="1800" b="0" i="0" dirty="0">
                <a:solidFill>
                  <a:srgbClr val="0D0D0D"/>
                </a:solidFill>
                <a:effectLst/>
                <a:highlight>
                  <a:srgbClr val="FFFFFF"/>
                </a:highlight>
              </a:rPr>
              <a:t>Posterior columns contains sensory nuclei where the central processes of neurons located in the spinal ganglia terminate, transmitting pain and other sensory sensations.</a:t>
            </a:r>
            <a:endParaRPr lang="sr-Latn-CS" altLang="en-US" sz="1800" dirty="0"/>
          </a:p>
        </p:txBody>
      </p:sp>
      <p:pic>
        <p:nvPicPr>
          <p:cNvPr id="3" name="Picture 2">
            <a:extLst>
              <a:ext uri="{FF2B5EF4-FFF2-40B4-BE49-F238E27FC236}">
                <a16:creationId xmlns:a16="http://schemas.microsoft.com/office/drawing/2014/main" id="{B35889E5-BA70-4233-296D-A726789FA1CD}"/>
              </a:ext>
            </a:extLst>
          </p:cNvPr>
          <p:cNvPicPr>
            <a:picLocks noChangeAspect="1"/>
          </p:cNvPicPr>
          <p:nvPr/>
        </p:nvPicPr>
        <p:blipFill>
          <a:blip r:embed="rId2"/>
          <a:stretch>
            <a:fillRect/>
          </a:stretch>
        </p:blipFill>
        <p:spPr>
          <a:xfrm>
            <a:off x="1272431" y="2689399"/>
            <a:ext cx="7164288" cy="409128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a:extLst>
              <a:ext uri="{FF2B5EF4-FFF2-40B4-BE49-F238E27FC236}">
                <a16:creationId xmlns:a16="http://schemas.microsoft.com/office/drawing/2014/main" id="{213ADCBA-2AD7-9EE0-A2BC-7AEE08B85C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71" r="37537" b="37401"/>
          <a:stretch>
            <a:fillRect/>
          </a:stretch>
        </p:blipFill>
        <p:spPr bwMode="auto">
          <a:xfrm>
            <a:off x="684213" y="26988"/>
            <a:ext cx="7970837" cy="683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411" name="Straight Connector 2">
            <a:extLst>
              <a:ext uri="{FF2B5EF4-FFF2-40B4-BE49-F238E27FC236}">
                <a16:creationId xmlns:a16="http://schemas.microsoft.com/office/drawing/2014/main" id="{C151ED22-9B8B-82EC-58F6-E8F8AD0D42E8}"/>
              </a:ext>
            </a:extLst>
          </p:cNvPr>
          <p:cNvCxnSpPr>
            <a:cxnSpLocks noChangeShapeType="1"/>
          </p:cNvCxnSpPr>
          <p:nvPr/>
        </p:nvCxnSpPr>
        <p:spPr bwMode="auto">
          <a:xfrm>
            <a:off x="3132138" y="6597650"/>
            <a:ext cx="1223962" cy="0"/>
          </a:xfrm>
          <a:prstGeom prst="line">
            <a:avLst/>
          </a:prstGeom>
          <a:noFill/>
          <a:ln w="3810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12" name="Straight Connector 3">
            <a:extLst>
              <a:ext uri="{FF2B5EF4-FFF2-40B4-BE49-F238E27FC236}">
                <a16:creationId xmlns:a16="http://schemas.microsoft.com/office/drawing/2014/main" id="{1593FF79-E816-7A7A-944A-B6F38F5A5352}"/>
              </a:ext>
            </a:extLst>
          </p:cNvPr>
          <p:cNvCxnSpPr>
            <a:cxnSpLocks noChangeShapeType="1"/>
          </p:cNvCxnSpPr>
          <p:nvPr/>
        </p:nvCxnSpPr>
        <p:spPr bwMode="auto">
          <a:xfrm>
            <a:off x="2124075" y="6453188"/>
            <a:ext cx="1223963" cy="0"/>
          </a:xfrm>
          <a:prstGeom prst="line">
            <a:avLst/>
          </a:prstGeom>
          <a:noFill/>
          <a:ln w="3810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13" name="Straight Connector 4">
            <a:extLst>
              <a:ext uri="{FF2B5EF4-FFF2-40B4-BE49-F238E27FC236}">
                <a16:creationId xmlns:a16="http://schemas.microsoft.com/office/drawing/2014/main" id="{C81BD954-4C65-DBD7-57E2-168494D49568}"/>
              </a:ext>
            </a:extLst>
          </p:cNvPr>
          <p:cNvCxnSpPr>
            <a:cxnSpLocks noChangeShapeType="1"/>
          </p:cNvCxnSpPr>
          <p:nvPr/>
        </p:nvCxnSpPr>
        <p:spPr bwMode="auto">
          <a:xfrm>
            <a:off x="5003800" y="6858000"/>
            <a:ext cx="1223963" cy="0"/>
          </a:xfrm>
          <a:prstGeom prst="line">
            <a:avLst/>
          </a:prstGeom>
          <a:noFill/>
          <a:ln w="3810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14" name="Straight Connector 6">
            <a:extLst>
              <a:ext uri="{FF2B5EF4-FFF2-40B4-BE49-F238E27FC236}">
                <a16:creationId xmlns:a16="http://schemas.microsoft.com/office/drawing/2014/main" id="{05E60517-E57D-879E-11E3-FA68B3B9EC65}"/>
              </a:ext>
            </a:extLst>
          </p:cNvPr>
          <p:cNvCxnSpPr>
            <a:cxnSpLocks noChangeShapeType="1"/>
          </p:cNvCxnSpPr>
          <p:nvPr/>
        </p:nvCxnSpPr>
        <p:spPr bwMode="auto">
          <a:xfrm>
            <a:off x="6732588" y="6021388"/>
            <a:ext cx="1223962" cy="0"/>
          </a:xfrm>
          <a:prstGeom prst="line">
            <a:avLst/>
          </a:prstGeom>
          <a:noFill/>
          <a:ln w="38100" algn="ctr">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15" name="Straight Arrow Connector 8">
            <a:extLst>
              <a:ext uri="{FF2B5EF4-FFF2-40B4-BE49-F238E27FC236}">
                <a16:creationId xmlns:a16="http://schemas.microsoft.com/office/drawing/2014/main" id="{F7083A78-5420-63D3-A987-05F3A12B8EB4}"/>
              </a:ext>
            </a:extLst>
          </p:cNvPr>
          <p:cNvCxnSpPr>
            <a:cxnSpLocks/>
            <a:stCxn id="17417" idx="2"/>
          </p:cNvCxnSpPr>
          <p:nvPr/>
        </p:nvCxnSpPr>
        <p:spPr bwMode="auto">
          <a:xfrm>
            <a:off x="763588" y="1484313"/>
            <a:ext cx="3952875" cy="2016125"/>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16" name="Straight Arrow Connector 10">
            <a:extLst>
              <a:ext uri="{FF2B5EF4-FFF2-40B4-BE49-F238E27FC236}">
                <a16:creationId xmlns:a16="http://schemas.microsoft.com/office/drawing/2014/main" id="{B45DE144-1ABA-226B-885E-0A4828F00B42}"/>
              </a:ext>
            </a:extLst>
          </p:cNvPr>
          <p:cNvCxnSpPr>
            <a:cxnSpLocks/>
            <a:stCxn id="17417" idx="2"/>
          </p:cNvCxnSpPr>
          <p:nvPr/>
        </p:nvCxnSpPr>
        <p:spPr bwMode="auto">
          <a:xfrm>
            <a:off x="763588" y="1484313"/>
            <a:ext cx="3592512" cy="2305050"/>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417" name="TextBox 13">
            <a:extLst>
              <a:ext uri="{FF2B5EF4-FFF2-40B4-BE49-F238E27FC236}">
                <a16:creationId xmlns:a16="http://schemas.microsoft.com/office/drawing/2014/main" id="{47131F2B-1CBC-5EFA-F565-98519FD44DDB}"/>
              </a:ext>
            </a:extLst>
          </p:cNvPr>
          <p:cNvSpPr txBox="1">
            <a:spLocks noChangeArrowheads="1"/>
          </p:cNvSpPr>
          <p:nvPr/>
        </p:nvSpPr>
        <p:spPr bwMode="auto">
          <a:xfrm>
            <a:off x="0" y="890588"/>
            <a:ext cx="15287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br>
              <a:rPr lang="en-GB" altLang="en-US"/>
            </a:br>
            <a:r>
              <a:rPr lang="en-GB" altLang="en-US"/>
              <a:t>diencephalon</a:t>
            </a:r>
          </a:p>
        </p:txBody>
      </p:sp>
      <p:sp>
        <p:nvSpPr>
          <p:cNvPr id="17418" name="TextBox 22">
            <a:extLst>
              <a:ext uri="{FF2B5EF4-FFF2-40B4-BE49-F238E27FC236}">
                <a16:creationId xmlns:a16="http://schemas.microsoft.com/office/drawing/2014/main" id="{20B48061-72BB-A5BE-5F08-993F2D76234D}"/>
              </a:ext>
            </a:extLst>
          </p:cNvPr>
          <p:cNvSpPr txBox="1">
            <a:spLocks noChangeArrowheads="1"/>
          </p:cNvSpPr>
          <p:nvPr/>
        </p:nvSpPr>
        <p:spPr bwMode="auto">
          <a:xfrm>
            <a:off x="7011988" y="190500"/>
            <a:ext cx="1889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a:t>Cerebrum</a:t>
            </a:r>
            <a:br>
              <a:rPr lang="en-GB" altLang="en-US"/>
            </a:br>
            <a:r>
              <a:rPr lang="en-GB" altLang="en-US"/>
              <a:t>telencephalon</a:t>
            </a:r>
          </a:p>
        </p:txBody>
      </p:sp>
      <p:cxnSp>
        <p:nvCxnSpPr>
          <p:cNvPr id="17419" name="Straight Arrow Connector 23">
            <a:extLst>
              <a:ext uri="{FF2B5EF4-FFF2-40B4-BE49-F238E27FC236}">
                <a16:creationId xmlns:a16="http://schemas.microsoft.com/office/drawing/2014/main" id="{63426402-A43C-F970-694C-094BCC279E13}"/>
              </a:ext>
            </a:extLst>
          </p:cNvPr>
          <p:cNvCxnSpPr>
            <a:cxnSpLocks/>
          </p:cNvCxnSpPr>
          <p:nvPr/>
        </p:nvCxnSpPr>
        <p:spPr bwMode="auto">
          <a:xfrm flipH="1">
            <a:off x="4668838" y="836613"/>
            <a:ext cx="2495550" cy="1187450"/>
          </a:xfrm>
          <a:prstGeom prst="straightConnector1">
            <a:avLst/>
          </a:prstGeom>
          <a:noFill/>
          <a:ln w="28575" algn="ctr">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D74753-7914-6119-3481-3DC530487633}"/>
              </a:ext>
            </a:extLst>
          </p:cNvPr>
          <p:cNvPicPr>
            <a:picLocks noChangeAspect="1"/>
          </p:cNvPicPr>
          <p:nvPr/>
        </p:nvPicPr>
        <p:blipFill rotWithShape="1">
          <a:blip r:embed="rId2"/>
          <a:srcRect b="16801"/>
          <a:stretch/>
        </p:blipFill>
        <p:spPr>
          <a:xfrm>
            <a:off x="3226426" y="4149080"/>
            <a:ext cx="5701550" cy="2708921"/>
          </a:xfrm>
          <a:prstGeom prst="rect">
            <a:avLst/>
          </a:prstGeom>
        </p:spPr>
      </p:pic>
      <p:sp>
        <p:nvSpPr>
          <p:cNvPr id="84994" name="Rectangle 3">
            <a:extLst>
              <a:ext uri="{FF2B5EF4-FFF2-40B4-BE49-F238E27FC236}">
                <a16:creationId xmlns:a16="http://schemas.microsoft.com/office/drawing/2014/main" id="{09BD7682-2EEF-8761-246B-9B66D47FDB25}"/>
              </a:ext>
            </a:extLst>
          </p:cNvPr>
          <p:cNvSpPr>
            <a:spLocks noChangeArrowheads="1"/>
          </p:cNvSpPr>
          <p:nvPr/>
        </p:nvSpPr>
        <p:spPr bwMode="auto">
          <a:xfrm>
            <a:off x="0" y="947629"/>
            <a:ext cx="9144000" cy="35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spcBef>
                <a:spcPts val="600"/>
              </a:spcBef>
              <a:spcAft>
                <a:spcPts val="600"/>
              </a:spcAft>
              <a:buFont typeface="Arial" panose="020B0604020202020204" pitchFamily="34" charset="0"/>
              <a:buChar char="-"/>
            </a:pPr>
            <a:r>
              <a:rPr lang="sr-Cyrl-CS" altLang="en-US" sz="2000" dirty="0">
                <a:latin typeface="Constantia" panose="02030602050306030303" pitchFamily="18" charset="0"/>
              </a:rPr>
              <a:t> </a:t>
            </a:r>
            <a:r>
              <a:rPr lang="en-GB" altLang="en-US" sz="2000" b="1" dirty="0">
                <a:latin typeface="Constantia" panose="02030602050306030303" pitchFamily="18" charset="0"/>
              </a:rPr>
              <a:t>Sympathetic centre </a:t>
            </a:r>
            <a:r>
              <a:rPr lang="sr-Latn-CS" altLang="en-US" sz="2000" dirty="0">
                <a:latin typeface="Constantia" panose="02030602050306030303" pitchFamily="18" charset="0"/>
              </a:rPr>
              <a:t>(</a:t>
            </a:r>
            <a:r>
              <a:rPr lang="sr-Latn-CS" altLang="en-US" sz="2000" b="1" dirty="0" err="1">
                <a:latin typeface="Constantia" panose="02030602050306030303" pitchFamily="18" charset="0"/>
              </a:rPr>
              <a:t>centrum</a:t>
            </a:r>
            <a:r>
              <a:rPr lang="sr-Latn-CS" altLang="en-US" sz="2000" b="1" dirty="0">
                <a:latin typeface="Constantia" panose="02030602050306030303" pitchFamily="18" charset="0"/>
              </a:rPr>
              <a:t> </a:t>
            </a:r>
            <a:r>
              <a:rPr lang="sr-Latn-CS" altLang="en-US" sz="2000" b="1" dirty="0" err="1">
                <a:latin typeface="Constantia" panose="02030602050306030303" pitchFamily="18" charset="0"/>
              </a:rPr>
              <a:t>sympathicum</a:t>
            </a:r>
            <a:r>
              <a:rPr lang="sr-Latn-CS" altLang="en-US" sz="2000" b="1" dirty="0">
                <a:latin typeface="Constantia" panose="02030602050306030303" pitchFamily="18" charset="0"/>
              </a:rPr>
              <a:t>) </a:t>
            </a:r>
            <a:r>
              <a:rPr lang="en-GB" altLang="en-US" sz="2000" b="1" dirty="0">
                <a:latin typeface="Constantia" panose="02030602050306030303" pitchFamily="18" charset="0"/>
              </a:rPr>
              <a:t>extends from </a:t>
            </a:r>
            <a:r>
              <a:rPr lang="sr-Latn-CS" altLang="en-US" sz="2000" b="1" dirty="0">
                <a:latin typeface="Constantia" panose="02030602050306030303" pitchFamily="18" charset="0"/>
              </a:rPr>
              <a:t>C8</a:t>
            </a:r>
            <a:r>
              <a:rPr lang="en-GB" altLang="en-US" sz="2000" b="1" dirty="0">
                <a:latin typeface="Constantia" panose="02030602050306030303" pitchFamily="18" charset="0"/>
              </a:rPr>
              <a:t> </a:t>
            </a:r>
            <a:r>
              <a:rPr lang="sr-Latn-CS" altLang="en-US" sz="2000" b="1" dirty="0">
                <a:latin typeface="Constantia" panose="02030602050306030303" pitchFamily="18" charset="0"/>
              </a:rPr>
              <a:t>-</a:t>
            </a:r>
            <a:r>
              <a:rPr lang="en-GB" altLang="en-US" sz="2000" b="1" dirty="0">
                <a:latin typeface="Constantia" panose="02030602050306030303" pitchFamily="18" charset="0"/>
              </a:rPr>
              <a:t> </a:t>
            </a:r>
            <a:r>
              <a:rPr lang="sr-Latn-CS" altLang="en-US" sz="2000" b="1" dirty="0">
                <a:latin typeface="Constantia" panose="02030602050306030303" pitchFamily="18" charset="0"/>
              </a:rPr>
              <a:t>L2</a:t>
            </a:r>
            <a:br>
              <a:rPr lang="en-GB" altLang="en-US" sz="2000" b="1" dirty="0">
                <a:latin typeface="Constantia" panose="02030602050306030303" pitchFamily="18" charset="0"/>
              </a:rPr>
            </a:br>
            <a:r>
              <a:rPr lang="en-GB" altLang="en-US" sz="2000" b="1" dirty="0">
                <a:latin typeface="Constantia" panose="02030602050306030303" pitchFamily="18" charset="0"/>
              </a:rPr>
              <a:t>   segments </a:t>
            </a:r>
            <a:r>
              <a:rPr lang="en-GB" altLang="en-US" sz="2000" dirty="0">
                <a:latin typeface="Constantia" panose="02030602050306030303" pitchFamily="18" charset="0"/>
              </a:rPr>
              <a:t>of spinal cord; These neurons are also grouped in the form of nuclei:</a:t>
            </a:r>
            <a:endParaRPr lang="sr-Latn-CS" altLang="en-US" sz="2000" dirty="0">
              <a:latin typeface="Constantia" panose="02030602050306030303" pitchFamily="18" charset="0"/>
            </a:endParaRPr>
          </a:p>
          <a:p>
            <a:pPr>
              <a:buFont typeface="Arial" panose="020B0604020202020204" pitchFamily="34" charset="0"/>
              <a:buNone/>
            </a:pPr>
            <a:r>
              <a:rPr lang="sr-Latn-CS" altLang="en-US" dirty="0">
                <a:latin typeface="Constantia" panose="02030602050306030303" pitchFamily="18" charset="0"/>
              </a:rPr>
              <a:t>- </a:t>
            </a:r>
            <a:r>
              <a:rPr lang="en-GB" altLang="en-US" b="1" dirty="0">
                <a:latin typeface="Constantia" panose="02030602050306030303" pitchFamily="18" charset="0"/>
              </a:rPr>
              <a:t>Intermediolateral nucleus (</a:t>
            </a:r>
            <a:r>
              <a:rPr lang="sr-Latn-CS" altLang="en-US" b="1" dirty="0" err="1">
                <a:latin typeface="Constantia" panose="02030602050306030303" pitchFamily="18" charset="0"/>
              </a:rPr>
              <a:t>nc</a:t>
            </a:r>
            <a:r>
              <a:rPr lang="sr-Latn-CS" altLang="en-US" b="1" dirty="0">
                <a:latin typeface="Constantia" panose="02030602050306030303" pitchFamily="18" charset="0"/>
              </a:rPr>
              <a:t>. </a:t>
            </a:r>
            <a:r>
              <a:rPr lang="sr-Latn-CS" altLang="en-US" b="1" dirty="0" err="1">
                <a:latin typeface="Constantia" panose="02030602050306030303" pitchFamily="18" charset="0"/>
              </a:rPr>
              <a:t>Intermediolateralis</a:t>
            </a:r>
            <a:r>
              <a:rPr lang="en-GB" altLang="en-US" b="1" dirty="0">
                <a:latin typeface="Constantia" panose="02030602050306030303" pitchFamily="18" charset="0"/>
              </a:rPr>
              <a:t>)</a:t>
            </a:r>
            <a:r>
              <a:rPr lang="sr-Latn-CS" altLang="en-US" b="1" dirty="0">
                <a:latin typeface="Constantia" panose="02030602050306030303" pitchFamily="18" charset="0"/>
              </a:rPr>
              <a:t> </a:t>
            </a:r>
            <a:r>
              <a:rPr lang="en-GB" altLang="en-US" dirty="0">
                <a:latin typeface="Constantia" panose="02030602050306030303" pitchFamily="18" charset="0"/>
              </a:rPr>
              <a:t>extends from </a:t>
            </a:r>
            <a:r>
              <a:rPr lang="pl-PL" altLang="en-US" dirty="0">
                <a:latin typeface="Constantia" panose="02030602050306030303" pitchFamily="18" charset="0"/>
              </a:rPr>
              <a:t>Th1-L2 </a:t>
            </a:r>
            <a:r>
              <a:rPr lang="en-GB" altLang="en-US" dirty="0">
                <a:latin typeface="Constantia" panose="02030602050306030303" pitchFamily="18" charset="0"/>
              </a:rPr>
              <a:t>segment of</a:t>
            </a:r>
            <a:br>
              <a:rPr lang="en-GB" altLang="en-US" dirty="0">
                <a:latin typeface="Constantia" panose="02030602050306030303" pitchFamily="18" charset="0"/>
              </a:rPr>
            </a:br>
            <a:r>
              <a:rPr lang="en-GB" altLang="en-US" dirty="0">
                <a:latin typeface="Constantia" panose="02030602050306030303" pitchFamily="18" charset="0"/>
              </a:rPr>
              <a:t>   spinal cord</a:t>
            </a:r>
            <a:r>
              <a:rPr lang="pl-PL" altLang="en-US" dirty="0">
                <a:latin typeface="Constantia" panose="02030602050306030303" pitchFamily="18" charset="0"/>
              </a:rPr>
              <a:t>.</a:t>
            </a:r>
          </a:p>
          <a:p>
            <a:pPr>
              <a:buFont typeface="Arial" panose="020B0604020202020204" pitchFamily="34" charset="0"/>
              <a:buNone/>
            </a:pPr>
            <a:r>
              <a:rPr lang="sr-Latn-CS" altLang="en-US" dirty="0">
                <a:latin typeface="Constantia" panose="02030602050306030303" pitchFamily="18" charset="0"/>
              </a:rPr>
              <a:t>  </a:t>
            </a:r>
            <a:r>
              <a:rPr lang="en-GB" altLang="en-US" dirty="0">
                <a:latin typeface="Constantia" panose="02030602050306030303" pitchFamily="18" charset="0"/>
              </a:rPr>
              <a:t>Fibers that originate </a:t>
            </a:r>
            <a:r>
              <a:rPr lang="en-GB" b="0" i="0" dirty="0">
                <a:solidFill>
                  <a:srgbClr val="0D0D0D"/>
                </a:solidFill>
                <a:effectLst/>
                <a:highlight>
                  <a:srgbClr val="FFFFFF"/>
                </a:highlight>
                <a:latin typeface="+mn-lt"/>
              </a:rPr>
              <a:t>from this nucleus, via the anterior (ventral) roots of spinal nerves and</a:t>
            </a:r>
            <a:br>
              <a:rPr lang="en-GB" b="0" i="0" dirty="0">
                <a:solidFill>
                  <a:srgbClr val="0D0D0D"/>
                </a:solidFill>
                <a:effectLst/>
                <a:highlight>
                  <a:srgbClr val="FFFFFF"/>
                </a:highlight>
                <a:latin typeface="+mn-lt"/>
              </a:rPr>
            </a:br>
            <a:r>
              <a:rPr lang="en-GB" b="0" i="0" dirty="0">
                <a:solidFill>
                  <a:srgbClr val="0D0D0D"/>
                </a:solidFill>
                <a:effectLst/>
                <a:highlight>
                  <a:srgbClr val="FFFFFF"/>
                </a:highlight>
                <a:latin typeface="+mn-lt"/>
              </a:rPr>
              <a:t>  white communicating branches (</a:t>
            </a:r>
            <a:r>
              <a:rPr lang="en-GB" b="0" i="0" dirty="0" err="1">
                <a:solidFill>
                  <a:srgbClr val="0D0D0D"/>
                </a:solidFill>
                <a:effectLst/>
                <a:highlight>
                  <a:srgbClr val="FFFFFF"/>
                </a:highlight>
                <a:latin typeface="+mn-lt"/>
              </a:rPr>
              <a:t>rr.communicantes</a:t>
            </a:r>
            <a:r>
              <a:rPr lang="en-GB" b="0" i="0" dirty="0">
                <a:solidFill>
                  <a:srgbClr val="0D0D0D"/>
                </a:solidFill>
                <a:effectLst/>
                <a:highlight>
                  <a:srgbClr val="FFFFFF"/>
                </a:highlight>
                <a:latin typeface="+mn-lt"/>
              </a:rPr>
              <a:t> </a:t>
            </a:r>
            <a:r>
              <a:rPr lang="en-GB" b="0" i="0" dirty="0" err="1">
                <a:solidFill>
                  <a:srgbClr val="0D0D0D"/>
                </a:solidFill>
                <a:effectLst/>
                <a:highlight>
                  <a:srgbClr val="FFFFFF"/>
                </a:highlight>
                <a:latin typeface="+mn-lt"/>
              </a:rPr>
              <a:t>albi</a:t>
            </a:r>
            <a:r>
              <a:rPr lang="en-GB" b="0" i="0" dirty="0">
                <a:solidFill>
                  <a:srgbClr val="0D0D0D"/>
                </a:solidFill>
                <a:effectLst/>
                <a:highlight>
                  <a:srgbClr val="FFFFFF"/>
                </a:highlight>
                <a:latin typeface="+mn-lt"/>
              </a:rPr>
              <a:t>) of spinal nerves, establish a</a:t>
            </a:r>
            <a:br>
              <a:rPr lang="en-GB" b="0" i="0" dirty="0">
                <a:solidFill>
                  <a:srgbClr val="0D0D0D"/>
                </a:solidFill>
                <a:effectLst/>
                <a:highlight>
                  <a:srgbClr val="FFFFFF"/>
                </a:highlight>
                <a:latin typeface="+mn-lt"/>
              </a:rPr>
            </a:br>
            <a:r>
              <a:rPr lang="en-GB" b="0" i="0" dirty="0">
                <a:solidFill>
                  <a:srgbClr val="0D0D0D"/>
                </a:solidFill>
                <a:effectLst/>
                <a:highlight>
                  <a:srgbClr val="FFFFFF"/>
                </a:highlight>
                <a:latin typeface="+mn-lt"/>
              </a:rPr>
              <a:t>  connection with ganglia of the sympathetic trunk. These are preganglionic sympathetic</a:t>
            </a:r>
            <a:br>
              <a:rPr lang="en-GB" b="0" i="0" dirty="0">
                <a:solidFill>
                  <a:srgbClr val="0D0D0D"/>
                </a:solidFill>
                <a:effectLst/>
                <a:highlight>
                  <a:srgbClr val="FFFFFF"/>
                </a:highlight>
                <a:latin typeface="+mn-lt"/>
              </a:rPr>
            </a:br>
            <a:r>
              <a:rPr lang="en-GB" b="0" i="0" dirty="0">
                <a:solidFill>
                  <a:srgbClr val="0D0D0D"/>
                </a:solidFill>
                <a:effectLst/>
                <a:highlight>
                  <a:srgbClr val="FFFFFF"/>
                </a:highlight>
                <a:latin typeface="+mn-lt"/>
              </a:rPr>
              <a:t>  </a:t>
            </a:r>
            <a:r>
              <a:rPr lang="en-GB" b="0" i="0" dirty="0" err="1">
                <a:solidFill>
                  <a:srgbClr val="0D0D0D"/>
                </a:solidFill>
                <a:effectLst/>
                <a:highlight>
                  <a:srgbClr val="FFFFFF"/>
                </a:highlight>
                <a:latin typeface="+mn-lt"/>
              </a:rPr>
              <a:t>fibers</a:t>
            </a:r>
            <a:r>
              <a:rPr lang="en-GB" b="0" i="0" dirty="0">
                <a:solidFill>
                  <a:srgbClr val="0D0D0D"/>
                </a:solidFill>
                <a:effectLst/>
                <a:highlight>
                  <a:srgbClr val="FFFFFF"/>
                </a:highlight>
                <a:latin typeface="+mn-lt"/>
              </a:rPr>
              <a:t> for the ganglia of sympathetic trunk (truncus </a:t>
            </a:r>
            <a:r>
              <a:rPr lang="en-GB" b="0" i="0" dirty="0" err="1">
                <a:solidFill>
                  <a:srgbClr val="0D0D0D"/>
                </a:solidFill>
                <a:effectLst/>
                <a:highlight>
                  <a:srgbClr val="FFFFFF"/>
                </a:highlight>
                <a:latin typeface="+mn-lt"/>
              </a:rPr>
              <a:t>sympathicus</a:t>
            </a:r>
            <a:r>
              <a:rPr lang="en-GB" b="0" i="0" dirty="0">
                <a:solidFill>
                  <a:srgbClr val="0D0D0D"/>
                </a:solidFill>
                <a:effectLst/>
                <a:highlight>
                  <a:srgbClr val="FFFFFF"/>
                </a:highlight>
                <a:latin typeface="+mn-lt"/>
              </a:rPr>
              <a:t>).</a:t>
            </a:r>
            <a:endParaRPr lang="sr-Latn-CS" altLang="en-US" dirty="0">
              <a:latin typeface="+mn-lt"/>
            </a:endParaRPr>
          </a:p>
          <a:p>
            <a:pPr>
              <a:buFont typeface="Arial" panose="020B0604020202020204" pitchFamily="34" charset="0"/>
              <a:buChar char="-"/>
            </a:pPr>
            <a:r>
              <a:rPr lang="sr-Cyrl-CS" altLang="en-US" dirty="0">
                <a:latin typeface="Constantia" panose="02030602050306030303" pitchFamily="18" charset="0"/>
              </a:rPr>
              <a:t> </a:t>
            </a:r>
            <a:r>
              <a:rPr lang="en-GB" altLang="en-US" dirty="0">
                <a:latin typeface="Constantia" panose="02030602050306030303" pitchFamily="18" charset="0"/>
              </a:rPr>
              <a:t>sympathetic centre for dilatation of </a:t>
            </a:r>
            <a:r>
              <a:rPr lang="en-GB" altLang="en-US" dirty="0" err="1">
                <a:latin typeface="Constantia" panose="02030602050306030303" pitchFamily="18" charset="0"/>
              </a:rPr>
              <a:t>pupilla</a:t>
            </a:r>
            <a:r>
              <a:rPr lang="en-GB" altLang="en-US" dirty="0">
                <a:latin typeface="Constantia" panose="02030602050306030303" pitchFamily="18" charset="0"/>
              </a:rPr>
              <a:t> </a:t>
            </a:r>
            <a:r>
              <a:rPr lang="pl-PL" altLang="en-US" dirty="0">
                <a:latin typeface="Constantia" panose="02030602050306030303" pitchFamily="18" charset="0"/>
              </a:rPr>
              <a:t>(centrum </a:t>
            </a:r>
            <a:r>
              <a:rPr lang="sr-Latn-CS" altLang="en-US" dirty="0" err="1">
                <a:latin typeface="Constantia" panose="02030602050306030303" pitchFamily="18" charset="0"/>
              </a:rPr>
              <a:t>ciliospinale</a:t>
            </a:r>
            <a:r>
              <a:rPr lang="sr-Latn-CS" altLang="en-US" dirty="0">
                <a:latin typeface="Constantia" panose="02030602050306030303" pitchFamily="18" charset="0"/>
              </a:rPr>
              <a:t>- </a:t>
            </a:r>
            <a:r>
              <a:rPr lang="sr-Latn-CS" altLang="en-US" dirty="0" err="1">
                <a:latin typeface="Constantia" panose="02030602050306030303" pitchFamily="18" charset="0"/>
              </a:rPr>
              <a:t>Budge</a:t>
            </a:r>
            <a:r>
              <a:rPr lang="sr-Latn-CS" altLang="en-US" dirty="0">
                <a:latin typeface="Constantia" panose="02030602050306030303" pitchFamily="18" charset="0"/>
              </a:rPr>
              <a:t>) </a:t>
            </a:r>
            <a:r>
              <a:rPr lang="en-GB" altLang="en-US" dirty="0">
                <a:latin typeface="Constantia" panose="02030602050306030303" pitchFamily="18" charset="0"/>
              </a:rPr>
              <a:t>is in the C8 and</a:t>
            </a:r>
            <a:br>
              <a:rPr lang="en-GB" altLang="en-US" dirty="0">
                <a:latin typeface="Constantia" panose="02030602050306030303" pitchFamily="18" charset="0"/>
              </a:rPr>
            </a:br>
            <a:r>
              <a:rPr lang="en-GB" altLang="en-US" dirty="0">
                <a:latin typeface="Constantia" panose="02030602050306030303" pitchFamily="18" charset="0"/>
              </a:rPr>
              <a:t>  Th1 segment of spinal cord</a:t>
            </a:r>
            <a:endParaRPr lang="sr-Latn-CS" altLang="en-US" dirty="0">
              <a:latin typeface="Constantia" panose="02030602050306030303" pitchFamily="18" charset="0"/>
            </a:endParaRPr>
          </a:p>
          <a:p>
            <a:pPr>
              <a:buFont typeface="Arial" panose="020B0604020202020204" pitchFamily="34" charset="0"/>
              <a:buNone/>
            </a:pPr>
            <a:r>
              <a:rPr lang="pl-PL" altLang="en-US" dirty="0">
                <a:latin typeface="Constantia" panose="02030602050306030303" pitchFamily="18" charset="0"/>
              </a:rPr>
              <a:t>- </a:t>
            </a:r>
            <a:r>
              <a:rPr lang="en-GB" altLang="en-US" dirty="0">
                <a:latin typeface="Constantia" panose="02030602050306030303" pitchFamily="18" charset="0"/>
              </a:rPr>
              <a:t>Sympathetic centre for the sympathetic innervation of the heart extends through </a:t>
            </a:r>
            <a:r>
              <a:rPr lang="sr-Latn-CS" altLang="en-US" dirty="0">
                <a:latin typeface="Constantia" panose="02030602050306030303" pitchFamily="18" charset="0"/>
              </a:rPr>
              <a:t>Th2-Th4</a:t>
            </a:r>
            <a:br>
              <a:rPr lang="en-GB" altLang="en-US" dirty="0">
                <a:latin typeface="Constantia" panose="02030602050306030303" pitchFamily="18" charset="0"/>
              </a:rPr>
            </a:br>
            <a:r>
              <a:rPr lang="en-GB" altLang="en-US" dirty="0">
                <a:latin typeface="Constantia" panose="02030602050306030303" pitchFamily="18" charset="0"/>
              </a:rPr>
              <a:t>   segments of the spinal cord.</a:t>
            </a:r>
            <a:endParaRPr lang="sr-Latn-CS" altLang="en-US" dirty="0">
              <a:latin typeface="Constantia" panose="02030602050306030303" pitchFamily="18" charset="0"/>
            </a:endParaRPr>
          </a:p>
        </p:txBody>
      </p:sp>
      <p:sp>
        <p:nvSpPr>
          <p:cNvPr id="84995" name="Rectangle 5">
            <a:extLst>
              <a:ext uri="{FF2B5EF4-FFF2-40B4-BE49-F238E27FC236}">
                <a16:creationId xmlns:a16="http://schemas.microsoft.com/office/drawing/2014/main" id="{2B64A76B-5BF8-A61A-D93B-BEFD376DCF75}"/>
              </a:ext>
            </a:extLst>
          </p:cNvPr>
          <p:cNvSpPr>
            <a:spLocks noChangeArrowheads="1"/>
          </p:cNvSpPr>
          <p:nvPr/>
        </p:nvSpPr>
        <p:spPr bwMode="auto">
          <a:xfrm>
            <a:off x="0" y="116632"/>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2400" b="1" dirty="0">
                <a:solidFill>
                  <a:srgbClr val="14425D"/>
                </a:solidFill>
                <a:latin typeface="Constantia" panose="02030602050306030303" pitchFamily="18" charset="0"/>
              </a:rPr>
              <a:t>Lateral column (column </a:t>
            </a:r>
            <a:r>
              <a:rPr lang="en-GB" altLang="en-US" sz="2400" b="1" dirty="0" err="1">
                <a:solidFill>
                  <a:srgbClr val="14425D"/>
                </a:solidFill>
                <a:latin typeface="Constantia" panose="02030602050306030303" pitchFamily="18" charset="0"/>
              </a:rPr>
              <a:t>laterale</a:t>
            </a:r>
            <a:r>
              <a:rPr lang="en-GB" altLang="en-US" sz="2400" b="1" dirty="0">
                <a:solidFill>
                  <a:srgbClr val="14425D"/>
                </a:solidFill>
                <a:latin typeface="Constantia" panose="02030602050306030303" pitchFamily="18" charset="0"/>
              </a:rPr>
              <a:t>)/lateral horn</a:t>
            </a:r>
            <a:r>
              <a:rPr lang="sr-Latn-CS" altLang="en-US" sz="2400" b="1" dirty="0">
                <a:solidFill>
                  <a:srgbClr val="14425D"/>
                </a:solidFill>
                <a:latin typeface="Constantia" panose="02030602050306030303" pitchFamily="18" charset="0"/>
              </a:rPr>
              <a:t> </a:t>
            </a:r>
            <a:r>
              <a:rPr lang="en-GB" altLang="en-US" sz="2400" b="1" dirty="0">
                <a:solidFill>
                  <a:srgbClr val="14425D"/>
                </a:solidFill>
                <a:latin typeface="Constantia" panose="02030602050306030303" pitchFamily="18" charset="0"/>
              </a:rPr>
              <a:t>(</a:t>
            </a:r>
            <a:r>
              <a:rPr lang="sr-Latn-CS" altLang="en-US" sz="2400" b="1" dirty="0" err="1">
                <a:solidFill>
                  <a:srgbClr val="14425D"/>
                </a:solidFill>
                <a:latin typeface="Constantia" panose="02030602050306030303" pitchFamily="18" charset="0"/>
              </a:rPr>
              <a:t>cornu</a:t>
            </a:r>
            <a:r>
              <a:rPr lang="sr-Latn-CS" altLang="en-US" sz="2400" b="1" dirty="0">
                <a:solidFill>
                  <a:srgbClr val="14425D"/>
                </a:solidFill>
                <a:latin typeface="Constantia" panose="02030602050306030303" pitchFamily="18" charset="0"/>
              </a:rPr>
              <a:t> </a:t>
            </a:r>
            <a:r>
              <a:rPr lang="sr-Latn-CS" altLang="en-US" sz="2400" b="1" dirty="0" err="1">
                <a:solidFill>
                  <a:srgbClr val="14425D"/>
                </a:solidFill>
                <a:latin typeface="Constantia" panose="02030602050306030303" pitchFamily="18" charset="0"/>
              </a:rPr>
              <a:t>laterale</a:t>
            </a:r>
            <a:r>
              <a:rPr lang="en-GB" altLang="en-US" sz="2400" b="1" dirty="0">
                <a:solidFill>
                  <a:srgbClr val="14425D"/>
                </a:solidFill>
                <a:latin typeface="Constantia" panose="02030602050306030303" pitchFamily="18" charset="0"/>
              </a:rPr>
              <a:t>) AUTONOMIC COLUMNS</a:t>
            </a:r>
            <a:endParaRPr lang="sr-Latn-CS" altLang="en-US" sz="2400" dirty="0">
              <a:solidFill>
                <a:srgbClr val="14425D"/>
              </a:solidFill>
              <a:latin typeface="Constantia" panose="02030602050306030303" pitchFamily="18"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18" name="Rectangle 3">
            <a:extLst>
              <a:ext uri="{FF2B5EF4-FFF2-40B4-BE49-F238E27FC236}">
                <a16:creationId xmlns:a16="http://schemas.microsoft.com/office/drawing/2014/main" id="{6CF552A4-9C48-290D-25F1-ABA0A658D1DD}"/>
              </a:ext>
            </a:extLst>
          </p:cNvPr>
          <p:cNvSpPr>
            <a:spLocks noChangeArrowheads="1"/>
          </p:cNvSpPr>
          <p:nvPr/>
        </p:nvSpPr>
        <p:spPr bwMode="auto">
          <a:xfrm>
            <a:off x="-22984" y="1020173"/>
            <a:ext cx="9144000"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sr-Latn-CS" altLang="en-US" sz="1900" dirty="0">
                <a:latin typeface="+mn-lt"/>
              </a:rPr>
              <a:t>- </a:t>
            </a:r>
            <a:r>
              <a:rPr lang="en-GB" altLang="en-US" sz="1900" b="1" dirty="0">
                <a:latin typeface="+mn-lt"/>
              </a:rPr>
              <a:t>Parasympathetic centre </a:t>
            </a:r>
            <a:r>
              <a:rPr lang="sr-Latn-CS" altLang="en-US" sz="1900" dirty="0">
                <a:latin typeface="+mn-lt"/>
              </a:rPr>
              <a:t>(</a:t>
            </a:r>
            <a:r>
              <a:rPr lang="sr-Latn-CS" altLang="en-US" sz="1900" b="1" dirty="0" err="1">
                <a:latin typeface="+mn-lt"/>
              </a:rPr>
              <a:t>centrum</a:t>
            </a:r>
            <a:r>
              <a:rPr lang="sr-Latn-CS" altLang="en-US" sz="1900" b="1" dirty="0">
                <a:latin typeface="+mn-lt"/>
              </a:rPr>
              <a:t> </a:t>
            </a:r>
            <a:r>
              <a:rPr lang="sr-Latn-CS" altLang="en-US" sz="1900" b="1" dirty="0" err="1">
                <a:latin typeface="+mn-lt"/>
              </a:rPr>
              <a:t>parasymphaticu</a:t>
            </a:r>
            <a:r>
              <a:rPr lang="en-GB" altLang="en-US" sz="1900" b="1" dirty="0">
                <a:latin typeface="+mn-lt"/>
              </a:rPr>
              <a:t>m</a:t>
            </a:r>
            <a:r>
              <a:rPr lang="sr-Latn-CS" altLang="en-US" sz="1900" b="1" dirty="0">
                <a:latin typeface="+mn-lt"/>
              </a:rPr>
              <a:t>) </a:t>
            </a:r>
            <a:r>
              <a:rPr lang="en-GB" altLang="en-US" sz="1900" dirty="0">
                <a:latin typeface="+mn-lt"/>
              </a:rPr>
              <a:t>is also located in the </a:t>
            </a:r>
            <a:r>
              <a:rPr lang="sr-Cyrl-CS" altLang="en-US" sz="1900" dirty="0">
                <a:latin typeface="+mn-lt"/>
              </a:rPr>
              <a:t> </a:t>
            </a:r>
            <a:br>
              <a:rPr lang="en-GB" altLang="en-US" sz="1900" dirty="0">
                <a:latin typeface="+mn-lt"/>
              </a:rPr>
            </a:br>
            <a:r>
              <a:rPr lang="en-GB" altLang="en-US" sz="1900" dirty="0">
                <a:latin typeface="+mn-lt"/>
              </a:rPr>
              <a:t>   lateral columns and extends through </a:t>
            </a:r>
            <a:r>
              <a:rPr lang="sr-Latn-CS" altLang="en-US" sz="1900" dirty="0">
                <a:latin typeface="+mn-lt"/>
              </a:rPr>
              <a:t>S2-S4 </a:t>
            </a:r>
            <a:r>
              <a:rPr lang="en-GB" altLang="en-US" sz="1900" dirty="0">
                <a:latin typeface="+mn-lt"/>
              </a:rPr>
              <a:t>segments of spinal cord. </a:t>
            </a:r>
            <a:br>
              <a:rPr lang="en-GB" altLang="en-US" sz="1900" dirty="0">
                <a:latin typeface="+mn-lt"/>
              </a:rPr>
            </a:br>
            <a:r>
              <a:rPr lang="en-GB" altLang="en-US" sz="1900" dirty="0">
                <a:latin typeface="+mn-lt"/>
              </a:rPr>
              <a:t>   </a:t>
            </a:r>
            <a:r>
              <a:rPr lang="en-GB" altLang="en-US" sz="1900" dirty="0">
                <a:latin typeface="Constantia" panose="02030602050306030303" pitchFamily="18" charset="0"/>
              </a:rPr>
              <a:t>These neurons are also grouped in the form of nuclei – </a:t>
            </a:r>
            <a:r>
              <a:rPr lang="en-GB" altLang="en-US" sz="1900" b="1" dirty="0">
                <a:latin typeface="Constantia" panose="02030602050306030303" pitchFamily="18" charset="0"/>
              </a:rPr>
              <a:t>sacral parasympathetic</a:t>
            </a:r>
            <a:br>
              <a:rPr lang="en-GB" altLang="en-US" sz="1900" b="1" dirty="0">
                <a:latin typeface="Constantia" panose="02030602050306030303" pitchFamily="18" charset="0"/>
              </a:rPr>
            </a:br>
            <a:r>
              <a:rPr lang="en-GB" altLang="en-US" sz="1900" b="1" dirty="0">
                <a:latin typeface="Constantia" panose="02030602050306030303" pitchFamily="18" charset="0"/>
              </a:rPr>
              <a:t>   nucleus </a:t>
            </a:r>
            <a:r>
              <a:rPr lang="sr-Latn-CS" altLang="en-US" sz="1900" dirty="0">
                <a:latin typeface="Constantia" panose="02030602050306030303" pitchFamily="18" charset="0"/>
              </a:rPr>
              <a:t>(</a:t>
            </a:r>
            <a:r>
              <a:rPr lang="sr-Latn-CS" altLang="en-US" sz="1900" b="1" dirty="0" err="1">
                <a:latin typeface="Constantia" panose="02030602050306030303" pitchFamily="18" charset="0"/>
              </a:rPr>
              <a:t>nuclei</a:t>
            </a:r>
            <a:r>
              <a:rPr lang="sr-Latn-CS" altLang="en-US" sz="1900" b="1" dirty="0">
                <a:latin typeface="Constantia" panose="02030602050306030303" pitchFamily="18" charset="0"/>
              </a:rPr>
              <a:t> </a:t>
            </a:r>
            <a:r>
              <a:rPr lang="sr-Latn-CS" altLang="en-US" sz="1900" b="1" dirty="0" err="1">
                <a:latin typeface="Constantia" panose="02030602050306030303" pitchFamily="18" charset="0"/>
              </a:rPr>
              <a:t>parasympat</a:t>
            </a:r>
            <a:r>
              <a:rPr lang="en-GB" altLang="en-US" sz="1900" b="1" dirty="0">
                <a:latin typeface="Constantia" panose="02030602050306030303" pitchFamily="18" charset="0"/>
              </a:rPr>
              <a:t>het</a:t>
            </a:r>
            <a:r>
              <a:rPr lang="sr-Latn-CS" altLang="en-US" sz="1900" b="1" dirty="0" err="1">
                <a:latin typeface="Constantia" panose="02030602050306030303" pitchFamily="18" charset="0"/>
              </a:rPr>
              <a:t>ici</a:t>
            </a:r>
            <a:r>
              <a:rPr lang="en-GB" altLang="en-US" sz="1900" b="1" dirty="0">
                <a:latin typeface="Constantia" panose="02030602050306030303" pitchFamily="18" charset="0"/>
              </a:rPr>
              <a:t> </a:t>
            </a:r>
            <a:r>
              <a:rPr lang="sr-Latn-CS" altLang="en-US" sz="1900" b="1" dirty="0" err="1">
                <a:latin typeface="Constantia" panose="02030602050306030303" pitchFamily="18" charset="0"/>
              </a:rPr>
              <a:t>sacrales</a:t>
            </a:r>
            <a:r>
              <a:rPr lang="sr-Latn-CS" altLang="en-US" sz="1900" b="1" dirty="0">
                <a:latin typeface="Constantia" panose="02030602050306030303" pitchFamily="18" charset="0"/>
              </a:rPr>
              <a:t>)-</a:t>
            </a:r>
            <a:r>
              <a:rPr lang="en-GB" altLang="en-US" sz="1900" b="1" dirty="0">
                <a:latin typeface="Constantia" panose="02030602050306030303" pitchFamily="18" charset="0"/>
              </a:rPr>
              <a:t> </a:t>
            </a:r>
            <a:r>
              <a:rPr lang="en-GB" altLang="en-US" sz="1900" dirty="0">
                <a:latin typeface="Constantia" panose="02030602050306030303" pitchFamily="18" charset="0"/>
              </a:rPr>
              <a:t>as spinal </a:t>
            </a:r>
            <a:r>
              <a:rPr lang="en-GB" altLang="en-US" sz="1900" dirty="0" err="1">
                <a:solidFill>
                  <a:srgbClr val="0D0D0D"/>
                </a:solidFill>
                <a:highlight>
                  <a:srgbClr val="FFFFFF"/>
                </a:highlight>
                <a:latin typeface="+mn-lt"/>
              </a:rPr>
              <a:t>c</a:t>
            </a:r>
            <a:r>
              <a:rPr lang="en-GB" sz="1900" b="0" i="0" dirty="0" err="1">
                <a:solidFill>
                  <a:srgbClr val="0D0D0D"/>
                </a:solidFill>
                <a:effectLst/>
                <a:highlight>
                  <a:srgbClr val="FFFFFF"/>
                </a:highlight>
                <a:latin typeface="+mn-lt"/>
              </a:rPr>
              <a:t>enters</a:t>
            </a:r>
            <a:r>
              <a:rPr lang="en-GB" sz="1900" b="0" i="0" dirty="0">
                <a:solidFill>
                  <a:srgbClr val="0D0D0D"/>
                </a:solidFill>
                <a:effectLst/>
                <a:highlight>
                  <a:srgbClr val="FFFFFF"/>
                </a:highlight>
                <a:latin typeface="+mn-lt"/>
              </a:rPr>
              <a:t> for micturition,</a:t>
            </a:r>
            <a:br>
              <a:rPr lang="en-GB" sz="1900" dirty="0">
                <a:solidFill>
                  <a:srgbClr val="0D0D0D"/>
                </a:solidFill>
                <a:highlight>
                  <a:srgbClr val="FFFFFF"/>
                </a:highlight>
                <a:latin typeface="+mn-lt"/>
              </a:rPr>
            </a:br>
            <a:r>
              <a:rPr lang="en-GB" sz="1900" dirty="0">
                <a:solidFill>
                  <a:srgbClr val="0D0D0D"/>
                </a:solidFill>
                <a:highlight>
                  <a:srgbClr val="FFFFFF"/>
                </a:highlight>
                <a:latin typeface="+mn-lt"/>
              </a:rPr>
              <a:t>   </a:t>
            </a:r>
            <a:r>
              <a:rPr lang="en-GB" sz="1900" b="0" i="0" dirty="0">
                <a:solidFill>
                  <a:srgbClr val="0D0D0D"/>
                </a:solidFill>
                <a:effectLst/>
                <a:highlight>
                  <a:srgbClr val="FFFFFF"/>
                </a:highlight>
                <a:latin typeface="+mn-lt"/>
              </a:rPr>
              <a:t>defecation, and erection.</a:t>
            </a:r>
            <a:br>
              <a:rPr lang="en-GB" sz="1900" b="0" i="0" dirty="0">
                <a:solidFill>
                  <a:srgbClr val="0D0D0D"/>
                </a:solidFill>
                <a:effectLst/>
                <a:highlight>
                  <a:srgbClr val="FFFFFF"/>
                </a:highlight>
                <a:latin typeface="+mn-lt"/>
              </a:rPr>
            </a:br>
            <a:endParaRPr lang="sr-Latn-CS" altLang="en-US" sz="800" dirty="0">
              <a:latin typeface="+mn-lt"/>
            </a:endParaRPr>
          </a:p>
          <a:p>
            <a:pPr>
              <a:buFont typeface="Arial" panose="020B0604020202020204" pitchFamily="34" charset="0"/>
              <a:buNone/>
            </a:pPr>
            <a:r>
              <a:rPr lang="sr-Latn-CS" altLang="en-US" sz="1900" dirty="0">
                <a:latin typeface="Constantia" panose="02030602050306030303" pitchFamily="18" charset="0"/>
              </a:rPr>
              <a:t>- </a:t>
            </a:r>
            <a:r>
              <a:rPr lang="en-GB" sz="1900" b="0" i="0" u="sng" dirty="0" err="1">
                <a:solidFill>
                  <a:srgbClr val="0D0D0D"/>
                </a:solidFill>
                <a:effectLst/>
                <a:highlight>
                  <a:srgbClr val="FFFFFF"/>
                </a:highlight>
                <a:latin typeface="+mn-lt"/>
              </a:rPr>
              <a:t>nn</a:t>
            </a:r>
            <a:r>
              <a:rPr lang="en-GB" sz="1900" b="0" i="0" u="sng" dirty="0">
                <a:solidFill>
                  <a:srgbClr val="0D0D0D"/>
                </a:solidFill>
                <a:effectLst/>
                <a:highlight>
                  <a:srgbClr val="FFFFFF"/>
                </a:highlight>
                <a:latin typeface="+mn-lt"/>
              </a:rPr>
              <a:t>. </a:t>
            </a:r>
            <a:r>
              <a:rPr lang="en-GB" sz="1900" b="0" i="0" u="sng" dirty="0" err="1">
                <a:solidFill>
                  <a:srgbClr val="0D0D0D"/>
                </a:solidFill>
                <a:effectLst/>
                <a:highlight>
                  <a:srgbClr val="FFFFFF"/>
                </a:highlight>
                <a:latin typeface="+mn-lt"/>
              </a:rPr>
              <a:t>splanchnici</a:t>
            </a:r>
            <a:r>
              <a:rPr lang="en-GB" sz="1900" b="0" i="0" u="sng" dirty="0">
                <a:solidFill>
                  <a:srgbClr val="0D0D0D"/>
                </a:solidFill>
                <a:effectLst/>
                <a:highlight>
                  <a:srgbClr val="FFFFFF"/>
                </a:highlight>
                <a:latin typeface="+mn-lt"/>
              </a:rPr>
              <a:t> </a:t>
            </a:r>
            <a:r>
              <a:rPr lang="en-GB" sz="1900" b="0" i="0" u="sng" dirty="0" err="1">
                <a:solidFill>
                  <a:srgbClr val="0D0D0D"/>
                </a:solidFill>
                <a:effectLst/>
                <a:highlight>
                  <a:srgbClr val="FFFFFF"/>
                </a:highlight>
                <a:latin typeface="+mn-lt"/>
              </a:rPr>
              <a:t>pelvici</a:t>
            </a:r>
            <a:r>
              <a:rPr lang="en-GB" sz="1900" b="0" i="0" u="sng" dirty="0">
                <a:solidFill>
                  <a:srgbClr val="0D0D0D"/>
                </a:solidFill>
                <a:effectLst/>
                <a:highlight>
                  <a:srgbClr val="FFFFFF"/>
                </a:highlight>
                <a:latin typeface="+mn-lt"/>
              </a:rPr>
              <a:t> (</a:t>
            </a:r>
            <a:r>
              <a:rPr lang="en-GB" sz="1900" b="0" i="0" u="sng" dirty="0" err="1">
                <a:solidFill>
                  <a:srgbClr val="0D0D0D"/>
                </a:solidFill>
                <a:effectLst/>
                <a:highlight>
                  <a:srgbClr val="FFFFFF"/>
                </a:highlight>
                <a:latin typeface="+mn-lt"/>
              </a:rPr>
              <a:t>nn</a:t>
            </a:r>
            <a:r>
              <a:rPr lang="en-GB" sz="1900" b="0" i="0" u="sng" dirty="0">
                <a:solidFill>
                  <a:srgbClr val="0D0D0D"/>
                </a:solidFill>
                <a:effectLst/>
                <a:highlight>
                  <a:srgbClr val="FFFFFF"/>
                </a:highlight>
                <a:latin typeface="+mn-lt"/>
              </a:rPr>
              <a:t>. </a:t>
            </a:r>
            <a:r>
              <a:rPr lang="en-GB" sz="1900" u="sng" dirty="0" err="1">
                <a:solidFill>
                  <a:srgbClr val="0D0D0D"/>
                </a:solidFill>
                <a:highlight>
                  <a:srgbClr val="FFFFFF"/>
                </a:highlight>
                <a:latin typeface="+mn-lt"/>
              </a:rPr>
              <a:t>e</a:t>
            </a:r>
            <a:r>
              <a:rPr lang="en-GB" sz="1900" b="0" i="0" u="sng" dirty="0" err="1">
                <a:solidFill>
                  <a:srgbClr val="0D0D0D"/>
                </a:solidFill>
                <a:effectLst/>
                <a:highlight>
                  <a:srgbClr val="FFFFFF"/>
                </a:highlight>
                <a:latin typeface="+mn-lt"/>
              </a:rPr>
              <a:t>rigentes</a:t>
            </a:r>
            <a:r>
              <a:rPr lang="en-GB" sz="1900" b="0" i="0" u="sng" dirty="0">
                <a:solidFill>
                  <a:srgbClr val="0D0D0D"/>
                </a:solidFill>
                <a:effectLst/>
                <a:highlight>
                  <a:srgbClr val="FFFFFF"/>
                </a:highlight>
                <a:latin typeface="+mn-lt"/>
              </a:rPr>
              <a:t>) </a:t>
            </a:r>
            <a:r>
              <a:rPr lang="en-GB" sz="1900" b="0" i="0" dirty="0">
                <a:solidFill>
                  <a:srgbClr val="0D0D0D"/>
                </a:solidFill>
                <a:effectLst/>
                <a:highlight>
                  <a:srgbClr val="FFFFFF"/>
                </a:highlight>
                <a:latin typeface="+mn-lt"/>
              </a:rPr>
              <a:t>origin from this parasympathetic </a:t>
            </a:r>
            <a:r>
              <a:rPr lang="en-GB" sz="1900" b="0" i="0" dirty="0" err="1">
                <a:solidFill>
                  <a:srgbClr val="0D0D0D"/>
                </a:solidFill>
                <a:effectLst/>
                <a:highlight>
                  <a:srgbClr val="FFFFFF"/>
                </a:highlight>
                <a:latin typeface="+mn-lt"/>
              </a:rPr>
              <a:t>center</a:t>
            </a:r>
            <a:r>
              <a:rPr lang="en-GB" sz="1900" b="0" i="0" dirty="0">
                <a:solidFill>
                  <a:srgbClr val="0D0D0D"/>
                </a:solidFill>
                <a:effectLst/>
                <a:highlight>
                  <a:srgbClr val="FFFFFF"/>
                </a:highlight>
                <a:latin typeface="+mn-lt"/>
              </a:rPr>
              <a:t>,</a:t>
            </a:r>
            <a:br>
              <a:rPr lang="en-GB" sz="1900" b="0" i="0" dirty="0">
                <a:solidFill>
                  <a:srgbClr val="0D0D0D"/>
                </a:solidFill>
                <a:effectLst/>
                <a:highlight>
                  <a:srgbClr val="FFFFFF"/>
                </a:highlight>
                <a:latin typeface="+mn-lt"/>
              </a:rPr>
            </a:br>
            <a:r>
              <a:rPr lang="en-GB" sz="1900" b="0" i="0" dirty="0">
                <a:solidFill>
                  <a:srgbClr val="0D0D0D"/>
                </a:solidFill>
                <a:effectLst/>
                <a:highlight>
                  <a:srgbClr val="FFFFFF"/>
                </a:highlight>
                <a:latin typeface="+mn-lt"/>
              </a:rPr>
              <a:t>   exit spinal cord through the anterior (ventral) root of spinal nerve, exit vertebral</a:t>
            </a:r>
            <a:br>
              <a:rPr lang="en-GB" sz="1900" b="0" i="0" dirty="0">
                <a:solidFill>
                  <a:srgbClr val="0D0D0D"/>
                </a:solidFill>
                <a:effectLst/>
                <a:highlight>
                  <a:srgbClr val="FFFFFF"/>
                </a:highlight>
                <a:latin typeface="+mn-lt"/>
              </a:rPr>
            </a:br>
            <a:r>
              <a:rPr lang="en-GB" sz="1900" b="0" i="0" dirty="0">
                <a:solidFill>
                  <a:srgbClr val="0D0D0D"/>
                </a:solidFill>
                <a:effectLst/>
                <a:highlight>
                  <a:srgbClr val="FFFFFF"/>
                </a:highlight>
                <a:latin typeface="+mn-lt"/>
              </a:rPr>
              <a:t>   canal through the openings of sacral bone and run toward to the pelvic plexus</a:t>
            </a:r>
            <a:br>
              <a:rPr lang="en-GB" sz="1900" b="0" i="0" dirty="0">
                <a:solidFill>
                  <a:srgbClr val="0D0D0D"/>
                </a:solidFill>
                <a:effectLst/>
                <a:highlight>
                  <a:srgbClr val="FFFFFF"/>
                </a:highlight>
                <a:latin typeface="+mn-lt"/>
              </a:rPr>
            </a:br>
            <a:r>
              <a:rPr lang="en-GB" sz="1900" b="0" i="0" dirty="0">
                <a:solidFill>
                  <a:srgbClr val="0D0D0D"/>
                </a:solidFill>
                <a:effectLst/>
                <a:highlight>
                  <a:srgbClr val="FFFFFF"/>
                </a:highlight>
                <a:latin typeface="+mn-lt"/>
              </a:rPr>
              <a:t>  (plexus </a:t>
            </a:r>
            <a:r>
              <a:rPr lang="en-GB" sz="1900" b="0" i="0" dirty="0" err="1">
                <a:solidFill>
                  <a:srgbClr val="0D0D0D"/>
                </a:solidFill>
                <a:effectLst/>
                <a:highlight>
                  <a:srgbClr val="FFFFFF"/>
                </a:highlight>
                <a:latin typeface="+mn-lt"/>
              </a:rPr>
              <a:t>pelvicus</a:t>
            </a:r>
            <a:r>
              <a:rPr lang="en-GB" sz="1900" b="0" i="0" dirty="0">
                <a:solidFill>
                  <a:srgbClr val="0D0D0D"/>
                </a:solidFill>
                <a:effectLst/>
                <a:highlight>
                  <a:srgbClr val="FFFFFF"/>
                </a:highlight>
                <a:latin typeface="+mn-lt"/>
              </a:rPr>
              <a:t>) for the innervation of descending colon, sigmoid colon and</a:t>
            </a:r>
            <a:br>
              <a:rPr lang="en-GB" sz="1900" b="0" i="0" dirty="0">
                <a:solidFill>
                  <a:srgbClr val="0D0D0D"/>
                </a:solidFill>
                <a:effectLst/>
                <a:highlight>
                  <a:srgbClr val="FFFFFF"/>
                </a:highlight>
                <a:latin typeface="+mn-lt"/>
              </a:rPr>
            </a:br>
            <a:r>
              <a:rPr lang="en-GB" sz="1900" b="0" i="0" dirty="0">
                <a:solidFill>
                  <a:srgbClr val="0D0D0D"/>
                </a:solidFill>
                <a:effectLst/>
                <a:highlight>
                  <a:srgbClr val="FFFFFF"/>
                </a:highlight>
                <a:latin typeface="+mn-lt"/>
              </a:rPr>
              <a:t>  pelvic organs.</a:t>
            </a:r>
            <a:endParaRPr lang="sr-Latn-CS" altLang="en-US" sz="1900" dirty="0">
              <a:latin typeface="+mn-lt"/>
            </a:endParaRPr>
          </a:p>
        </p:txBody>
      </p:sp>
      <p:sp>
        <p:nvSpPr>
          <p:cNvPr id="2" name="Rectangle 5">
            <a:extLst>
              <a:ext uri="{FF2B5EF4-FFF2-40B4-BE49-F238E27FC236}">
                <a16:creationId xmlns:a16="http://schemas.microsoft.com/office/drawing/2014/main" id="{D23FF241-70DA-F026-3927-AD6D368B169E}"/>
              </a:ext>
            </a:extLst>
          </p:cNvPr>
          <p:cNvSpPr>
            <a:spLocks noChangeArrowheads="1"/>
          </p:cNvSpPr>
          <p:nvPr/>
        </p:nvSpPr>
        <p:spPr bwMode="auto">
          <a:xfrm>
            <a:off x="0" y="184776"/>
            <a:ext cx="9144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sz="2400" b="1" dirty="0">
                <a:solidFill>
                  <a:srgbClr val="14425D"/>
                </a:solidFill>
                <a:latin typeface="Constantia" panose="02030602050306030303" pitchFamily="18" charset="0"/>
              </a:rPr>
              <a:t>Lateral column (column </a:t>
            </a:r>
            <a:r>
              <a:rPr lang="en-GB" altLang="en-US" sz="2400" b="1" dirty="0" err="1">
                <a:solidFill>
                  <a:srgbClr val="14425D"/>
                </a:solidFill>
                <a:latin typeface="Constantia" panose="02030602050306030303" pitchFamily="18" charset="0"/>
              </a:rPr>
              <a:t>laterale</a:t>
            </a:r>
            <a:r>
              <a:rPr lang="en-GB" altLang="en-US" sz="2400" b="1" dirty="0">
                <a:solidFill>
                  <a:srgbClr val="14425D"/>
                </a:solidFill>
                <a:latin typeface="Constantia" panose="02030602050306030303" pitchFamily="18" charset="0"/>
              </a:rPr>
              <a:t>)/lateral horn</a:t>
            </a:r>
            <a:r>
              <a:rPr lang="sr-Latn-CS" altLang="en-US" sz="2400" b="1" dirty="0">
                <a:solidFill>
                  <a:srgbClr val="14425D"/>
                </a:solidFill>
                <a:latin typeface="Constantia" panose="02030602050306030303" pitchFamily="18" charset="0"/>
              </a:rPr>
              <a:t> </a:t>
            </a:r>
            <a:r>
              <a:rPr lang="en-GB" altLang="en-US" sz="2400" b="1" dirty="0">
                <a:solidFill>
                  <a:srgbClr val="14425D"/>
                </a:solidFill>
                <a:latin typeface="Constantia" panose="02030602050306030303" pitchFamily="18" charset="0"/>
              </a:rPr>
              <a:t>(</a:t>
            </a:r>
            <a:r>
              <a:rPr lang="sr-Latn-CS" altLang="en-US" sz="2400" b="1" dirty="0" err="1">
                <a:solidFill>
                  <a:srgbClr val="14425D"/>
                </a:solidFill>
                <a:latin typeface="Constantia" panose="02030602050306030303" pitchFamily="18" charset="0"/>
              </a:rPr>
              <a:t>cornu</a:t>
            </a:r>
            <a:r>
              <a:rPr lang="sr-Latn-CS" altLang="en-US" sz="2400" b="1" dirty="0">
                <a:solidFill>
                  <a:srgbClr val="14425D"/>
                </a:solidFill>
                <a:latin typeface="Constantia" panose="02030602050306030303" pitchFamily="18" charset="0"/>
              </a:rPr>
              <a:t> </a:t>
            </a:r>
            <a:r>
              <a:rPr lang="sr-Latn-CS" altLang="en-US" sz="2400" b="1" dirty="0" err="1">
                <a:solidFill>
                  <a:srgbClr val="14425D"/>
                </a:solidFill>
                <a:latin typeface="Constantia" panose="02030602050306030303" pitchFamily="18" charset="0"/>
              </a:rPr>
              <a:t>laterale</a:t>
            </a:r>
            <a:r>
              <a:rPr lang="en-GB" altLang="en-US" sz="2400" b="1" dirty="0">
                <a:solidFill>
                  <a:srgbClr val="14425D"/>
                </a:solidFill>
                <a:latin typeface="Constantia" panose="02030602050306030303" pitchFamily="18" charset="0"/>
              </a:rPr>
              <a:t>) AUTONOMIC COLUMNS</a:t>
            </a:r>
            <a:endParaRPr lang="sr-Latn-CS" altLang="en-US" sz="2400" dirty="0">
              <a:solidFill>
                <a:srgbClr val="14425D"/>
              </a:solidFill>
              <a:latin typeface="Constantia" panose="02030602050306030303" pitchFamily="18" charset="0"/>
            </a:endParaRPr>
          </a:p>
        </p:txBody>
      </p:sp>
      <p:pic>
        <p:nvPicPr>
          <p:cNvPr id="3" name="Picture 2">
            <a:extLst>
              <a:ext uri="{FF2B5EF4-FFF2-40B4-BE49-F238E27FC236}">
                <a16:creationId xmlns:a16="http://schemas.microsoft.com/office/drawing/2014/main" id="{D1CDE9F7-D4F7-ED59-32F8-75CF97824AFE}"/>
              </a:ext>
            </a:extLst>
          </p:cNvPr>
          <p:cNvPicPr>
            <a:picLocks noChangeAspect="1"/>
          </p:cNvPicPr>
          <p:nvPr/>
        </p:nvPicPr>
        <p:blipFill rotWithShape="1">
          <a:blip r:embed="rId2"/>
          <a:srcRect b="16801"/>
          <a:stretch/>
        </p:blipFill>
        <p:spPr>
          <a:xfrm>
            <a:off x="2555777" y="3830441"/>
            <a:ext cx="6372200" cy="3027560"/>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042" name="Rectangle 2">
            <a:extLst>
              <a:ext uri="{FF2B5EF4-FFF2-40B4-BE49-F238E27FC236}">
                <a16:creationId xmlns:a16="http://schemas.microsoft.com/office/drawing/2014/main" id="{17AE6D9D-9F83-346C-A470-CCA4A452416E}"/>
              </a:ext>
            </a:extLst>
          </p:cNvPr>
          <p:cNvSpPr>
            <a:spLocks noGrp="1" noChangeArrowheads="1"/>
          </p:cNvSpPr>
          <p:nvPr>
            <p:ph type="title" idx="4294967295"/>
          </p:nvPr>
        </p:nvSpPr>
        <p:spPr>
          <a:xfrm>
            <a:off x="1547664" y="116632"/>
            <a:ext cx="6264696" cy="835908"/>
          </a:xfrm>
        </p:spPr>
        <p:txBody>
          <a:bodyPr/>
          <a:lstStyle/>
          <a:p>
            <a:pPr algn="ctr" eaLnBrk="1" hangingPunct="1"/>
            <a:r>
              <a:rPr lang="en-GB" altLang="en-US" sz="2800" b="1" dirty="0">
                <a:solidFill>
                  <a:srgbClr val="14425D"/>
                </a:solidFill>
                <a:latin typeface="Constantia" panose="02030602050306030303" pitchFamily="18" charset="0"/>
              </a:rPr>
              <a:t>GREY MATTER OF SPINAL CORD </a:t>
            </a:r>
            <a:br>
              <a:rPr lang="en-GB" altLang="en-US" sz="2800" b="1" dirty="0">
                <a:solidFill>
                  <a:srgbClr val="14425D"/>
                </a:solidFill>
                <a:latin typeface="Constantia" panose="02030602050306030303" pitchFamily="18" charset="0"/>
              </a:rPr>
            </a:br>
            <a:r>
              <a:rPr lang="en-GB" altLang="en-US" sz="2800" b="1" dirty="0">
                <a:solidFill>
                  <a:srgbClr val="14425D"/>
                </a:solidFill>
                <a:latin typeface="Constantia" panose="02030602050306030303" pitchFamily="18" charset="0"/>
              </a:rPr>
              <a:t>(SUBSTANTIA GRISEA)</a:t>
            </a:r>
            <a:endParaRPr lang="en-US" altLang="en-US" sz="2800" b="1" dirty="0">
              <a:solidFill>
                <a:srgbClr val="14425D"/>
              </a:solidFill>
              <a:latin typeface="Constantia" panose="02030602050306030303" pitchFamily="18" charset="0"/>
            </a:endParaRPr>
          </a:p>
        </p:txBody>
      </p:sp>
      <p:sp>
        <p:nvSpPr>
          <p:cNvPr id="87043" name="Rectangle 3">
            <a:extLst>
              <a:ext uri="{FF2B5EF4-FFF2-40B4-BE49-F238E27FC236}">
                <a16:creationId xmlns:a16="http://schemas.microsoft.com/office/drawing/2014/main" id="{B6ECBA75-0592-EF34-8397-4B886D1CDC7E}"/>
              </a:ext>
            </a:extLst>
          </p:cNvPr>
          <p:cNvSpPr>
            <a:spLocks noGrp="1" noChangeArrowheads="1"/>
          </p:cNvSpPr>
          <p:nvPr>
            <p:ph idx="4294967295"/>
          </p:nvPr>
        </p:nvSpPr>
        <p:spPr>
          <a:xfrm>
            <a:off x="0" y="1268413"/>
            <a:ext cx="9144000" cy="5256212"/>
          </a:xfrm>
        </p:spPr>
        <p:txBody>
          <a:bodyPr/>
          <a:lstStyle/>
          <a:p>
            <a:pPr>
              <a:buFont typeface="Wingdings 2" panose="05020102010507070707" pitchFamily="18" charset="2"/>
              <a:buNone/>
            </a:pPr>
            <a:r>
              <a:rPr lang="en-GB" altLang="en-US" sz="2000" dirty="0"/>
              <a:t>* </a:t>
            </a:r>
            <a:r>
              <a:rPr lang="en-GB" altLang="en-US" sz="1900" dirty="0"/>
              <a:t>The grey matter of the spinal cord can also be divided in another way</a:t>
            </a:r>
            <a:endParaRPr lang="sr-Cyrl-CS" altLang="en-US" sz="1900" dirty="0"/>
          </a:p>
          <a:p>
            <a:pPr>
              <a:buFont typeface="Wingdings 2" panose="05020102010507070707" pitchFamily="18" charset="2"/>
              <a:buNone/>
            </a:pPr>
            <a:r>
              <a:rPr lang="sr-Latn-CS" altLang="en-US" sz="1900" dirty="0"/>
              <a:t>* </a:t>
            </a:r>
            <a:r>
              <a:rPr lang="en-GB" altLang="en-US" sz="1900" dirty="0"/>
              <a:t>According to scientist </a:t>
            </a:r>
            <a:r>
              <a:rPr lang="pl-PL" altLang="en-US" sz="1900" dirty="0"/>
              <a:t>Rexed</a:t>
            </a:r>
            <a:r>
              <a:rPr lang="en-GB" altLang="en-US" sz="1900" dirty="0"/>
              <a:t>, the grey matter</a:t>
            </a:r>
            <a:r>
              <a:rPr lang="pl-PL" altLang="en-US" sz="1900" dirty="0"/>
              <a:t> </a:t>
            </a:r>
            <a:r>
              <a:rPr lang="en-GB" altLang="en-US" sz="1900" dirty="0"/>
              <a:t>of spinal cord can be divided into</a:t>
            </a:r>
          </a:p>
          <a:p>
            <a:pPr>
              <a:buFont typeface="Wingdings 2" panose="05020102010507070707" pitchFamily="18" charset="2"/>
              <a:buNone/>
            </a:pPr>
            <a:r>
              <a:rPr lang="en-GB" altLang="en-US" sz="1900" dirty="0"/>
              <a:t>   10 layers - </a:t>
            </a:r>
            <a:r>
              <a:rPr lang="pl-PL" altLang="en-US" sz="1900" b="1" dirty="0"/>
              <a:t>lamina</a:t>
            </a:r>
            <a:r>
              <a:rPr lang="en-GB" altLang="en-US" sz="1900" b="1" dirty="0"/>
              <a:t>e</a:t>
            </a:r>
            <a:r>
              <a:rPr lang="sr-Latn-CS" altLang="en-US" sz="1900" b="1" dirty="0"/>
              <a:t> </a:t>
            </a:r>
            <a:r>
              <a:rPr lang="sr-Latn-CS" altLang="en-US" sz="1900" b="1" dirty="0" err="1"/>
              <a:t>spinales</a:t>
            </a:r>
            <a:r>
              <a:rPr lang="sr-Latn-CS" altLang="en-US" sz="1900" b="1" dirty="0"/>
              <a:t>.</a:t>
            </a:r>
          </a:p>
          <a:p>
            <a:pPr>
              <a:buFont typeface="Wingdings 2" panose="05020102010507070707" pitchFamily="18" charset="2"/>
              <a:buNone/>
            </a:pPr>
            <a:endParaRPr lang="sr-Latn-CS" altLang="en-US" sz="1900" dirty="0"/>
          </a:p>
          <a:p>
            <a:r>
              <a:rPr lang="sr-Latn-CS" altLang="en-US" sz="1900" b="1" dirty="0"/>
              <a:t>I-VI </a:t>
            </a:r>
            <a:r>
              <a:rPr lang="en-GB" altLang="en-US" sz="1900" b="1" dirty="0"/>
              <a:t>laminae </a:t>
            </a:r>
            <a:r>
              <a:rPr lang="en-GB" altLang="en-US" sz="1900" b="1" dirty="0" err="1"/>
              <a:t>spinales</a:t>
            </a:r>
            <a:r>
              <a:rPr lang="en-GB" altLang="en-US" sz="1900" b="1" dirty="0"/>
              <a:t> </a:t>
            </a:r>
            <a:r>
              <a:rPr lang="en-GB" altLang="en-US" sz="1900" dirty="0"/>
              <a:t>are the layers of </a:t>
            </a:r>
            <a:r>
              <a:rPr lang="en-GB" altLang="en-US" sz="1900" b="1" dirty="0"/>
              <a:t>posterior (dorsal) column (horn)</a:t>
            </a:r>
            <a:br>
              <a:rPr lang="en-GB" altLang="en-US" sz="1900" b="1" dirty="0"/>
            </a:br>
            <a:r>
              <a:rPr lang="en-GB" altLang="en-US" sz="1900" b="1" dirty="0"/>
              <a:t>      </a:t>
            </a:r>
            <a:r>
              <a:rPr lang="en-GB" altLang="en-US" sz="1800" dirty="0"/>
              <a:t>The 1</a:t>
            </a:r>
            <a:r>
              <a:rPr lang="en-GB" altLang="en-US" sz="1800" baseline="30000" dirty="0"/>
              <a:t>st</a:t>
            </a:r>
            <a:r>
              <a:rPr lang="en-GB" altLang="en-US" sz="1800" dirty="0"/>
              <a:t> (I) is most dorsal (posterior) part of grey matter of posterior (dorsal) column,</a:t>
            </a:r>
            <a:br>
              <a:rPr lang="en-GB" altLang="en-US" sz="1800" dirty="0"/>
            </a:br>
            <a:r>
              <a:rPr lang="en-GB" altLang="en-US" sz="1800" dirty="0"/>
              <a:t>      while the 6</a:t>
            </a:r>
            <a:r>
              <a:rPr lang="en-GB" altLang="en-US" sz="1800" baseline="30000" dirty="0"/>
              <a:t>th</a:t>
            </a:r>
            <a:r>
              <a:rPr lang="en-GB" altLang="en-US" sz="1800" dirty="0"/>
              <a:t> (VI) is most ventral (anterior) toward the central part of spinal cord</a:t>
            </a:r>
            <a:endParaRPr lang="sr-Latn-CS" altLang="en-US" sz="1800" dirty="0"/>
          </a:p>
          <a:p>
            <a:r>
              <a:rPr lang="pl-PL" altLang="en-US" sz="1900" b="1" dirty="0"/>
              <a:t>VIII </a:t>
            </a:r>
            <a:r>
              <a:rPr lang="en-GB" altLang="en-US" sz="1900" b="1" dirty="0"/>
              <a:t>and</a:t>
            </a:r>
            <a:r>
              <a:rPr lang="pl-PL" altLang="en-US" sz="1900" b="1" dirty="0"/>
              <a:t> IX </a:t>
            </a:r>
            <a:r>
              <a:rPr lang="en-GB" altLang="en-US" sz="1900" b="1" dirty="0"/>
              <a:t>laminae </a:t>
            </a:r>
            <a:r>
              <a:rPr lang="en-GB" altLang="en-US" sz="1900" b="1" dirty="0" err="1"/>
              <a:t>spinales</a:t>
            </a:r>
            <a:r>
              <a:rPr lang="en-GB" altLang="en-US" sz="1900" b="1" dirty="0"/>
              <a:t> </a:t>
            </a:r>
            <a:r>
              <a:rPr lang="en-GB" altLang="en-US" sz="1900" dirty="0"/>
              <a:t>are the layers </a:t>
            </a:r>
            <a:r>
              <a:rPr lang="en-GB" altLang="en-US" sz="1900" b="1" dirty="0"/>
              <a:t>anterior (ventral) column (horn)</a:t>
            </a:r>
            <a:br>
              <a:rPr lang="en-GB" altLang="en-US" sz="1900" b="1" dirty="0"/>
            </a:br>
            <a:endParaRPr lang="pl-PL" altLang="en-US" sz="1900" dirty="0"/>
          </a:p>
          <a:p>
            <a:r>
              <a:rPr lang="it-IT" altLang="en-US" sz="1900" b="1" dirty="0"/>
              <a:t>VII </a:t>
            </a:r>
            <a:r>
              <a:rPr lang="en-GB" altLang="en-US" sz="1900" b="1" dirty="0"/>
              <a:t>lamina spinalis </a:t>
            </a:r>
            <a:r>
              <a:rPr lang="en-GB" altLang="en-US" sz="1900" dirty="0"/>
              <a:t>is the layer of </a:t>
            </a:r>
            <a:r>
              <a:rPr lang="en-GB" altLang="en-US" sz="1900" b="1" dirty="0"/>
              <a:t>lateral column (horn) and grey commissure (zona intermedia)</a:t>
            </a:r>
            <a:br>
              <a:rPr lang="en-GB" altLang="en-US" sz="1900" b="1" dirty="0"/>
            </a:br>
            <a:endParaRPr lang="sr-Latn-CS" altLang="en-US" sz="1900" dirty="0"/>
          </a:p>
          <a:p>
            <a:r>
              <a:rPr lang="sr-Latn-CS" altLang="en-US" sz="1900" b="1" dirty="0"/>
              <a:t>X </a:t>
            </a:r>
            <a:r>
              <a:rPr lang="en-GB" altLang="en-US" sz="1900" b="1" dirty="0"/>
              <a:t>lamina spinalis </a:t>
            </a:r>
            <a:r>
              <a:rPr lang="en-GB" altLang="en-US" sz="1900" dirty="0"/>
              <a:t>is the grey matter around the central canal (canalis centralis)</a:t>
            </a:r>
            <a:endParaRPr lang="en-US" altLang="en-US" sz="19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BF24B2-8B41-A4AC-F4AF-A81FA38322C0}"/>
              </a:ext>
            </a:extLst>
          </p:cNvPr>
          <p:cNvSpPr txBox="1"/>
          <p:nvPr/>
        </p:nvSpPr>
        <p:spPr>
          <a:xfrm>
            <a:off x="0" y="374317"/>
            <a:ext cx="9144000" cy="6370975"/>
          </a:xfrm>
          <a:prstGeom prst="rect">
            <a:avLst/>
          </a:prstGeom>
          <a:noFill/>
        </p:spPr>
        <p:txBody>
          <a:bodyPr wrap="square">
            <a:spAutoFit/>
          </a:bodyPr>
          <a:lstStyle/>
          <a:p>
            <a:r>
              <a:rPr lang="en-GB" sz="1700" dirty="0">
                <a:latin typeface="+mn-lt"/>
              </a:rPr>
              <a:t>* The nuclei of the dorsal </a:t>
            </a:r>
            <a:r>
              <a:rPr lang="en-GB" sz="1700" dirty="0" err="1">
                <a:latin typeface="+mn-lt"/>
              </a:rPr>
              <a:t>gray</a:t>
            </a:r>
            <a:r>
              <a:rPr lang="en-GB" sz="1700" dirty="0">
                <a:latin typeface="+mn-lt"/>
              </a:rPr>
              <a:t> column function in the reception and processing of sensory</a:t>
            </a:r>
            <a:br>
              <a:rPr lang="en-GB" sz="1700" dirty="0">
                <a:latin typeface="+mn-lt"/>
              </a:rPr>
            </a:br>
            <a:r>
              <a:rPr lang="en-GB" sz="1700" dirty="0">
                <a:latin typeface="+mn-lt"/>
              </a:rPr>
              <a:t>   input from the central processes of the </a:t>
            </a:r>
            <a:r>
              <a:rPr lang="en-GB" sz="1700" dirty="0" err="1">
                <a:latin typeface="+mn-lt"/>
              </a:rPr>
              <a:t>pseudounipolar</a:t>
            </a:r>
            <a:r>
              <a:rPr lang="en-GB" sz="1700" dirty="0">
                <a:latin typeface="+mn-lt"/>
              </a:rPr>
              <a:t> neurons whose cell bodies are</a:t>
            </a:r>
            <a:br>
              <a:rPr lang="en-GB" sz="1700" dirty="0">
                <a:latin typeface="+mn-lt"/>
              </a:rPr>
            </a:br>
            <a:r>
              <a:rPr lang="en-GB" sz="1700" dirty="0">
                <a:latin typeface="+mn-lt"/>
              </a:rPr>
              <a:t>   located in the dorsal root ganglia </a:t>
            </a:r>
            <a:r>
              <a:rPr lang="en-GB" sz="1700" b="1" dirty="0">
                <a:latin typeface="+mn-lt"/>
              </a:rPr>
              <a:t>(ganglion </a:t>
            </a:r>
            <a:r>
              <a:rPr lang="en-GB" sz="1700" b="1" dirty="0" err="1">
                <a:latin typeface="+mn-lt"/>
              </a:rPr>
              <a:t>spinale</a:t>
            </a:r>
            <a:r>
              <a:rPr lang="en-GB" sz="1700" b="1" dirty="0">
                <a:latin typeface="+mn-lt"/>
              </a:rPr>
              <a:t>).</a:t>
            </a:r>
            <a:r>
              <a:rPr lang="en-GB" sz="1700" dirty="0">
                <a:latin typeface="+mn-lt"/>
              </a:rPr>
              <a:t> These nerve cells are subdivided into</a:t>
            </a:r>
            <a:br>
              <a:rPr lang="en-GB" sz="1700" dirty="0">
                <a:latin typeface="+mn-lt"/>
              </a:rPr>
            </a:br>
            <a:r>
              <a:rPr lang="en-GB" sz="1700" dirty="0">
                <a:latin typeface="+mn-lt"/>
              </a:rPr>
              <a:t>   four groups: the </a:t>
            </a:r>
            <a:r>
              <a:rPr lang="en-GB" sz="1700" dirty="0" err="1">
                <a:latin typeface="+mn-lt"/>
              </a:rPr>
              <a:t>dorsomarginal</a:t>
            </a:r>
            <a:r>
              <a:rPr lang="en-GB" sz="1700" dirty="0">
                <a:latin typeface="+mn-lt"/>
              </a:rPr>
              <a:t> nucleus, substantia </a:t>
            </a:r>
            <a:r>
              <a:rPr lang="en-GB" sz="1700" dirty="0" err="1">
                <a:latin typeface="+mn-lt"/>
              </a:rPr>
              <a:t>gelatinosa</a:t>
            </a:r>
            <a:r>
              <a:rPr lang="en-GB" sz="1700" dirty="0">
                <a:latin typeface="+mn-lt"/>
              </a:rPr>
              <a:t>, nucleus </a:t>
            </a:r>
            <a:r>
              <a:rPr lang="en-GB" sz="1700" dirty="0" err="1">
                <a:latin typeface="+mn-lt"/>
              </a:rPr>
              <a:t>proprius</a:t>
            </a:r>
            <a:r>
              <a:rPr lang="en-GB" sz="1700" dirty="0">
                <a:latin typeface="+mn-lt"/>
              </a:rPr>
              <a:t>, and</a:t>
            </a:r>
            <a:br>
              <a:rPr lang="en-GB" sz="1700" dirty="0">
                <a:latin typeface="+mn-lt"/>
              </a:rPr>
            </a:br>
            <a:r>
              <a:rPr lang="en-GB" sz="1700" dirty="0">
                <a:latin typeface="+mn-lt"/>
              </a:rPr>
              <a:t>   nucleus dorsalis. </a:t>
            </a:r>
            <a:br>
              <a:rPr lang="en-GB" sz="1700" dirty="0">
                <a:latin typeface="+mn-lt"/>
              </a:rPr>
            </a:br>
            <a:endParaRPr lang="en-GB" sz="1700" dirty="0">
              <a:latin typeface="+mn-lt"/>
            </a:endParaRPr>
          </a:p>
          <a:p>
            <a:r>
              <a:rPr lang="en-GB" sz="1700" dirty="0">
                <a:latin typeface="+mn-lt"/>
              </a:rPr>
              <a:t>- </a:t>
            </a:r>
            <a:r>
              <a:rPr lang="en-GB" sz="1700" b="1" dirty="0">
                <a:latin typeface="+mn-lt"/>
              </a:rPr>
              <a:t>The </a:t>
            </a:r>
            <a:r>
              <a:rPr lang="en-GB" sz="1700" b="1" dirty="0" err="1">
                <a:latin typeface="+mn-lt"/>
              </a:rPr>
              <a:t>dorsomarginal</a:t>
            </a:r>
            <a:r>
              <a:rPr lang="en-GB" sz="1700" b="1" dirty="0">
                <a:latin typeface="+mn-lt"/>
              </a:rPr>
              <a:t> nucleus (</a:t>
            </a:r>
            <a:r>
              <a:rPr lang="en-GB" sz="1700" b="1" dirty="0" err="1">
                <a:latin typeface="+mn-lt"/>
              </a:rPr>
              <a:t>Rexed</a:t>
            </a:r>
            <a:r>
              <a:rPr lang="en-GB" sz="1700" b="1" dirty="0">
                <a:latin typeface="+mn-lt"/>
              </a:rPr>
              <a:t> lamina I) </a:t>
            </a:r>
            <a:r>
              <a:rPr lang="en-GB" sz="1700" dirty="0">
                <a:latin typeface="+mn-lt"/>
              </a:rPr>
              <a:t>extends the entire length of the spinal cord,</a:t>
            </a:r>
            <a:br>
              <a:rPr lang="en-GB" sz="1700" dirty="0">
                <a:latin typeface="+mn-lt"/>
              </a:rPr>
            </a:br>
            <a:r>
              <a:rPr lang="en-GB" sz="1700" dirty="0">
                <a:latin typeface="+mn-lt"/>
              </a:rPr>
              <a:t>   most dorsal in posterior (dorsal) column, and receives afferent </a:t>
            </a:r>
            <a:r>
              <a:rPr lang="en-GB" sz="1700" dirty="0" err="1">
                <a:latin typeface="+mn-lt"/>
              </a:rPr>
              <a:t>fibers</a:t>
            </a:r>
            <a:r>
              <a:rPr lang="en-GB" sz="1700" dirty="0">
                <a:latin typeface="+mn-lt"/>
              </a:rPr>
              <a:t> carrying pain,</a:t>
            </a:r>
            <a:br>
              <a:rPr lang="en-GB" sz="1700" dirty="0">
                <a:latin typeface="+mn-lt"/>
              </a:rPr>
            </a:br>
            <a:r>
              <a:rPr lang="en-GB" sz="1700" dirty="0">
                <a:latin typeface="+mn-lt"/>
              </a:rPr>
              <a:t>   temperature, and light touch sensations. </a:t>
            </a:r>
            <a:br>
              <a:rPr lang="en-GB" sz="1700" dirty="0">
                <a:latin typeface="+mn-lt"/>
              </a:rPr>
            </a:br>
            <a:r>
              <a:rPr lang="en-GB" sz="1700" dirty="0">
                <a:latin typeface="+mn-lt"/>
              </a:rPr>
              <a:t>- </a:t>
            </a:r>
            <a:r>
              <a:rPr lang="en-GB" sz="1700" b="1" dirty="0">
                <a:latin typeface="+mn-lt"/>
              </a:rPr>
              <a:t>The substantia </a:t>
            </a:r>
            <a:r>
              <a:rPr lang="en-GB" sz="1700" b="1" dirty="0" err="1">
                <a:latin typeface="+mn-lt"/>
              </a:rPr>
              <a:t>gelatinosa</a:t>
            </a:r>
            <a:r>
              <a:rPr lang="en-GB" sz="1700" b="1" dirty="0">
                <a:latin typeface="+mn-lt"/>
              </a:rPr>
              <a:t> of Rolando (</a:t>
            </a:r>
            <a:r>
              <a:rPr lang="en-GB" sz="1700" b="1" dirty="0" err="1">
                <a:latin typeface="+mn-lt"/>
              </a:rPr>
              <a:t>Rexed</a:t>
            </a:r>
            <a:r>
              <a:rPr lang="en-GB" sz="1700" b="1" dirty="0">
                <a:latin typeface="+mn-lt"/>
              </a:rPr>
              <a:t> lamina II) </a:t>
            </a:r>
            <a:r>
              <a:rPr lang="en-GB" sz="1700" dirty="0">
                <a:latin typeface="+mn-lt"/>
              </a:rPr>
              <a:t>also extends the entire length of</a:t>
            </a:r>
            <a:br>
              <a:rPr lang="en-GB" sz="1700" dirty="0">
                <a:latin typeface="+mn-lt"/>
              </a:rPr>
            </a:br>
            <a:r>
              <a:rPr lang="en-GB" sz="1700" dirty="0">
                <a:latin typeface="+mn-lt"/>
              </a:rPr>
              <a:t>   the spinal cord. These cells receive sensory input related to pain, temperature, and light touch</a:t>
            </a:r>
            <a:br>
              <a:rPr lang="en-GB" sz="1700" dirty="0">
                <a:latin typeface="+mn-lt"/>
              </a:rPr>
            </a:br>
            <a:r>
              <a:rPr lang="en-GB" sz="1700" dirty="0">
                <a:latin typeface="+mn-lt"/>
              </a:rPr>
              <a:t>   information. Descending </a:t>
            </a:r>
            <a:r>
              <a:rPr lang="en-GB" sz="1700" dirty="0" err="1">
                <a:latin typeface="+mn-lt"/>
              </a:rPr>
              <a:t>fibers</a:t>
            </a:r>
            <a:r>
              <a:rPr lang="en-GB" sz="1700" dirty="0">
                <a:latin typeface="+mn-lt"/>
              </a:rPr>
              <a:t> from higher </a:t>
            </a:r>
            <a:r>
              <a:rPr lang="en-GB" sz="1700" dirty="0" err="1">
                <a:latin typeface="+mn-lt"/>
              </a:rPr>
              <a:t>centers</a:t>
            </a:r>
            <a:r>
              <a:rPr lang="en-GB" sz="1700" dirty="0">
                <a:latin typeface="+mn-lt"/>
              </a:rPr>
              <a:t> (such as the cerebral cortex) form</a:t>
            </a:r>
            <a:br>
              <a:rPr lang="en-GB" sz="1700" dirty="0">
                <a:latin typeface="+mn-lt"/>
              </a:rPr>
            </a:br>
            <a:r>
              <a:rPr lang="en-GB" sz="1700" dirty="0">
                <a:latin typeface="+mn-lt"/>
              </a:rPr>
              <a:t>   excitatory and inhibitory synapses with the </a:t>
            </a:r>
            <a:r>
              <a:rPr lang="en-GB" sz="1700" dirty="0" err="1">
                <a:latin typeface="+mn-lt"/>
              </a:rPr>
              <a:t>gelatinosa</a:t>
            </a:r>
            <a:r>
              <a:rPr lang="en-GB" sz="1700" dirty="0">
                <a:latin typeface="+mn-lt"/>
              </a:rPr>
              <a:t> cells, thus modifying the arriving pain</a:t>
            </a:r>
            <a:br>
              <a:rPr lang="en-GB" sz="1700" dirty="0">
                <a:latin typeface="+mn-lt"/>
              </a:rPr>
            </a:br>
            <a:r>
              <a:rPr lang="en-GB" sz="1700" dirty="0">
                <a:latin typeface="+mn-lt"/>
              </a:rPr>
              <a:t>   and temperature sensations. </a:t>
            </a:r>
          </a:p>
          <a:p>
            <a:r>
              <a:rPr lang="en-GB" sz="1700" dirty="0">
                <a:latin typeface="+mn-lt"/>
              </a:rPr>
              <a:t>- </a:t>
            </a:r>
            <a:r>
              <a:rPr lang="en-GB" sz="1700" b="1" dirty="0">
                <a:latin typeface="+mn-lt"/>
              </a:rPr>
              <a:t>The nucleus </a:t>
            </a:r>
            <a:r>
              <a:rPr lang="en-GB" sz="1700" b="1" dirty="0" err="1">
                <a:latin typeface="+mn-lt"/>
              </a:rPr>
              <a:t>proprius</a:t>
            </a:r>
            <a:r>
              <a:rPr lang="en-GB" sz="1700" b="1" dirty="0">
                <a:latin typeface="+mn-lt"/>
              </a:rPr>
              <a:t> (</a:t>
            </a:r>
            <a:r>
              <a:rPr lang="en-GB" sz="1700" b="1" dirty="0" err="1">
                <a:latin typeface="+mn-lt"/>
              </a:rPr>
              <a:t>Rexed</a:t>
            </a:r>
            <a:r>
              <a:rPr lang="en-GB" sz="1700" b="1" dirty="0">
                <a:latin typeface="+mn-lt"/>
              </a:rPr>
              <a:t> laminae III and IV) </a:t>
            </a:r>
            <a:r>
              <a:rPr lang="en-GB" sz="1700" dirty="0">
                <a:latin typeface="+mn-lt"/>
              </a:rPr>
              <a:t>also extends the entire length of the</a:t>
            </a:r>
            <a:br>
              <a:rPr lang="en-GB" sz="1700" dirty="0">
                <a:latin typeface="+mn-lt"/>
              </a:rPr>
            </a:br>
            <a:r>
              <a:rPr lang="en-GB" sz="1700" dirty="0">
                <a:latin typeface="+mn-lt"/>
              </a:rPr>
              <a:t>   spinal cord. It is composed of densely clustered large nerve cell bodies, located just ventral to</a:t>
            </a:r>
            <a:br>
              <a:rPr lang="en-GB" sz="1700" dirty="0">
                <a:latin typeface="+mn-lt"/>
              </a:rPr>
            </a:br>
            <a:r>
              <a:rPr lang="en-GB" sz="1700" dirty="0">
                <a:latin typeface="+mn-lt"/>
              </a:rPr>
              <a:t>   the substantia </a:t>
            </a:r>
            <a:r>
              <a:rPr lang="en-GB" sz="1700" dirty="0" err="1">
                <a:latin typeface="+mn-lt"/>
              </a:rPr>
              <a:t>gelatinosa</a:t>
            </a:r>
            <a:r>
              <a:rPr lang="en-GB" sz="1700" dirty="0">
                <a:latin typeface="+mn-lt"/>
              </a:rPr>
              <a:t> and receives the central processes of the majority neurons of ganglion</a:t>
            </a:r>
            <a:br>
              <a:rPr lang="en-GB" sz="1700" dirty="0">
                <a:latin typeface="+mn-lt"/>
              </a:rPr>
            </a:br>
            <a:r>
              <a:rPr lang="en-GB" sz="1700" dirty="0">
                <a:latin typeface="+mn-lt"/>
              </a:rPr>
              <a:t>   </a:t>
            </a:r>
            <a:r>
              <a:rPr lang="en-GB" sz="1700" dirty="0" err="1">
                <a:latin typeface="+mn-lt"/>
              </a:rPr>
              <a:t>spinale</a:t>
            </a:r>
            <a:r>
              <a:rPr lang="en-GB" sz="1700" dirty="0">
                <a:latin typeface="+mn-lt"/>
              </a:rPr>
              <a:t>. The nucleus </a:t>
            </a:r>
            <a:r>
              <a:rPr lang="en-GB" sz="1700" dirty="0" err="1">
                <a:latin typeface="+mn-lt"/>
              </a:rPr>
              <a:t>proprius</a:t>
            </a:r>
            <a:r>
              <a:rPr lang="en-GB" sz="1700" dirty="0">
                <a:latin typeface="+mn-lt"/>
              </a:rPr>
              <a:t> receives pain, light touch, and temperature sensations.</a:t>
            </a:r>
          </a:p>
          <a:p>
            <a:r>
              <a:rPr lang="en-GB" sz="1700" dirty="0">
                <a:latin typeface="+mn-lt"/>
              </a:rPr>
              <a:t>- </a:t>
            </a:r>
            <a:r>
              <a:rPr lang="en-GB" sz="1700" b="1" dirty="0" err="1">
                <a:latin typeface="+mn-lt"/>
              </a:rPr>
              <a:t>Rexed</a:t>
            </a:r>
            <a:r>
              <a:rPr lang="en-GB" sz="1700" b="1" dirty="0">
                <a:latin typeface="+mn-lt"/>
              </a:rPr>
              <a:t> lamina V </a:t>
            </a:r>
            <a:r>
              <a:rPr lang="en-GB" sz="1700" dirty="0">
                <a:latin typeface="+mn-lt"/>
              </a:rPr>
              <a:t>(neck of the dorsal horn). It is less cellular and houses thicker bundles of</a:t>
            </a:r>
            <a:br>
              <a:rPr lang="en-GB" sz="1700" dirty="0">
                <a:latin typeface="+mn-lt"/>
              </a:rPr>
            </a:br>
            <a:r>
              <a:rPr lang="en-GB" sz="1700" dirty="0">
                <a:latin typeface="+mn-lt"/>
              </a:rPr>
              <a:t>   nerve </a:t>
            </a:r>
            <a:r>
              <a:rPr lang="en-GB" sz="1700" dirty="0" err="1">
                <a:latin typeface="+mn-lt"/>
              </a:rPr>
              <a:t>fibers</a:t>
            </a:r>
            <a:r>
              <a:rPr lang="en-GB" sz="1700" dirty="0">
                <a:latin typeface="+mn-lt"/>
              </a:rPr>
              <a:t> than most other of the laminae and its lateral aspect is referred to as the </a:t>
            </a:r>
            <a:r>
              <a:rPr lang="en-GB" sz="1700" b="1" dirty="0" err="1">
                <a:latin typeface="+mn-lt"/>
              </a:rPr>
              <a:t>formatio</a:t>
            </a:r>
            <a:br>
              <a:rPr lang="en-GB" sz="1700" b="1" dirty="0">
                <a:latin typeface="+mn-lt"/>
              </a:rPr>
            </a:br>
            <a:r>
              <a:rPr lang="en-GB" sz="1700" b="1" dirty="0">
                <a:latin typeface="+mn-lt"/>
              </a:rPr>
              <a:t>   reticularis</a:t>
            </a:r>
            <a:r>
              <a:rPr lang="en-GB" sz="1700" dirty="0">
                <a:latin typeface="+mn-lt"/>
              </a:rPr>
              <a:t>.</a:t>
            </a:r>
          </a:p>
          <a:p>
            <a:r>
              <a:rPr lang="en-GB" sz="1700" dirty="0">
                <a:latin typeface="+mn-lt"/>
              </a:rPr>
              <a:t>- </a:t>
            </a:r>
            <a:r>
              <a:rPr lang="en-GB" sz="1700" b="1" dirty="0" err="1">
                <a:latin typeface="+mn-lt"/>
              </a:rPr>
              <a:t>Rexed</a:t>
            </a:r>
            <a:r>
              <a:rPr lang="en-GB" sz="1700" b="1" dirty="0">
                <a:latin typeface="+mn-lt"/>
              </a:rPr>
              <a:t> lamina VI </a:t>
            </a:r>
            <a:r>
              <a:rPr lang="en-GB" sz="1700" dirty="0">
                <a:latin typeface="+mn-lt"/>
              </a:rPr>
              <a:t>(base of the dorsal horn) is responsible for the removal of those regions of</a:t>
            </a:r>
            <a:br>
              <a:rPr lang="en-GB" sz="1700" dirty="0">
                <a:latin typeface="+mn-lt"/>
              </a:rPr>
            </a:br>
            <a:r>
              <a:rPr lang="en-GB" sz="1700" dirty="0">
                <a:latin typeface="+mn-lt"/>
              </a:rPr>
              <a:t>  the extremities from harm’s way that are exposed to painful stimuli. This lamina is not present</a:t>
            </a:r>
            <a:br>
              <a:rPr lang="en-GB" sz="1700" dirty="0">
                <a:latin typeface="+mn-lt"/>
              </a:rPr>
            </a:br>
            <a:r>
              <a:rPr lang="en-GB" sz="1700" dirty="0">
                <a:latin typeface="+mn-lt"/>
              </a:rPr>
              <a:t>   throughout the entire length of the spinal cord. </a:t>
            </a:r>
          </a:p>
        </p:txBody>
      </p:sp>
    </p:spTree>
    <p:extLst>
      <p:ext uri="{BB962C8B-B14F-4D97-AF65-F5344CB8AC3E}">
        <p14:creationId xmlns:p14="http://schemas.microsoft.com/office/powerpoint/2010/main" val="180001760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BF24B2-8B41-A4AC-F4AF-A81FA38322C0}"/>
              </a:ext>
            </a:extLst>
          </p:cNvPr>
          <p:cNvSpPr txBox="1"/>
          <p:nvPr/>
        </p:nvSpPr>
        <p:spPr>
          <a:xfrm>
            <a:off x="-15696" y="548680"/>
            <a:ext cx="9108504" cy="5847755"/>
          </a:xfrm>
          <a:prstGeom prst="rect">
            <a:avLst/>
          </a:prstGeom>
          <a:noFill/>
        </p:spPr>
        <p:txBody>
          <a:bodyPr wrap="square">
            <a:spAutoFit/>
          </a:bodyPr>
          <a:lstStyle/>
          <a:p>
            <a:r>
              <a:rPr lang="en-GB" sz="1700" dirty="0">
                <a:latin typeface="+mn-lt"/>
              </a:rPr>
              <a:t> - </a:t>
            </a:r>
            <a:r>
              <a:rPr lang="en-GB" sz="1700" b="1" dirty="0" err="1">
                <a:latin typeface="+mn-lt"/>
              </a:rPr>
              <a:t>Rexed</a:t>
            </a:r>
            <a:r>
              <a:rPr lang="en-GB" sz="1700" b="1" dirty="0">
                <a:latin typeface="+mn-lt"/>
              </a:rPr>
              <a:t> lamina VII </a:t>
            </a:r>
            <a:r>
              <a:rPr lang="en-GB" sz="1700" dirty="0">
                <a:latin typeface="+mn-lt"/>
              </a:rPr>
              <a:t>is in intermediate zone of the spinal cord and lateral column (horn) and</a:t>
            </a:r>
            <a:br>
              <a:rPr lang="en-GB" sz="1700" dirty="0">
                <a:latin typeface="+mn-lt"/>
              </a:rPr>
            </a:br>
            <a:r>
              <a:rPr lang="en-GB" sz="1700" dirty="0">
                <a:latin typeface="+mn-lt"/>
              </a:rPr>
              <a:t>   does not extend the entire length of the spinal cord</a:t>
            </a:r>
            <a:br>
              <a:rPr lang="en-GB" sz="1700" dirty="0">
                <a:latin typeface="+mn-lt"/>
              </a:rPr>
            </a:br>
            <a:br>
              <a:rPr lang="en-GB" sz="1700" dirty="0">
                <a:latin typeface="+mn-lt"/>
              </a:rPr>
            </a:br>
            <a:r>
              <a:rPr lang="en-GB" sz="1700" dirty="0">
                <a:latin typeface="+mn-lt"/>
              </a:rPr>
              <a:t>       a) its medial part located in intermediate zone of spinal cord (zona intermedia):</a:t>
            </a:r>
            <a:br>
              <a:rPr lang="en-GB" sz="1700" dirty="0">
                <a:latin typeface="+mn-lt"/>
              </a:rPr>
            </a:br>
            <a:r>
              <a:rPr lang="en-GB" sz="1700" dirty="0">
                <a:latin typeface="+mn-lt"/>
              </a:rPr>
              <a:t>           houses </a:t>
            </a:r>
            <a:r>
              <a:rPr lang="en-GB" sz="1700" b="1" dirty="0">
                <a:latin typeface="+mn-lt"/>
              </a:rPr>
              <a:t>nucleus dorsalis, also known as Clarke’s column (or Clarke’s nucleus)</a:t>
            </a:r>
            <a:r>
              <a:rPr lang="en-GB" sz="1700" dirty="0">
                <a:latin typeface="+mn-lt"/>
              </a:rPr>
              <a:t>.</a:t>
            </a:r>
            <a:br>
              <a:rPr lang="en-GB" sz="1700" dirty="0">
                <a:latin typeface="+mn-lt"/>
              </a:rPr>
            </a:br>
            <a:r>
              <a:rPr lang="en-GB" sz="1700" dirty="0">
                <a:latin typeface="+mn-lt"/>
              </a:rPr>
              <a:t>           with relatively large cell bodies that receive synapses from proprioceptive </a:t>
            </a:r>
            <a:r>
              <a:rPr lang="en-GB" sz="1700" dirty="0" err="1">
                <a:latin typeface="+mn-lt"/>
              </a:rPr>
              <a:t>fibers</a:t>
            </a:r>
            <a:r>
              <a:rPr lang="en-GB" sz="1700" dirty="0">
                <a:latin typeface="+mn-lt"/>
              </a:rPr>
              <a:t>, which</a:t>
            </a:r>
            <a:br>
              <a:rPr lang="en-GB" sz="1700" dirty="0">
                <a:latin typeface="+mn-lt"/>
              </a:rPr>
            </a:br>
            <a:r>
              <a:rPr lang="en-GB" sz="1700" dirty="0">
                <a:latin typeface="+mn-lt"/>
              </a:rPr>
              <a:t>           bring information from muscle tendons and muscle spindles. </a:t>
            </a:r>
            <a:br>
              <a:rPr lang="en-GB" sz="1700" dirty="0">
                <a:latin typeface="+mn-lt"/>
              </a:rPr>
            </a:br>
            <a:endParaRPr lang="en-GB" sz="1700" dirty="0">
              <a:latin typeface="+mn-lt"/>
            </a:endParaRPr>
          </a:p>
          <a:p>
            <a:r>
              <a:rPr lang="en-GB" sz="1700" dirty="0">
                <a:latin typeface="+mn-lt"/>
              </a:rPr>
              <a:t>      b) its lateral part located in lateral column (horn) of spinal cord houses:</a:t>
            </a:r>
            <a:br>
              <a:rPr lang="en-GB" sz="1700" dirty="0">
                <a:latin typeface="+mn-lt"/>
              </a:rPr>
            </a:br>
            <a:r>
              <a:rPr lang="en-GB" sz="1700" dirty="0">
                <a:latin typeface="+mn-lt"/>
              </a:rPr>
              <a:t>           - </a:t>
            </a:r>
            <a:r>
              <a:rPr lang="en-GB" sz="1700" b="1" dirty="0">
                <a:latin typeface="+mn-lt"/>
              </a:rPr>
              <a:t>intermediolateral nucleus </a:t>
            </a:r>
            <a:r>
              <a:rPr lang="en-GB" sz="1700" dirty="0">
                <a:latin typeface="+mn-lt"/>
              </a:rPr>
              <a:t>(</a:t>
            </a:r>
            <a:r>
              <a:rPr lang="sr-Latn-CS" altLang="en-US" sz="1600" b="1" dirty="0" err="1">
                <a:latin typeface="Constantia" panose="02030602050306030303" pitchFamily="18" charset="0"/>
              </a:rPr>
              <a:t>nc</a:t>
            </a:r>
            <a:r>
              <a:rPr lang="sr-Latn-CS" altLang="en-US" sz="1600" b="1" dirty="0">
                <a:latin typeface="Constantia" panose="02030602050306030303" pitchFamily="18" charset="0"/>
              </a:rPr>
              <a:t>. </a:t>
            </a:r>
            <a:r>
              <a:rPr lang="en-GB" altLang="en-US" sz="1600" b="1" dirty="0">
                <a:latin typeface="Constantia" panose="02030602050306030303" pitchFamily="18" charset="0"/>
              </a:rPr>
              <a:t>i</a:t>
            </a:r>
            <a:r>
              <a:rPr lang="sr-Latn-CS" altLang="en-US" sz="1600" b="1" dirty="0" err="1">
                <a:latin typeface="Constantia" panose="02030602050306030303" pitchFamily="18" charset="0"/>
              </a:rPr>
              <a:t>ntermediolateralis</a:t>
            </a:r>
            <a:r>
              <a:rPr lang="en-GB" altLang="en-US" sz="1600" b="1" dirty="0">
                <a:latin typeface="Constantia" panose="02030602050306030303" pitchFamily="18" charset="0"/>
              </a:rPr>
              <a:t>)</a:t>
            </a:r>
            <a:r>
              <a:rPr lang="sr-Latn-CS" altLang="en-US" sz="1600" b="1" dirty="0">
                <a:latin typeface="Constantia" panose="02030602050306030303" pitchFamily="18" charset="0"/>
              </a:rPr>
              <a:t> </a:t>
            </a:r>
            <a:r>
              <a:rPr lang="en-GB" altLang="en-US" sz="1600" dirty="0">
                <a:latin typeface="Constantia" panose="02030602050306030303" pitchFamily="18" charset="0"/>
              </a:rPr>
              <a:t>with multipolar </a:t>
            </a:r>
            <a:r>
              <a:rPr lang="en-GB" sz="1700" b="1" dirty="0">
                <a:latin typeface="+mn-lt"/>
              </a:rPr>
              <a:t>preganglionic</a:t>
            </a:r>
            <a:br>
              <a:rPr lang="en-GB" sz="1700" b="1" dirty="0">
                <a:latin typeface="+mn-lt"/>
              </a:rPr>
            </a:br>
            <a:r>
              <a:rPr lang="en-GB" sz="1700" b="1" dirty="0">
                <a:latin typeface="+mn-lt"/>
              </a:rPr>
              <a:t>              sympathetic neurons as sympathetic centre of spinal cord extends through C8-L2</a:t>
            </a:r>
            <a:br>
              <a:rPr lang="en-GB" sz="1700" b="1" dirty="0">
                <a:latin typeface="+mn-lt"/>
              </a:rPr>
            </a:br>
            <a:r>
              <a:rPr lang="en-GB" sz="1700" b="1" dirty="0">
                <a:latin typeface="+mn-lt"/>
              </a:rPr>
              <a:t>              segments </a:t>
            </a:r>
            <a:r>
              <a:rPr lang="en-GB" sz="1700" dirty="0">
                <a:latin typeface="+mn-lt"/>
              </a:rPr>
              <a:t>of spinal cord</a:t>
            </a:r>
          </a:p>
          <a:p>
            <a:r>
              <a:rPr lang="en-GB" sz="1700" dirty="0">
                <a:latin typeface="+mn-lt"/>
              </a:rPr>
              <a:t>           - </a:t>
            </a:r>
            <a:r>
              <a:rPr lang="en-GB" altLang="en-US" sz="1700" b="1" dirty="0">
                <a:latin typeface="Constantia" panose="02030602050306030303" pitchFamily="18" charset="0"/>
              </a:rPr>
              <a:t>sacral parasympathetic nucleus </a:t>
            </a:r>
            <a:r>
              <a:rPr lang="sr-Latn-CS" altLang="en-US" sz="1700" dirty="0">
                <a:latin typeface="Constantia" panose="02030602050306030303" pitchFamily="18" charset="0"/>
              </a:rPr>
              <a:t>(</a:t>
            </a:r>
            <a:r>
              <a:rPr lang="sr-Latn-CS" altLang="en-US" sz="1700" b="1" dirty="0" err="1">
                <a:latin typeface="Constantia" panose="02030602050306030303" pitchFamily="18" charset="0"/>
              </a:rPr>
              <a:t>nuclei</a:t>
            </a:r>
            <a:r>
              <a:rPr lang="sr-Latn-CS" altLang="en-US" sz="1700" b="1" dirty="0">
                <a:latin typeface="Constantia" panose="02030602050306030303" pitchFamily="18" charset="0"/>
              </a:rPr>
              <a:t> </a:t>
            </a:r>
            <a:r>
              <a:rPr lang="sr-Latn-CS" altLang="en-US" sz="1700" b="1" dirty="0" err="1">
                <a:latin typeface="Constantia" panose="02030602050306030303" pitchFamily="18" charset="0"/>
              </a:rPr>
              <a:t>parasympat</a:t>
            </a:r>
            <a:r>
              <a:rPr lang="en-GB" altLang="en-US" sz="1700" b="1" dirty="0">
                <a:latin typeface="Constantia" panose="02030602050306030303" pitchFamily="18" charset="0"/>
              </a:rPr>
              <a:t>het</a:t>
            </a:r>
            <a:r>
              <a:rPr lang="sr-Latn-CS" altLang="en-US" sz="1700" b="1" dirty="0" err="1">
                <a:latin typeface="Constantia" panose="02030602050306030303" pitchFamily="18" charset="0"/>
              </a:rPr>
              <a:t>ici</a:t>
            </a:r>
            <a:r>
              <a:rPr lang="en-GB" altLang="en-US" sz="1700" b="1" dirty="0">
                <a:latin typeface="Constantia" panose="02030602050306030303" pitchFamily="18" charset="0"/>
              </a:rPr>
              <a:t> </a:t>
            </a:r>
            <a:r>
              <a:rPr lang="sr-Latn-CS" altLang="en-US" sz="1700" b="1" dirty="0" err="1">
                <a:latin typeface="Constantia" panose="02030602050306030303" pitchFamily="18" charset="0"/>
              </a:rPr>
              <a:t>sacrales</a:t>
            </a:r>
            <a:r>
              <a:rPr lang="sr-Latn-CS" altLang="en-US" sz="1700" b="1" dirty="0">
                <a:latin typeface="Constantia" panose="02030602050306030303" pitchFamily="18" charset="0"/>
              </a:rPr>
              <a:t>)</a:t>
            </a:r>
            <a:r>
              <a:rPr lang="en-GB" altLang="en-US" sz="1700" b="1" dirty="0">
                <a:latin typeface="Constantia" panose="02030602050306030303" pitchFamily="18" charset="0"/>
              </a:rPr>
              <a:t> as</a:t>
            </a:r>
            <a:br>
              <a:rPr lang="en-GB" altLang="en-US" sz="1700" b="1" dirty="0">
                <a:latin typeface="Constantia" panose="02030602050306030303" pitchFamily="18" charset="0"/>
              </a:rPr>
            </a:br>
            <a:r>
              <a:rPr lang="en-GB" altLang="en-US" sz="1700" b="1" dirty="0">
                <a:latin typeface="Constantia" panose="02030602050306030303" pitchFamily="18" charset="0"/>
              </a:rPr>
              <a:t>              parasympathetic centre of spinal cord extends through the S2-S4 segments of</a:t>
            </a:r>
            <a:br>
              <a:rPr lang="en-GB" altLang="en-US" sz="1700" b="1" dirty="0">
                <a:latin typeface="Constantia" panose="02030602050306030303" pitchFamily="18" charset="0"/>
              </a:rPr>
            </a:br>
            <a:r>
              <a:rPr lang="en-GB" altLang="en-US" sz="1700" b="1" dirty="0">
                <a:latin typeface="Constantia" panose="02030602050306030303" pitchFamily="18" charset="0"/>
              </a:rPr>
              <a:t>              spinal cord</a:t>
            </a:r>
          </a:p>
          <a:p>
            <a:endParaRPr lang="en-GB" sz="1700" b="1" dirty="0">
              <a:latin typeface="Constantia" panose="02030602050306030303" pitchFamily="18" charset="0"/>
            </a:endParaRPr>
          </a:p>
          <a:p>
            <a:pPr algn="just"/>
            <a:r>
              <a:rPr lang="en-GB" sz="1700" b="1" dirty="0">
                <a:latin typeface="Constantia" panose="02030602050306030303" pitchFamily="18" charset="0"/>
              </a:rPr>
              <a:t>- </a:t>
            </a:r>
            <a:r>
              <a:rPr lang="en-GB" sz="1700" b="1" dirty="0" err="1">
                <a:latin typeface="Constantia" panose="02030602050306030303" pitchFamily="18" charset="0"/>
              </a:rPr>
              <a:t>Rexed</a:t>
            </a:r>
            <a:r>
              <a:rPr lang="en-GB" sz="1700" b="1" dirty="0">
                <a:latin typeface="Constantia" panose="02030602050306030303" pitchFamily="18" charset="0"/>
              </a:rPr>
              <a:t> lamina VIII </a:t>
            </a:r>
            <a:r>
              <a:rPr lang="en-GB" sz="1700" dirty="0">
                <a:latin typeface="+mn-lt"/>
              </a:rPr>
              <a:t>the layer of anterior (ventral) column (horn) of the spinal cord and</a:t>
            </a:r>
            <a:br>
              <a:rPr lang="en-GB" sz="1700" dirty="0">
                <a:latin typeface="+mn-lt"/>
              </a:rPr>
            </a:br>
            <a:r>
              <a:rPr lang="en-GB" sz="1700" dirty="0">
                <a:latin typeface="+mn-lt"/>
              </a:rPr>
              <a:t>   </a:t>
            </a:r>
            <a:r>
              <a:rPr lang="en-GB" sz="1700" b="0" i="0" dirty="0">
                <a:solidFill>
                  <a:srgbClr val="32323C"/>
                </a:solidFill>
                <a:effectLst/>
                <a:latin typeface="+mn-lt"/>
              </a:rPr>
              <a:t>Varies depending on spinal cord level, but is most prominent in cervical and lumbar</a:t>
            </a:r>
            <a:br>
              <a:rPr lang="en-GB" sz="1700" b="0" i="0" dirty="0">
                <a:solidFill>
                  <a:srgbClr val="32323C"/>
                </a:solidFill>
                <a:effectLst/>
                <a:latin typeface="+mn-lt"/>
              </a:rPr>
            </a:br>
            <a:r>
              <a:rPr lang="en-GB" sz="1700" b="0" i="0" dirty="0">
                <a:solidFill>
                  <a:srgbClr val="32323C"/>
                </a:solidFill>
                <a:effectLst/>
                <a:latin typeface="+mn-lt"/>
              </a:rPr>
              <a:t>   enlargements</a:t>
            </a:r>
          </a:p>
          <a:p>
            <a:pPr algn="just"/>
            <a:r>
              <a:rPr lang="en-GB" sz="1700" dirty="0">
                <a:solidFill>
                  <a:srgbClr val="32323C"/>
                </a:solidFill>
                <a:latin typeface="+mn-lt"/>
              </a:rPr>
              <a:t>   houses interneurons and motor neurons that </a:t>
            </a:r>
            <a:r>
              <a:rPr lang="en-GB" sz="1700" b="0" i="0" dirty="0">
                <a:solidFill>
                  <a:srgbClr val="32323C"/>
                </a:solidFill>
                <a:effectLst/>
                <a:latin typeface="+mn-lt"/>
              </a:rPr>
              <a:t>are involved in modulating motor output to</a:t>
            </a:r>
            <a:br>
              <a:rPr lang="en-GB" sz="1700" b="0" i="0" dirty="0">
                <a:solidFill>
                  <a:srgbClr val="32323C"/>
                </a:solidFill>
                <a:effectLst/>
                <a:latin typeface="+mn-lt"/>
              </a:rPr>
            </a:br>
            <a:r>
              <a:rPr lang="en-GB" sz="1700" b="0" i="0" dirty="0">
                <a:solidFill>
                  <a:srgbClr val="32323C"/>
                </a:solidFill>
                <a:effectLst/>
                <a:latin typeface="+mn-lt"/>
              </a:rPr>
              <a:t>   skeletal muscle</a:t>
            </a:r>
          </a:p>
          <a:p>
            <a:endParaRPr lang="en-GB" sz="1700" dirty="0">
              <a:latin typeface="+mn-lt"/>
            </a:endParaRPr>
          </a:p>
        </p:txBody>
      </p:sp>
    </p:spTree>
    <p:extLst>
      <p:ext uri="{BB962C8B-B14F-4D97-AF65-F5344CB8AC3E}">
        <p14:creationId xmlns:p14="http://schemas.microsoft.com/office/powerpoint/2010/main" val="74214887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BF24B2-8B41-A4AC-F4AF-A81FA38322C0}"/>
              </a:ext>
            </a:extLst>
          </p:cNvPr>
          <p:cNvSpPr txBox="1"/>
          <p:nvPr/>
        </p:nvSpPr>
        <p:spPr>
          <a:xfrm>
            <a:off x="17748" y="174263"/>
            <a:ext cx="9108504" cy="6509474"/>
          </a:xfrm>
          <a:prstGeom prst="rect">
            <a:avLst/>
          </a:prstGeom>
          <a:noFill/>
        </p:spPr>
        <p:txBody>
          <a:bodyPr wrap="square">
            <a:spAutoFit/>
          </a:bodyPr>
          <a:lstStyle/>
          <a:p>
            <a:r>
              <a:rPr lang="en-GB" sz="1700" dirty="0">
                <a:latin typeface="+mn-lt"/>
              </a:rPr>
              <a:t> - </a:t>
            </a:r>
            <a:r>
              <a:rPr lang="en-GB" sz="1700" b="1" dirty="0" err="1">
                <a:latin typeface="+mn-lt"/>
              </a:rPr>
              <a:t>Rexed</a:t>
            </a:r>
            <a:r>
              <a:rPr lang="en-GB" sz="1700" b="1" dirty="0">
                <a:latin typeface="+mn-lt"/>
              </a:rPr>
              <a:t> lamina IX </a:t>
            </a:r>
            <a:r>
              <a:rPr lang="en-GB" sz="1700" dirty="0">
                <a:latin typeface="+mn-lt"/>
              </a:rPr>
              <a:t>is the layer of anterior (ventral) column (horn) of the spinal cord and can</a:t>
            </a:r>
            <a:br>
              <a:rPr lang="en-GB" sz="1700" dirty="0">
                <a:latin typeface="+mn-lt"/>
              </a:rPr>
            </a:br>
            <a:r>
              <a:rPr lang="en-GB" sz="1700" dirty="0">
                <a:latin typeface="+mn-lt"/>
              </a:rPr>
              <a:t>   be divided into three major groups: medial central and lateral</a:t>
            </a:r>
            <a:br>
              <a:rPr lang="en-GB" sz="1700" dirty="0">
                <a:latin typeface="+mn-lt"/>
              </a:rPr>
            </a:br>
            <a:br>
              <a:rPr lang="en-GB" sz="900" dirty="0">
                <a:latin typeface="+mn-lt"/>
              </a:rPr>
            </a:br>
            <a:r>
              <a:rPr lang="en-GB" sz="1700" dirty="0">
                <a:latin typeface="+mn-lt"/>
              </a:rPr>
              <a:t>       a) </a:t>
            </a:r>
            <a:r>
              <a:rPr lang="en-GB" sz="1700" b="1" dirty="0">
                <a:latin typeface="+mn-lt"/>
              </a:rPr>
              <a:t>medial group: </a:t>
            </a:r>
            <a:r>
              <a:rPr lang="en-GB" sz="1700" dirty="0">
                <a:latin typeface="+mn-lt"/>
              </a:rPr>
              <a:t>extends almost the entire length of the spinal cord (with the possible</a:t>
            </a:r>
            <a:br>
              <a:rPr lang="en-GB" sz="1700" dirty="0">
                <a:latin typeface="+mn-lt"/>
              </a:rPr>
            </a:br>
            <a:r>
              <a:rPr lang="en-GB" sz="1700" dirty="0">
                <a:latin typeface="+mn-lt"/>
              </a:rPr>
              <a:t>           exceptions of L5 and S1). Between T1 and L4 it is subdivided into two components, the</a:t>
            </a:r>
            <a:br>
              <a:rPr lang="en-GB" sz="1700" dirty="0">
                <a:latin typeface="+mn-lt"/>
              </a:rPr>
            </a:br>
            <a:r>
              <a:rPr lang="en-GB" sz="1700" dirty="0">
                <a:latin typeface="+mn-lt"/>
              </a:rPr>
              <a:t>           </a:t>
            </a:r>
            <a:r>
              <a:rPr lang="en-GB" sz="1700" u="sng" dirty="0">
                <a:latin typeface="+mn-lt"/>
              </a:rPr>
              <a:t>dorsomedial and ventromedial groups</a:t>
            </a:r>
            <a:r>
              <a:rPr lang="en-GB" sz="1700" dirty="0">
                <a:latin typeface="+mn-lt"/>
              </a:rPr>
              <a:t>. The motoneurons of the medial group provide</a:t>
            </a:r>
            <a:br>
              <a:rPr lang="en-GB" sz="1700" dirty="0">
                <a:latin typeface="+mn-lt"/>
              </a:rPr>
            </a:br>
            <a:r>
              <a:rPr lang="en-GB" sz="1700" dirty="0">
                <a:latin typeface="+mn-lt"/>
              </a:rPr>
              <a:t>          </a:t>
            </a:r>
            <a:r>
              <a:rPr lang="en-GB" sz="1700" u="sng" dirty="0">
                <a:latin typeface="+mn-lt"/>
              </a:rPr>
              <a:t>innervation for the skeletal muscles of the abdomen, the intercostal muscles, and the</a:t>
            </a:r>
            <a:br>
              <a:rPr lang="en-GB" sz="1700" u="sng" dirty="0">
                <a:latin typeface="+mn-lt"/>
              </a:rPr>
            </a:br>
            <a:r>
              <a:rPr lang="en-GB" sz="1700" dirty="0">
                <a:latin typeface="+mn-lt"/>
              </a:rPr>
              <a:t>          </a:t>
            </a:r>
            <a:r>
              <a:rPr lang="en-GB" sz="1700" u="sng" dirty="0">
                <a:latin typeface="+mn-lt"/>
              </a:rPr>
              <a:t>muscles of the neck</a:t>
            </a:r>
            <a:r>
              <a:rPr lang="en-GB" sz="1700" dirty="0">
                <a:latin typeface="+mn-lt"/>
              </a:rPr>
              <a:t>. </a:t>
            </a:r>
          </a:p>
          <a:p>
            <a:r>
              <a:rPr lang="en-GB" sz="1700" dirty="0">
                <a:latin typeface="+mn-lt"/>
              </a:rPr>
              <a:t>       b) </a:t>
            </a:r>
            <a:r>
              <a:rPr lang="en-GB" sz="1700" b="1" dirty="0">
                <a:latin typeface="+mn-lt"/>
              </a:rPr>
              <a:t>central group:</a:t>
            </a:r>
            <a:r>
              <a:rPr lang="en-GB" sz="1700" dirty="0">
                <a:latin typeface="+mn-lt"/>
              </a:rPr>
              <a:t> is the smallest of the three groups and is present only in the cervical and</a:t>
            </a:r>
            <a:br>
              <a:rPr lang="en-GB" sz="1700" dirty="0">
                <a:latin typeface="+mn-lt"/>
              </a:rPr>
            </a:br>
            <a:r>
              <a:rPr lang="en-GB" sz="1700" dirty="0">
                <a:latin typeface="+mn-lt"/>
              </a:rPr>
              <a:t>           lumbosacral segments of the spinal cord. </a:t>
            </a:r>
            <a:br>
              <a:rPr lang="en-GB" sz="1700" dirty="0">
                <a:latin typeface="+mn-lt"/>
              </a:rPr>
            </a:br>
            <a:r>
              <a:rPr lang="en-GB" sz="1700" dirty="0">
                <a:latin typeface="+mn-lt"/>
              </a:rPr>
              <a:t>           Two regions of the cervical aspect of the central group have special names, the phrenic</a:t>
            </a:r>
            <a:br>
              <a:rPr lang="en-GB" sz="1700" dirty="0">
                <a:latin typeface="+mn-lt"/>
              </a:rPr>
            </a:br>
            <a:r>
              <a:rPr lang="en-GB" sz="1700" dirty="0">
                <a:latin typeface="+mn-lt"/>
              </a:rPr>
              <a:t>           nucleus and the accessory nucleus. </a:t>
            </a:r>
            <a:r>
              <a:rPr lang="en-GB" sz="1700" b="1" dirty="0">
                <a:latin typeface="+mn-lt"/>
              </a:rPr>
              <a:t>The phrenic nucleus </a:t>
            </a:r>
            <a:r>
              <a:rPr lang="en-GB" sz="1700" dirty="0">
                <a:latin typeface="+mn-lt"/>
              </a:rPr>
              <a:t>(extending from C3 to C6) is</a:t>
            </a:r>
            <a:br>
              <a:rPr lang="en-GB" sz="1700" dirty="0">
                <a:latin typeface="+mn-lt"/>
              </a:rPr>
            </a:br>
            <a:r>
              <a:rPr lang="en-GB" sz="1700" dirty="0">
                <a:latin typeface="+mn-lt"/>
              </a:rPr>
              <a:t>           responsible for the innervation of the diaphragm and </a:t>
            </a:r>
            <a:r>
              <a:rPr lang="en-GB" sz="1700" b="1" dirty="0">
                <a:latin typeface="+mn-lt"/>
              </a:rPr>
              <a:t>the accessory nucleus </a:t>
            </a:r>
            <a:r>
              <a:rPr lang="en-GB" sz="1700" dirty="0">
                <a:latin typeface="+mn-lt"/>
              </a:rPr>
              <a:t>(extending</a:t>
            </a:r>
            <a:br>
              <a:rPr lang="en-GB" sz="1700" dirty="0">
                <a:latin typeface="+mn-lt"/>
              </a:rPr>
            </a:br>
            <a:r>
              <a:rPr lang="en-GB" sz="1700" dirty="0">
                <a:latin typeface="+mn-lt"/>
              </a:rPr>
              <a:t>           from C1 to C6) is responsible for innervation of the sternocleidomastoid and trapezius</a:t>
            </a:r>
            <a:br>
              <a:rPr lang="en-GB" sz="1700" dirty="0">
                <a:latin typeface="+mn-lt"/>
              </a:rPr>
            </a:br>
            <a:r>
              <a:rPr lang="en-GB" sz="1700" dirty="0">
                <a:latin typeface="+mn-lt"/>
              </a:rPr>
              <a:t>           muscles. Cells of the accessory nucleus provide </a:t>
            </a:r>
            <a:r>
              <a:rPr lang="en-GB" sz="1700" dirty="0" err="1">
                <a:latin typeface="+mn-lt"/>
              </a:rPr>
              <a:t>fibers</a:t>
            </a:r>
            <a:r>
              <a:rPr lang="en-GB" sz="1700" dirty="0">
                <a:latin typeface="+mn-lt"/>
              </a:rPr>
              <a:t> for the spinal root of cranial nerve</a:t>
            </a:r>
            <a:br>
              <a:rPr lang="en-GB" sz="1700" dirty="0">
                <a:latin typeface="+mn-lt"/>
              </a:rPr>
            </a:br>
            <a:r>
              <a:rPr lang="en-GB" sz="1700" dirty="0">
                <a:latin typeface="+mn-lt"/>
              </a:rPr>
              <a:t>           XI (the spinal accessory nerve). </a:t>
            </a:r>
            <a:br>
              <a:rPr lang="en-GB" sz="1700" dirty="0">
                <a:latin typeface="+mn-lt"/>
              </a:rPr>
            </a:br>
            <a:r>
              <a:rPr lang="en-GB" sz="1700" dirty="0">
                <a:latin typeface="+mn-lt"/>
              </a:rPr>
              <a:t>           The lumbosacral aspect of the central group (L2–S2) is known as the lumbosacral group</a:t>
            </a:r>
            <a:br>
              <a:rPr lang="en-GB" sz="1700" dirty="0">
                <a:latin typeface="+mn-lt"/>
              </a:rPr>
            </a:br>
            <a:r>
              <a:rPr lang="en-GB" sz="1700" dirty="0">
                <a:latin typeface="+mn-lt"/>
              </a:rPr>
              <a:t>           and its function is not known.</a:t>
            </a:r>
          </a:p>
          <a:p>
            <a:r>
              <a:rPr lang="en-GB" sz="1700" dirty="0">
                <a:latin typeface="+mn-lt"/>
              </a:rPr>
              <a:t>        c) </a:t>
            </a:r>
            <a:r>
              <a:rPr lang="en-GB" sz="1700" b="1" dirty="0">
                <a:latin typeface="+mn-lt"/>
              </a:rPr>
              <a:t>lateral group: </a:t>
            </a:r>
            <a:r>
              <a:rPr lang="en-GB" sz="1700" dirty="0">
                <a:latin typeface="+mn-lt"/>
              </a:rPr>
              <a:t>is present only in the regions of the spinal cord responsible for the motor</a:t>
            </a:r>
            <a:br>
              <a:rPr lang="en-GB" sz="1700" dirty="0">
                <a:latin typeface="+mn-lt"/>
              </a:rPr>
            </a:br>
            <a:r>
              <a:rPr lang="en-GB" sz="1700" dirty="0">
                <a:latin typeface="+mn-lt"/>
              </a:rPr>
              <a:t>            innervation of the upper and lower extremities (C4–T1 and L2–S3)</a:t>
            </a:r>
          </a:p>
          <a:p>
            <a:endParaRPr lang="en-GB" sz="1700" dirty="0">
              <a:latin typeface="+mn-lt"/>
            </a:endParaRPr>
          </a:p>
          <a:p>
            <a:r>
              <a:rPr lang="en-GB" sz="1700" dirty="0">
                <a:latin typeface="+mn-lt"/>
              </a:rPr>
              <a:t>- </a:t>
            </a:r>
            <a:r>
              <a:rPr lang="en-GB" sz="1700" b="1" dirty="0" err="1">
                <a:latin typeface="+mn-lt"/>
              </a:rPr>
              <a:t>Rexed</a:t>
            </a:r>
            <a:r>
              <a:rPr lang="en-GB" sz="1700" b="1" dirty="0">
                <a:latin typeface="+mn-lt"/>
              </a:rPr>
              <a:t> lamina X - </a:t>
            </a:r>
            <a:r>
              <a:rPr lang="en-GB" sz="1700" dirty="0">
                <a:latin typeface="+mn-lt"/>
              </a:rPr>
              <a:t>the grey matter that surrounds the central canal of the spinal cord is known</a:t>
            </a:r>
            <a:br>
              <a:rPr lang="en-GB" sz="1700" dirty="0">
                <a:latin typeface="+mn-lt"/>
              </a:rPr>
            </a:br>
            <a:r>
              <a:rPr lang="en-GB" sz="1700" dirty="0">
                <a:latin typeface="+mn-lt"/>
              </a:rPr>
              <a:t>   as the </a:t>
            </a:r>
            <a:r>
              <a:rPr lang="en-GB" sz="1700" dirty="0" err="1">
                <a:latin typeface="+mn-lt"/>
              </a:rPr>
              <a:t>gray</a:t>
            </a:r>
            <a:r>
              <a:rPr lang="en-GB" sz="1700" dirty="0">
                <a:latin typeface="+mn-lt"/>
              </a:rPr>
              <a:t> commissure; extends the entire length of the spinal cord and is believed to be</a:t>
            </a:r>
            <a:br>
              <a:rPr lang="en-GB" sz="1700" dirty="0">
                <a:latin typeface="+mn-lt"/>
              </a:rPr>
            </a:br>
            <a:r>
              <a:rPr lang="en-GB" sz="1700" dirty="0">
                <a:latin typeface="+mn-lt"/>
              </a:rPr>
              <a:t>   associated with the autonomic nervous system. Frequently, </a:t>
            </a:r>
            <a:r>
              <a:rPr lang="en-GB" sz="1700" dirty="0" err="1">
                <a:latin typeface="+mn-lt"/>
              </a:rPr>
              <a:t>Rexed</a:t>
            </a:r>
            <a:r>
              <a:rPr lang="en-GB" sz="1700" dirty="0">
                <a:latin typeface="+mn-lt"/>
              </a:rPr>
              <a:t> laminae VI, VII, and X are</a:t>
            </a:r>
            <a:br>
              <a:rPr lang="en-GB" sz="1700" dirty="0">
                <a:latin typeface="+mn-lt"/>
              </a:rPr>
            </a:br>
            <a:r>
              <a:rPr lang="en-GB" sz="1700" dirty="0">
                <a:latin typeface="+mn-lt"/>
              </a:rPr>
              <a:t>   collectively known as the intermediate zone of the spinal cord grey matter. </a:t>
            </a:r>
          </a:p>
        </p:txBody>
      </p:sp>
    </p:spTree>
    <p:extLst>
      <p:ext uri="{BB962C8B-B14F-4D97-AF65-F5344CB8AC3E}">
        <p14:creationId xmlns:p14="http://schemas.microsoft.com/office/powerpoint/2010/main" val="181179688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7986" name="Picture 2" descr="Spinal cord | Encyclopedia | Anatomy.app | Learn anatomy | 3D models,  articles, and quizzes">
            <a:extLst>
              <a:ext uri="{FF2B5EF4-FFF2-40B4-BE49-F238E27FC236}">
                <a16:creationId xmlns:a16="http://schemas.microsoft.com/office/drawing/2014/main" id="{E706213C-BC5F-7419-EC92-B4DBF16122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2563"/>
            <a:ext cx="9144000" cy="649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27644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90" name="Rectangle 3">
            <a:extLst>
              <a:ext uri="{FF2B5EF4-FFF2-40B4-BE49-F238E27FC236}">
                <a16:creationId xmlns:a16="http://schemas.microsoft.com/office/drawing/2014/main" id="{BA30DB28-76CB-28A6-317C-76231CF86813}"/>
              </a:ext>
            </a:extLst>
          </p:cNvPr>
          <p:cNvSpPr>
            <a:spLocks noGrp="1" noChangeArrowheads="1"/>
          </p:cNvSpPr>
          <p:nvPr>
            <p:ph idx="4294967295"/>
          </p:nvPr>
        </p:nvSpPr>
        <p:spPr>
          <a:xfrm>
            <a:off x="0" y="1031352"/>
            <a:ext cx="9144000" cy="4795296"/>
          </a:xfrm>
        </p:spPr>
        <p:txBody>
          <a:bodyPr/>
          <a:lstStyle/>
          <a:p>
            <a:pPr eaLnBrk="1" hangingPunct="1"/>
            <a:r>
              <a:rPr lang="en-GB" sz="2000" dirty="0"/>
              <a:t>The white matter of the spinal cord is also bilaterally­ symmetric. </a:t>
            </a:r>
            <a:br>
              <a:rPr lang="en-GB" sz="2000" dirty="0"/>
            </a:br>
            <a:r>
              <a:rPr lang="en-GB" sz="2000" dirty="0"/>
              <a:t>It surrounds the grey matter and is composed mostly of myelinated and unmyelinated nerve </a:t>
            </a:r>
            <a:r>
              <a:rPr lang="en-GB" sz="2000" dirty="0" err="1"/>
              <a:t>fibers</a:t>
            </a:r>
            <a:r>
              <a:rPr lang="en-GB" sz="2000" dirty="0"/>
              <a:t>. </a:t>
            </a:r>
            <a:br>
              <a:rPr lang="en-GB" sz="2000" dirty="0"/>
            </a:br>
            <a:r>
              <a:rPr lang="en-GB" sz="2000" dirty="0"/>
              <a:t>It has two main functions: </a:t>
            </a:r>
            <a:br>
              <a:rPr lang="en-GB" sz="2000" dirty="0"/>
            </a:br>
            <a:r>
              <a:rPr lang="en-GB" sz="2000" dirty="0"/>
              <a:t>1. To bring information into the central nervous system (CNS) and transmit it to</a:t>
            </a:r>
            <a:br>
              <a:rPr lang="en-GB" sz="2000" dirty="0"/>
            </a:br>
            <a:r>
              <a:rPr lang="en-GB" sz="2000" dirty="0"/>
              <a:t>    higher levels – ascending, sensory pathways</a:t>
            </a:r>
            <a:br>
              <a:rPr lang="en-GB" sz="2000" dirty="0"/>
            </a:br>
            <a:br>
              <a:rPr lang="en-GB" sz="2000" dirty="0"/>
            </a:br>
            <a:r>
              <a:rPr lang="en-GB" sz="2000" dirty="0"/>
              <a:t>2. To transmit information from the higher levels to the spinal cord and to</a:t>
            </a:r>
            <a:br>
              <a:rPr lang="en-GB" sz="2000" dirty="0"/>
            </a:br>
            <a:r>
              <a:rPr lang="en-GB" sz="2000" dirty="0"/>
              <a:t>    muscles and glands – descending, motor pathways</a:t>
            </a:r>
          </a:p>
        </p:txBody>
      </p:sp>
      <p:sp>
        <p:nvSpPr>
          <p:cNvPr id="89091" name="Title 1">
            <a:extLst>
              <a:ext uri="{FF2B5EF4-FFF2-40B4-BE49-F238E27FC236}">
                <a16:creationId xmlns:a16="http://schemas.microsoft.com/office/drawing/2014/main" id="{BAF64141-6442-4D05-3210-491123AE3AB3}"/>
              </a:ext>
            </a:extLst>
          </p:cNvPr>
          <p:cNvSpPr txBox="1">
            <a:spLocks noChangeArrowheads="1"/>
          </p:cNvSpPr>
          <p:nvPr/>
        </p:nvSpPr>
        <p:spPr bwMode="auto">
          <a:xfrm>
            <a:off x="827584" y="188640"/>
            <a:ext cx="777240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White matter </a:t>
            </a:r>
            <a:r>
              <a:rPr lang="sr-Latn-CS" altLang="en-US" sz="2800" dirty="0">
                <a:solidFill>
                  <a:srgbClr val="14425D"/>
                </a:solidFill>
                <a:latin typeface="Constantia" panose="02030602050306030303" pitchFamily="18" charset="0"/>
              </a:rPr>
              <a:t>(</a:t>
            </a:r>
            <a:r>
              <a:rPr lang="sr-Latn-CS" altLang="en-US" sz="2800" dirty="0" err="1">
                <a:solidFill>
                  <a:srgbClr val="14425D"/>
                </a:solidFill>
                <a:latin typeface="Constantia" panose="02030602050306030303" pitchFamily="18" charset="0"/>
              </a:rPr>
              <a:t>substantia</a:t>
            </a:r>
            <a:r>
              <a:rPr lang="sr-Latn-CS" altLang="en-US" sz="2800" dirty="0">
                <a:solidFill>
                  <a:srgbClr val="14425D"/>
                </a:solidFill>
                <a:latin typeface="Constantia" panose="02030602050306030303" pitchFamily="18" charset="0"/>
              </a:rPr>
              <a:t> </a:t>
            </a:r>
            <a:r>
              <a:rPr lang="sr-Latn-CS" altLang="en-US" sz="2800" dirty="0" err="1">
                <a:solidFill>
                  <a:srgbClr val="14425D"/>
                </a:solidFill>
                <a:latin typeface="Constantia" panose="02030602050306030303" pitchFamily="18" charset="0"/>
              </a:rPr>
              <a:t>alba</a:t>
            </a:r>
            <a:r>
              <a:rPr lang="sr-Latn-CS" altLang="en-US" sz="2800" dirty="0">
                <a:solidFill>
                  <a:srgbClr val="14425D"/>
                </a:solidFill>
                <a:latin typeface="Constantia" panose="02030602050306030303" pitchFamily="18" charset="0"/>
              </a:rPr>
              <a:t>) </a:t>
            </a:r>
            <a:r>
              <a:rPr lang="en-GB" altLang="en-US" sz="2800" dirty="0">
                <a:solidFill>
                  <a:srgbClr val="14425D"/>
                </a:solidFill>
                <a:latin typeface="Constantia" panose="02030602050306030303" pitchFamily="18" charset="0"/>
              </a:rPr>
              <a:t>of spinal cord </a:t>
            </a:r>
            <a:endParaRPr lang="en-US" altLang="en-US" sz="2800" dirty="0">
              <a:solidFill>
                <a:srgbClr val="14425D"/>
              </a:solidFill>
              <a:latin typeface="Constantia" panose="02030602050306030303" pitchFamily="18" charset="0"/>
            </a:endParaRPr>
          </a:p>
        </p:txBody>
      </p:sp>
      <p:pic>
        <p:nvPicPr>
          <p:cNvPr id="2" name="Picture 4" descr="new-21.jpg">
            <a:extLst>
              <a:ext uri="{FF2B5EF4-FFF2-40B4-BE49-F238E27FC236}">
                <a16:creationId xmlns:a16="http://schemas.microsoft.com/office/drawing/2014/main" id="{482887D0-B3B2-F7CB-80A6-754B0B8BA7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5806" y="3858542"/>
            <a:ext cx="6015955" cy="2975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240850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5698" name="Picture 2" descr="Spinal Cord Diagram | Quizlet">
            <a:extLst>
              <a:ext uri="{FF2B5EF4-FFF2-40B4-BE49-F238E27FC236}">
                <a16:creationId xmlns:a16="http://schemas.microsoft.com/office/drawing/2014/main" id="{61E6BE96-E61D-D939-4796-C286C79CAE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301" b="19550"/>
          <a:stretch/>
        </p:blipFill>
        <p:spPr bwMode="auto">
          <a:xfrm>
            <a:off x="3779912" y="4198019"/>
            <a:ext cx="5364088" cy="2661221"/>
          </a:xfrm>
          <a:prstGeom prst="rect">
            <a:avLst/>
          </a:prstGeom>
          <a:noFill/>
          <a:extLst>
            <a:ext uri="{909E8E84-426E-40DD-AFC4-6F175D3DCCD1}">
              <a14:hiddenFill xmlns:a14="http://schemas.microsoft.com/office/drawing/2010/main">
                <a:solidFill>
                  <a:srgbClr val="FFFFFF"/>
                </a:solidFill>
              </a14:hiddenFill>
            </a:ext>
          </a:extLst>
        </p:spPr>
      </p:pic>
      <p:sp>
        <p:nvSpPr>
          <p:cNvPr id="89090" name="Rectangle 3">
            <a:extLst>
              <a:ext uri="{FF2B5EF4-FFF2-40B4-BE49-F238E27FC236}">
                <a16:creationId xmlns:a16="http://schemas.microsoft.com/office/drawing/2014/main" id="{BA30DB28-76CB-28A6-317C-76231CF86813}"/>
              </a:ext>
            </a:extLst>
          </p:cNvPr>
          <p:cNvSpPr>
            <a:spLocks noGrp="1" noChangeArrowheads="1"/>
          </p:cNvSpPr>
          <p:nvPr>
            <p:ph idx="4294967295"/>
          </p:nvPr>
        </p:nvSpPr>
        <p:spPr>
          <a:xfrm>
            <a:off x="0" y="548489"/>
            <a:ext cx="9144000" cy="4032633"/>
          </a:xfrm>
        </p:spPr>
        <p:txBody>
          <a:bodyPr/>
          <a:lstStyle/>
          <a:p>
            <a:pPr marL="0" indent="0" eaLnBrk="1" hangingPunct="1">
              <a:buNone/>
            </a:pPr>
            <a:r>
              <a:rPr lang="en-GB" sz="1800" dirty="0"/>
              <a:t>Based on the presence of sulci and fissures at the surface of spinal cord, the white matter is subdivided into three major parts named funiculus (plural: funiculi): ventral (anterior)), lateral and the dorsal (posterior) funiculi</a:t>
            </a:r>
            <a:endParaRPr lang="sr-Latn-CS" altLang="en-US" sz="1800" dirty="0"/>
          </a:p>
          <a:p>
            <a:pPr eaLnBrk="1" hangingPunct="1"/>
            <a:r>
              <a:rPr lang="en-GB" sz="1800" b="1" dirty="0"/>
              <a:t>The ventral (anterior) funiculus </a:t>
            </a:r>
            <a:r>
              <a:rPr lang="en-GB" sz="1800" dirty="0"/>
              <a:t>is between the ventrolateral (anterolateral) sulcus and the ventral (anterior) median fissure (between the ventral roots of spinal nerve and the ventral (anterior) midline.</a:t>
            </a:r>
            <a:endParaRPr lang="en-US" altLang="en-US" sz="1800" dirty="0"/>
          </a:p>
          <a:p>
            <a:pPr eaLnBrk="1" hangingPunct="1"/>
            <a:r>
              <a:rPr lang="en-GB" sz="1800" b="1" dirty="0"/>
              <a:t>The lateral funiculus </a:t>
            </a:r>
            <a:r>
              <a:rPr lang="en-GB" sz="1800" dirty="0"/>
              <a:t>is between the dorsolateral (posterolateral) and ventrolateral (anterolateral) sulci (between the dorsal (posterior) and ventral (anterior) root of spinal nerve). The lateral funiculus can be divided into:</a:t>
            </a:r>
            <a:br>
              <a:rPr lang="en-GB" sz="1800" dirty="0"/>
            </a:br>
            <a:r>
              <a:rPr lang="en-GB" sz="1800" dirty="0"/>
              <a:t>    </a:t>
            </a:r>
            <a:r>
              <a:rPr lang="en-GB" sz="1800" b="1" dirty="0"/>
              <a:t>a) anterolateral (ventrolateral) funiculus</a:t>
            </a:r>
            <a:br>
              <a:rPr lang="en-GB" sz="1800" b="1" dirty="0"/>
            </a:br>
            <a:r>
              <a:rPr lang="en-GB" sz="1800" b="1" dirty="0"/>
              <a:t>    b) posterolateral (dorsolateral) funiculus</a:t>
            </a:r>
          </a:p>
          <a:p>
            <a:pPr eaLnBrk="1" hangingPunct="1"/>
            <a:r>
              <a:rPr lang="en-GB" sz="1800" b="1" dirty="0"/>
              <a:t>The dorsal funiculus </a:t>
            </a:r>
            <a:r>
              <a:rPr lang="en-GB" sz="1800" dirty="0"/>
              <a:t>is bounded by the dorsal (posterior) median and dorsolateral (posterolateral) sulcus (between the dorsal (posterior) midline and the dorsal (posterior) root of spinal nerve). </a:t>
            </a:r>
          </a:p>
          <a:p>
            <a:pPr marL="0" indent="0" eaLnBrk="1" hangingPunct="1">
              <a:buNone/>
            </a:pPr>
            <a:endParaRPr lang="en-GB" sz="1800" dirty="0"/>
          </a:p>
        </p:txBody>
      </p:sp>
      <p:sp>
        <p:nvSpPr>
          <p:cNvPr id="89091" name="Title 1">
            <a:extLst>
              <a:ext uri="{FF2B5EF4-FFF2-40B4-BE49-F238E27FC236}">
                <a16:creationId xmlns:a16="http://schemas.microsoft.com/office/drawing/2014/main" id="{BAF64141-6442-4D05-3210-491123AE3AB3}"/>
              </a:ext>
            </a:extLst>
          </p:cNvPr>
          <p:cNvSpPr txBox="1">
            <a:spLocks noChangeArrowheads="1"/>
          </p:cNvSpPr>
          <p:nvPr/>
        </p:nvSpPr>
        <p:spPr bwMode="auto">
          <a:xfrm>
            <a:off x="827584" y="9744"/>
            <a:ext cx="777240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White matter </a:t>
            </a:r>
            <a:r>
              <a:rPr lang="sr-Latn-CS" altLang="en-US" sz="2800" dirty="0">
                <a:solidFill>
                  <a:srgbClr val="14425D"/>
                </a:solidFill>
                <a:latin typeface="Constantia" panose="02030602050306030303" pitchFamily="18" charset="0"/>
              </a:rPr>
              <a:t>(</a:t>
            </a:r>
            <a:r>
              <a:rPr lang="sr-Latn-CS" altLang="en-US" sz="2800" dirty="0" err="1">
                <a:solidFill>
                  <a:srgbClr val="14425D"/>
                </a:solidFill>
                <a:latin typeface="Constantia" panose="02030602050306030303" pitchFamily="18" charset="0"/>
              </a:rPr>
              <a:t>substantia</a:t>
            </a:r>
            <a:r>
              <a:rPr lang="sr-Latn-CS" altLang="en-US" sz="2800" dirty="0">
                <a:solidFill>
                  <a:srgbClr val="14425D"/>
                </a:solidFill>
                <a:latin typeface="Constantia" panose="02030602050306030303" pitchFamily="18" charset="0"/>
              </a:rPr>
              <a:t> </a:t>
            </a:r>
            <a:r>
              <a:rPr lang="sr-Latn-CS" altLang="en-US" sz="2800" dirty="0" err="1">
                <a:solidFill>
                  <a:srgbClr val="14425D"/>
                </a:solidFill>
                <a:latin typeface="Constantia" panose="02030602050306030303" pitchFamily="18" charset="0"/>
              </a:rPr>
              <a:t>alba</a:t>
            </a:r>
            <a:r>
              <a:rPr lang="sr-Latn-CS" altLang="en-US" sz="2800" dirty="0">
                <a:solidFill>
                  <a:srgbClr val="14425D"/>
                </a:solidFill>
                <a:latin typeface="Constantia" panose="02030602050306030303" pitchFamily="18" charset="0"/>
              </a:rPr>
              <a:t>) </a:t>
            </a:r>
            <a:r>
              <a:rPr lang="en-GB" altLang="en-US" sz="2800" dirty="0">
                <a:solidFill>
                  <a:srgbClr val="14425D"/>
                </a:solidFill>
                <a:latin typeface="Constantia" panose="02030602050306030303" pitchFamily="18" charset="0"/>
              </a:rPr>
              <a:t>of spinal cord </a:t>
            </a:r>
            <a:endParaRPr lang="en-US" altLang="en-US" sz="2800" dirty="0">
              <a:solidFill>
                <a:srgbClr val="14425D"/>
              </a:solidFill>
              <a:latin typeface="Constantia" panose="02030602050306030303" pitchFamily="18" charset="0"/>
            </a:endParaRPr>
          </a:p>
        </p:txBody>
      </p:sp>
      <p:cxnSp>
        <p:nvCxnSpPr>
          <p:cNvPr id="3" name="Straight Connector 2">
            <a:extLst>
              <a:ext uri="{FF2B5EF4-FFF2-40B4-BE49-F238E27FC236}">
                <a16:creationId xmlns:a16="http://schemas.microsoft.com/office/drawing/2014/main" id="{530A1BBF-048E-6CE7-6B4D-2EED2AF79F30}"/>
              </a:ext>
            </a:extLst>
          </p:cNvPr>
          <p:cNvCxnSpPr/>
          <p:nvPr/>
        </p:nvCxnSpPr>
        <p:spPr bwMode="auto">
          <a:xfrm>
            <a:off x="4499992" y="4581128"/>
            <a:ext cx="108012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Straight Connector 3">
            <a:extLst>
              <a:ext uri="{FF2B5EF4-FFF2-40B4-BE49-F238E27FC236}">
                <a16:creationId xmlns:a16="http://schemas.microsoft.com/office/drawing/2014/main" id="{D598D11F-A61F-4307-E50B-63899E8EE4F2}"/>
              </a:ext>
            </a:extLst>
          </p:cNvPr>
          <p:cNvCxnSpPr/>
          <p:nvPr/>
        </p:nvCxnSpPr>
        <p:spPr bwMode="auto">
          <a:xfrm>
            <a:off x="4499992" y="4733528"/>
            <a:ext cx="108012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Connector 4">
            <a:extLst>
              <a:ext uri="{FF2B5EF4-FFF2-40B4-BE49-F238E27FC236}">
                <a16:creationId xmlns:a16="http://schemas.microsoft.com/office/drawing/2014/main" id="{8B96D846-A012-26D9-5550-058998DB116B}"/>
              </a:ext>
            </a:extLst>
          </p:cNvPr>
          <p:cNvCxnSpPr/>
          <p:nvPr/>
        </p:nvCxnSpPr>
        <p:spPr bwMode="auto">
          <a:xfrm>
            <a:off x="4499992" y="4869160"/>
            <a:ext cx="1080120" cy="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5">
            <a:extLst>
              <a:ext uri="{FF2B5EF4-FFF2-40B4-BE49-F238E27FC236}">
                <a16:creationId xmlns:a16="http://schemas.microsoft.com/office/drawing/2014/main" id="{8B2F271F-1DD3-A573-1942-70A0A3997B27}"/>
              </a:ext>
            </a:extLst>
          </p:cNvPr>
          <p:cNvSpPr txBox="1"/>
          <p:nvPr/>
        </p:nvSpPr>
        <p:spPr>
          <a:xfrm>
            <a:off x="107504" y="5013176"/>
            <a:ext cx="3664273" cy="1200329"/>
          </a:xfrm>
          <a:prstGeom prst="rect">
            <a:avLst/>
          </a:prstGeom>
          <a:noFill/>
          <a:ln>
            <a:solidFill>
              <a:srgbClr val="C00000"/>
            </a:solidFill>
          </a:ln>
        </p:spPr>
        <p:txBody>
          <a:bodyPr wrap="none" rtlCol="0">
            <a:spAutoFit/>
          </a:bodyPr>
          <a:lstStyle/>
          <a:p>
            <a:r>
              <a:rPr lang="en-GB" dirty="0">
                <a:latin typeface="+mn-lt"/>
              </a:rPr>
              <a:t>In </a:t>
            </a:r>
            <a:r>
              <a:rPr lang="en-GB" dirty="0" err="1">
                <a:latin typeface="+mn-lt"/>
              </a:rPr>
              <a:t>Anglo-saxons</a:t>
            </a:r>
            <a:r>
              <a:rPr lang="en-GB" dirty="0">
                <a:latin typeface="+mn-lt"/>
              </a:rPr>
              <a:t> literature funiculi</a:t>
            </a:r>
            <a:br>
              <a:rPr lang="en-GB" dirty="0">
                <a:latin typeface="+mn-lt"/>
              </a:rPr>
            </a:br>
            <a:r>
              <a:rPr lang="en-GB" dirty="0">
                <a:latin typeface="+mn-lt"/>
              </a:rPr>
              <a:t>are termed column (need to make </a:t>
            </a:r>
            <a:br>
              <a:rPr lang="en-GB" dirty="0">
                <a:latin typeface="+mn-lt"/>
              </a:rPr>
            </a:br>
            <a:r>
              <a:rPr lang="en-GB" dirty="0">
                <a:latin typeface="+mn-lt"/>
              </a:rPr>
              <a:t>difference between grey and white </a:t>
            </a:r>
            <a:br>
              <a:rPr lang="en-GB" dirty="0">
                <a:latin typeface="+mn-lt"/>
              </a:rPr>
            </a:br>
            <a:r>
              <a:rPr lang="en-GB" dirty="0">
                <a:latin typeface="+mn-lt"/>
              </a:rPr>
              <a:t>matter!!!!)</a:t>
            </a:r>
          </a:p>
        </p:txBody>
      </p:sp>
    </p:spTree>
    <p:extLst>
      <p:ext uri="{BB962C8B-B14F-4D97-AF65-F5344CB8AC3E}">
        <p14:creationId xmlns:p14="http://schemas.microsoft.com/office/powerpoint/2010/main" val="25617965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90" name="Rectangle 3">
            <a:extLst>
              <a:ext uri="{FF2B5EF4-FFF2-40B4-BE49-F238E27FC236}">
                <a16:creationId xmlns:a16="http://schemas.microsoft.com/office/drawing/2014/main" id="{BA30DB28-76CB-28A6-317C-76231CF86813}"/>
              </a:ext>
            </a:extLst>
          </p:cNvPr>
          <p:cNvSpPr>
            <a:spLocks noGrp="1" noChangeArrowheads="1"/>
          </p:cNvSpPr>
          <p:nvPr>
            <p:ph idx="4294967295"/>
          </p:nvPr>
        </p:nvSpPr>
        <p:spPr>
          <a:xfrm>
            <a:off x="0" y="747976"/>
            <a:ext cx="9144000" cy="6955536"/>
          </a:xfrm>
        </p:spPr>
        <p:txBody>
          <a:bodyPr/>
          <a:lstStyle/>
          <a:p>
            <a:pPr marL="0" indent="0" eaLnBrk="1" hangingPunct="1">
              <a:buNone/>
            </a:pPr>
            <a:r>
              <a:rPr lang="en-GB" sz="1800" dirty="0"/>
              <a:t>Within the funiculi, the nerve </a:t>
            </a:r>
            <a:r>
              <a:rPr lang="en-GB" sz="1800" dirty="0" err="1"/>
              <a:t>fibers</a:t>
            </a:r>
            <a:r>
              <a:rPr lang="en-GB" sz="1800" dirty="0"/>
              <a:t> that have similar destinations are arranged in bundles known as </a:t>
            </a:r>
            <a:r>
              <a:rPr lang="en-GB" sz="1800" b="1" dirty="0"/>
              <a:t>tracts or fasciculi.</a:t>
            </a:r>
          </a:p>
          <a:p>
            <a:pPr marL="0" indent="0" eaLnBrk="1" hangingPunct="1">
              <a:buNone/>
            </a:pPr>
            <a:r>
              <a:rPr lang="en-GB" sz="1800" dirty="0"/>
              <a:t>Tracts are classified into three categories: association pathways, commissural pathways and association pathways:</a:t>
            </a:r>
          </a:p>
          <a:p>
            <a:pPr marL="0" indent="0" eaLnBrk="1" hangingPunct="1">
              <a:buNone/>
            </a:pPr>
            <a:r>
              <a:rPr lang="en-GB" sz="1800" dirty="0"/>
              <a:t>1</a:t>
            </a:r>
            <a:r>
              <a:rPr lang="en-GB" sz="1800" b="1" dirty="0"/>
              <a:t>) Association pathways </a:t>
            </a:r>
            <a:r>
              <a:rPr lang="en-GB" sz="1800" dirty="0"/>
              <a:t>- intersegmental tracts convey information between spinal cord</a:t>
            </a:r>
            <a:br>
              <a:rPr lang="en-GB" sz="1800" dirty="0"/>
            </a:br>
            <a:r>
              <a:rPr lang="en-GB" sz="1800" dirty="0"/>
              <a:t>   segments of same half of spinal cord, thus orchestrating intersegmental spinal reflexes. </a:t>
            </a:r>
          </a:p>
          <a:p>
            <a:pPr marL="0" indent="0" algn="l">
              <a:buNone/>
            </a:pPr>
            <a:r>
              <a:rPr lang="en-GB" sz="1800" dirty="0"/>
              <a:t>2) </a:t>
            </a:r>
            <a:r>
              <a:rPr lang="en-GB" sz="1800" b="1" dirty="0"/>
              <a:t>Commissural pathways </a:t>
            </a:r>
            <a:r>
              <a:rPr lang="en-GB" sz="1800" dirty="0"/>
              <a:t>– </a:t>
            </a:r>
            <a:r>
              <a:rPr lang="en-GB" sz="1600" b="0" i="0" dirty="0">
                <a:solidFill>
                  <a:srgbClr val="0D0D0D"/>
                </a:solidFill>
                <a:effectLst/>
                <a:highlight>
                  <a:srgbClr val="FFFFFF"/>
                </a:highlight>
              </a:rPr>
              <a:t>neural pathways that connect the right and left sides of the spinal</a:t>
            </a:r>
            <a:br>
              <a:rPr lang="en-GB" sz="1600" b="0" i="0" dirty="0">
                <a:solidFill>
                  <a:srgbClr val="0D0D0D"/>
                </a:solidFill>
                <a:effectLst/>
                <a:highlight>
                  <a:srgbClr val="FFFFFF"/>
                </a:highlight>
              </a:rPr>
            </a:br>
            <a:r>
              <a:rPr lang="en-GB" sz="1600" b="0" i="0" dirty="0">
                <a:solidFill>
                  <a:srgbClr val="0D0D0D"/>
                </a:solidFill>
                <a:effectLst/>
                <a:highlight>
                  <a:srgbClr val="FFFFFF"/>
                </a:highlight>
              </a:rPr>
              <a:t>     cord. They include:</a:t>
            </a:r>
          </a:p>
          <a:p>
            <a:pPr algn="l">
              <a:buFont typeface="+mj-lt"/>
              <a:buAutoNum type="arabicPeriod"/>
            </a:pPr>
            <a:r>
              <a:rPr lang="en-GB" sz="1600" b="1" i="0" dirty="0">
                <a:solidFill>
                  <a:srgbClr val="0D0D0D"/>
                </a:solidFill>
                <a:effectLst/>
                <a:highlight>
                  <a:srgbClr val="FFFFFF"/>
                </a:highlight>
              </a:rPr>
              <a:t>Anterior White Commissure:</a:t>
            </a:r>
            <a:r>
              <a:rPr lang="en-GB" sz="1600" b="0" i="0" dirty="0">
                <a:solidFill>
                  <a:srgbClr val="0D0D0D"/>
                </a:solidFill>
                <a:effectLst/>
                <a:highlight>
                  <a:srgbClr val="FFFFFF"/>
                </a:highlight>
              </a:rPr>
              <a:t> It contains crossing </a:t>
            </a:r>
            <a:r>
              <a:rPr lang="en-GB" sz="1600" b="0" i="0" dirty="0" err="1">
                <a:solidFill>
                  <a:srgbClr val="0D0D0D"/>
                </a:solidFill>
                <a:effectLst/>
                <a:highlight>
                  <a:srgbClr val="FFFFFF"/>
                </a:highlight>
              </a:rPr>
              <a:t>fibers</a:t>
            </a:r>
            <a:r>
              <a:rPr lang="en-GB" sz="1600" b="0" i="0" dirty="0">
                <a:solidFill>
                  <a:srgbClr val="0D0D0D"/>
                </a:solidFill>
                <a:effectLst/>
                <a:highlight>
                  <a:srgbClr val="FFFFFF"/>
                </a:highlight>
              </a:rPr>
              <a:t> that connect the anterior horns of grey matter on opposite sides of the spinal cord.</a:t>
            </a:r>
          </a:p>
          <a:p>
            <a:pPr algn="l">
              <a:buFont typeface="+mj-lt"/>
              <a:buAutoNum type="arabicPeriod"/>
            </a:pPr>
            <a:r>
              <a:rPr lang="en-GB" sz="1600" b="1" i="0" dirty="0">
                <a:solidFill>
                  <a:srgbClr val="0D0D0D"/>
                </a:solidFill>
                <a:effectLst/>
                <a:highlight>
                  <a:srgbClr val="FFFFFF"/>
                </a:highlight>
              </a:rPr>
              <a:t>Posterior White Commissure:</a:t>
            </a:r>
            <a:r>
              <a:rPr lang="en-GB" sz="1600" b="0" i="0" dirty="0">
                <a:solidFill>
                  <a:srgbClr val="0D0D0D"/>
                </a:solidFill>
                <a:effectLst/>
                <a:highlight>
                  <a:srgbClr val="FFFFFF"/>
                </a:highlight>
              </a:rPr>
              <a:t> Similar to the anterior white commissure, it contains crossing </a:t>
            </a:r>
            <a:r>
              <a:rPr lang="en-GB" sz="1600" b="0" i="0" dirty="0" err="1">
                <a:solidFill>
                  <a:srgbClr val="0D0D0D"/>
                </a:solidFill>
                <a:effectLst/>
                <a:highlight>
                  <a:srgbClr val="FFFFFF"/>
                </a:highlight>
              </a:rPr>
              <a:t>fibers</a:t>
            </a:r>
            <a:r>
              <a:rPr lang="en-GB" sz="1600" b="0" i="0" dirty="0">
                <a:solidFill>
                  <a:srgbClr val="0D0D0D"/>
                </a:solidFill>
                <a:effectLst/>
                <a:highlight>
                  <a:srgbClr val="FFFFFF"/>
                </a:highlight>
              </a:rPr>
              <a:t> but in the posterior part of the spinal cord.</a:t>
            </a:r>
            <a:br>
              <a:rPr lang="en-GB" sz="1600" dirty="0">
                <a:solidFill>
                  <a:srgbClr val="0D0D0D"/>
                </a:solidFill>
                <a:highlight>
                  <a:srgbClr val="FFFFFF"/>
                </a:highlight>
              </a:rPr>
            </a:br>
            <a:br>
              <a:rPr lang="en-GB" sz="1000" dirty="0">
                <a:solidFill>
                  <a:srgbClr val="0D0D0D"/>
                </a:solidFill>
                <a:highlight>
                  <a:srgbClr val="FFFFFF"/>
                </a:highlight>
              </a:rPr>
            </a:br>
            <a:r>
              <a:rPr lang="en-GB" sz="1600" b="0" i="0" dirty="0">
                <a:solidFill>
                  <a:srgbClr val="0D0D0D"/>
                </a:solidFill>
                <a:effectLst/>
                <a:highlight>
                  <a:srgbClr val="FFFFFF"/>
                </a:highlight>
              </a:rPr>
              <a:t>These commissural pathways allow for communication between the two sides of the spinal cord, facilitating coordinated movement and sensory processing.</a:t>
            </a:r>
          </a:p>
          <a:p>
            <a:pPr marL="0" indent="0" eaLnBrk="1" hangingPunct="1">
              <a:buNone/>
            </a:pPr>
            <a:endParaRPr lang="en-GB" sz="1800" dirty="0"/>
          </a:p>
          <a:p>
            <a:pPr marL="0" indent="0" eaLnBrk="1" hangingPunct="1">
              <a:buNone/>
            </a:pPr>
            <a:r>
              <a:rPr lang="en-GB" sz="1800" dirty="0"/>
              <a:t>3) </a:t>
            </a:r>
            <a:r>
              <a:rPr lang="en-GB" sz="1800" b="1" dirty="0"/>
              <a:t>Projection pathways </a:t>
            </a:r>
            <a:r>
              <a:rPr lang="en-GB" sz="1800" dirty="0"/>
              <a:t>that can be:</a:t>
            </a:r>
            <a:br>
              <a:rPr lang="en-GB" sz="1800" dirty="0"/>
            </a:br>
            <a:r>
              <a:rPr lang="en-GB" sz="1800" b="1" dirty="0"/>
              <a:t>           a) Ascending tracts </a:t>
            </a:r>
            <a:r>
              <a:rPr lang="en-GB" sz="1800" dirty="0"/>
              <a:t>transmit sensory information to higher </a:t>
            </a:r>
            <a:r>
              <a:rPr lang="en-GB" sz="1800" dirty="0" err="1"/>
              <a:t>centers</a:t>
            </a:r>
            <a:r>
              <a:rPr lang="en-GB" sz="1800" dirty="0"/>
              <a:t>, whereas </a:t>
            </a:r>
          </a:p>
          <a:p>
            <a:pPr marL="0" indent="0" eaLnBrk="1" hangingPunct="1">
              <a:buNone/>
            </a:pPr>
            <a:r>
              <a:rPr lang="en-GB" sz="1800" dirty="0"/>
              <a:t>           </a:t>
            </a:r>
            <a:r>
              <a:rPr lang="en-GB" sz="1800" b="1" dirty="0"/>
              <a:t>b) Descending tracts </a:t>
            </a:r>
            <a:r>
              <a:rPr lang="en-GB" sz="1800" dirty="0"/>
              <a:t>relay motor information originating at higher </a:t>
            </a:r>
            <a:r>
              <a:rPr lang="en-GB" sz="1800" dirty="0" err="1"/>
              <a:t>centers</a:t>
            </a:r>
            <a:r>
              <a:rPr lang="en-GB" sz="1800" dirty="0"/>
              <a:t>. </a:t>
            </a:r>
            <a:endParaRPr lang="en-US" altLang="en-US" sz="1800" dirty="0"/>
          </a:p>
        </p:txBody>
      </p:sp>
      <p:sp>
        <p:nvSpPr>
          <p:cNvPr id="89091" name="Title 1">
            <a:extLst>
              <a:ext uri="{FF2B5EF4-FFF2-40B4-BE49-F238E27FC236}">
                <a16:creationId xmlns:a16="http://schemas.microsoft.com/office/drawing/2014/main" id="{BAF64141-6442-4D05-3210-491123AE3AB3}"/>
              </a:ext>
            </a:extLst>
          </p:cNvPr>
          <p:cNvSpPr txBox="1">
            <a:spLocks noChangeArrowheads="1"/>
          </p:cNvSpPr>
          <p:nvPr/>
        </p:nvSpPr>
        <p:spPr bwMode="auto">
          <a:xfrm>
            <a:off x="827584" y="116632"/>
            <a:ext cx="777240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White matter </a:t>
            </a:r>
            <a:r>
              <a:rPr lang="sr-Latn-CS" altLang="en-US" sz="2800" dirty="0">
                <a:solidFill>
                  <a:srgbClr val="14425D"/>
                </a:solidFill>
                <a:latin typeface="Constantia" panose="02030602050306030303" pitchFamily="18" charset="0"/>
              </a:rPr>
              <a:t>(</a:t>
            </a:r>
            <a:r>
              <a:rPr lang="sr-Latn-CS" altLang="en-US" sz="2800" dirty="0" err="1">
                <a:solidFill>
                  <a:srgbClr val="14425D"/>
                </a:solidFill>
                <a:latin typeface="Constantia" panose="02030602050306030303" pitchFamily="18" charset="0"/>
              </a:rPr>
              <a:t>substantia</a:t>
            </a:r>
            <a:r>
              <a:rPr lang="sr-Latn-CS" altLang="en-US" sz="2800" dirty="0">
                <a:solidFill>
                  <a:srgbClr val="14425D"/>
                </a:solidFill>
                <a:latin typeface="Constantia" panose="02030602050306030303" pitchFamily="18" charset="0"/>
              </a:rPr>
              <a:t> </a:t>
            </a:r>
            <a:r>
              <a:rPr lang="sr-Latn-CS" altLang="en-US" sz="2800" dirty="0" err="1">
                <a:solidFill>
                  <a:srgbClr val="14425D"/>
                </a:solidFill>
                <a:latin typeface="Constantia" panose="02030602050306030303" pitchFamily="18" charset="0"/>
              </a:rPr>
              <a:t>alba</a:t>
            </a:r>
            <a:r>
              <a:rPr lang="sr-Latn-CS" altLang="en-US" sz="2800" dirty="0">
                <a:solidFill>
                  <a:srgbClr val="14425D"/>
                </a:solidFill>
                <a:latin typeface="Constantia" panose="02030602050306030303" pitchFamily="18" charset="0"/>
              </a:rPr>
              <a:t>) </a:t>
            </a:r>
            <a:r>
              <a:rPr lang="en-GB" altLang="en-US" sz="2800" dirty="0">
                <a:solidFill>
                  <a:srgbClr val="14425D"/>
                </a:solidFill>
                <a:latin typeface="Constantia" panose="02030602050306030303" pitchFamily="18" charset="0"/>
              </a:rPr>
              <a:t>of spinal cord </a:t>
            </a:r>
            <a:endParaRPr lang="en-US" altLang="en-US" sz="2800" dirty="0">
              <a:solidFill>
                <a:srgbClr val="14425D"/>
              </a:solidFill>
              <a:latin typeface="Constantia" panose="02030602050306030303"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4" name="Picture 4">
            <a:extLst>
              <a:ext uri="{FF2B5EF4-FFF2-40B4-BE49-F238E27FC236}">
                <a16:creationId xmlns:a16="http://schemas.microsoft.com/office/drawing/2014/main" id="{4C93EC7F-796E-925D-BD7F-985C3F952C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527" t="9964" r="37979" b="41676"/>
          <a:stretch>
            <a:fillRect/>
          </a:stretch>
        </p:blipFill>
        <p:spPr bwMode="auto">
          <a:xfrm>
            <a:off x="4462463" y="3644900"/>
            <a:ext cx="4681537"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a:extLst>
              <a:ext uri="{FF2B5EF4-FFF2-40B4-BE49-F238E27FC236}">
                <a16:creationId xmlns:a16="http://schemas.microsoft.com/office/drawing/2014/main" id="{D8C702D1-13D3-85C9-5A5F-9B080D6C0EBE}"/>
              </a:ext>
            </a:extLst>
          </p:cNvPr>
          <p:cNvSpPr txBox="1">
            <a:spLocks noChangeArrowheads="1"/>
          </p:cNvSpPr>
          <p:nvPr/>
        </p:nvSpPr>
        <p:spPr bwMode="auto">
          <a:xfrm>
            <a:off x="2124075" y="0"/>
            <a:ext cx="5761038" cy="514350"/>
          </a:xfrm>
          <a:prstGeom prst="rect">
            <a:avLst/>
          </a:prstGeom>
          <a:noFill/>
          <a:ln>
            <a:noFill/>
          </a:ln>
        </p:spPr>
        <p:txBody>
          <a:bodyPr lIns="0" rIns="0" bIns="0" anchor="b"/>
          <a:lst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anose="020F0502020204030204" pitchFamily="34" charset="0"/>
              </a:defRPr>
            </a:lvl2pPr>
            <a:lvl3pPr algn="l" rtl="0" eaLnBrk="0" fontAlgn="base" hangingPunct="0">
              <a:spcBef>
                <a:spcPct val="0"/>
              </a:spcBef>
              <a:spcAft>
                <a:spcPct val="0"/>
              </a:spcAft>
              <a:defRPr sz="5000">
                <a:solidFill>
                  <a:schemeClr val="tx2"/>
                </a:solidFill>
                <a:latin typeface="Calibri" panose="020F0502020204030204" pitchFamily="34" charset="0"/>
              </a:defRPr>
            </a:lvl3pPr>
            <a:lvl4pPr algn="l" rtl="0" eaLnBrk="0" fontAlgn="base" hangingPunct="0">
              <a:spcBef>
                <a:spcPct val="0"/>
              </a:spcBef>
              <a:spcAft>
                <a:spcPct val="0"/>
              </a:spcAft>
              <a:defRPr sz="5000">
                <a:solidFill>
                  <a:schemeClr val="tx2"/>
                </a:solidFill>
                <a:latin typeface="Calibri" panose="020F0502020204030204" pitchFamily="34" charset="0"/>
              </a:defRPr>
            </a:lvl4pPr>
            <a:lvl5pPr algn="l" rtl="0" eaLnBrk="0" fontAlgn="base" hangingPunct="0">
              <a:spcBef>
                <a:spcPct val="0"/>
              </a:spcBef>
              <a:spcAft>
                <a:spcPct val="0"/>
              </a:spcAft>
              <a:defRPr sz="5000">
                <a:solidFill>
                  <a:schemeClr val="tx2"/>
                </a:solidFill>
                <a:latin typeface="Calibri" panose="020F0502020204030204" pitchFamily="34" charset="0"/>
              </a:defRPr>
            </a:lvl5pPr>
            <a:lvl6pPr marL="457200" algn="l" rtl="0" eaLnBrk="0" fontAlgn="base" hangingPunct="0">
              <a:spcBef>
                <a:spcPct val="0"/>
              </a:spcBef>
              <a:spcAft>
                <a:spcPct val="0"/>
              </a:spcAft>
              <a:defRPr sz="5000">
                <a:solidFill>
                  <a:schemeClr val="tx2"/>
                </a:solidFill>
                <a:latin typeface="Calibri" panose="020F0502020204030204" pitchFamily="34" charset="0"/>
              </a:defRPr>
            </a:lvl6pPr>
            <a:lvl7pPr marL="914400" algn="l" rtl="0" eaLnBrk="0" fontAlgn="base" hangingPunct="0">
              <a:spcBef>
                <a:spcPct val="0"/>
              </a:spcBef>
              <a:spcAft>
                <a:spcPct val="0"/>
              </a:spcAft>
              <a:defRPr sz="5000">
                <a:solidFill>
                  <a:schemeClr val="tx2"/>
                </a:solidFill>
                <a:latin typeface="Calibri" panose="020F0502020204030204" pitchFamily="34" charset="0"/>
              </a:defRPr>
            </a:lvl7pPr>
            <a:lvl8pPr marL="1371600" algn="l" rtl="0" eaLnBrk="0" fontAlgn="base" hangingPunct="0">
              <a:spcBef>
                <a:spcPct val="0"/>
              </a:spcBef>
              <a:spcAft>
                <a:spcPct val="0"/>
              </a:spcAft>
              <a:defRPr sz="5000">
                <a:solidFill>
                  <a:schemeClr val="tx2"/>
                </a:solidFill>
                <a:latin typeface="Calibri" panose="020F0502020204030204" pitchFamily="34" charset="0"/>
              </a:defRPr>
            </a:lvl8pPr>
            <a:lvl9pPr marL="1828800" algn="l" rtl="0" eaLnBrk="0" fontAlgn="base" hangingPunct="0">
              <a:spcBef>
                <a:spcPct val="0"/>
              </a:spcBef>
              <a:spcAft>
                <a:spcPct val="0"/>
              </a:spcAft>
              <a:defRPr sz="5000">
                <a:solidFill>
                  <a:schemeClr val="tx2"/>
                </a:solidFill>
                <a:latin typeface="Calibri" panose="020F0502020204030204" pitchFamily="34" charset="0"/>
              </a:defRPr>
            </a:lvl9pPr>
          </a:lstStyle>
          <a:p>
            <a:pPr eaLnBrk="1" hangingPunct="1">
              <a:defRPr/>
            </a:pPr>
            <a:r>
              <a:rPr lang="en-GB" altLang="en-US" sz="2500" b="1" dirty="0">
                <a:solidFill>
                  <a:srgbClr val="B45F07"/>
                </a:solidFill>
                <a:effectLst>
                  <a:outerShdw blurRad="38100" dist="38100" dir="2700000" algn="tl">
                    <a:srgbClr val="C0C0C0"/>
                  </a:outerShdw>
                </a:effectLst>
                <a:latin typeface="Constantia" panose="02030602050306030303" pitchFamily="18" charset="0"/>
              </a:rPr>
              <a:t>Ventricular system of the brain</a:t>
            </a:r>
            <a:endParaRPr lang="en-US" altLang="en-US" sz="2500" dirty="0">
              <a:solidFill>
                <a:srgbClr val="B45F07"/>
              </a:solidFill>
              <a:latin typeface="Constantia" panose="02030602050306030303" pitchFamily="18" charset="0"/>
            </a:endParaRPr>
          </a:p>
        </p:txBody>
      </p:sp>
      <p:sp>
        <p:nvSpPr>
          <p:cNvPr id="18436" name="TextBox 5">
            <a:extLst>
              <a:ext uri="{FF2B5EF4-FFF2-40B4-BE49-F238E27FC236}">
                <a16:creationId xmlns:a16="http://schemas.microsoft.com/office/drawing/2014/main" id="{DDD07B5F-FC3F-D42A-CA38-F72268AA885F}"/>
              </a:ext>
            </a:extLst>
          </p:cNvPr>
          <p:cNvSpPr txBox="1">
            <a:spLocks noChangeArrowheads="1"/>
          </p:cNvSpPr>
          <p:nvPr/>
        </p:nvSpPr>
        <p:spPr bwMode="auto">
          <a:xfrm>
            <a:off x="25400" y="542925"/>
            <a:ext cx="9155113" cy="654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GB" altLang="en-US">
                <a:latin typeface="Constantia" panose="02030602050306030303" pitchFamily="18" charset="0"/>
              </a:rPr>
              <a:t>* The ventricular system of the brain consists of two lateral ventricles and the midline</a:t>
            </a:r>
            <a:br>
              <a:rPr lang="en-GB" altLang="en-US">
                <a:latin typeface="Constantia" panose="02030602050306030303" pitchFamily="18" charset="0"/>
              </a:rPr>
            </a:br>
            <a:r>
              <a:rPr lang="en-GB" altLang="en-US">
                <a:latin typeface="Constantia" panose="02030602050306030303" pitchFamily="18" charset="0"/>
              </a:rPr>
              <a:t>   3rd and 4th ventricles connected by the cerebral aqueduct. </a:t>
            </a:r>
            <a:br>
              <a:rPr lang="en-GB" altLang="en-US">
                <a:latin typeface="Constantia" panose="02030602050306030303" pitchFamily="18" charset="0"/>
              </a:rPr>
            </a:br>
            <a:br>
              <a:rPr lang="en-GB" altLang="en-US" sz="800">
                <a:latin typeface="Constantia" panose="02030602050306030303" pitchFamily="18" charset="0"/>
              </a:rPr>
            </a:br>
            <a:r>
              <a:rPr lang="en-GB" altLang="en-US">
                <a:latin typeface="Constantia" panose="02030602050306030303" pitchFamily="18" charset="0"/>
              </a:rPr>
              <a:t>*</a:t>
            </a:r>
            <a:r>
              <a:rPr lang="en-GB" altLang="en-US" sz="1700">
                <a:latin typeface="Constantia" panose="02030602050306030303" pitchFamily="18" charset="0"/>
              </a:rPr>
              <a:t>Cerebrospinal fluid (CSF) or (liquor cerebri), largely secreted by the choroid plexuses of the ventricles, fills these brain cavities and the subarachnoid space of the brain and spinal cord. </a:t>
            </a:r>
          </a:p>
          <a:p>
            <a:endParaRPr lang="en-GB" altLang="en-US" sz="800">
              <a:latin typeface="Constantia" panose="02030602050306030303" pitchFamily="18" charset="0"/>
            </a:endParaRPr>
          </a:p>
          <a:p>
            <a:r>
              <a:rPr lang="en-GB" altLang="en-US" b="1">
                <a:latin typeface="Constantia" panose="02030602050306030303" pitchFamily="18" charset="0"/>
              </a:rPr>
              <a:t>*</a:t>
            </a:r>
            <a:r>
              <a:rPr lang="en-GB" altLang="en-US">
                <a:latin typeface="Constantia" panose="02030602050306030303" pitchFamily="18" charset="0"/>
              </a:rPr>
              <a:t> </a:t>
            </a:r>
            <a:r>
              <a:rPr lang="en-GB" altLang="en-US" b="1">
                <a:latin typeface="Constantia" panose="02030602050306030303" pitchFamily="18" charset="0"/>
              </a:rPr>
              <a:t>Lateral ventricles (2)</a:t>
            </a:r>
          </a:p>
          <a:p>
            <a:r>
              <a:rPr lang="en-GB" altLang="en-US">
                <a:latin typeface="Constantia" panose="02030602050306030303" pitchFamily="18" charset="0"/>
              </a:rPr>
              <a:t>    - 1 in each hemisphere of cerebrum (telencephalon)</a:t>
            </a:r>
          </a:p>
          <a:p>
            <a:r>
              <a:rPr lang="en-GB" altLang="en-US">
                <a:latin typeface="Constantia" panose="02030602050306030303" pitchFamily="18" charset="0"/>
              </a:rPr>
              <a:t>    - each lateral ventricle opens through an interventricular foramen (Monro) into the 3</a:t>
            </a:r>
            <a:r>
              <a:rPr lang="en-GB" altLang="en-US" baseline="30000">
                <a:latin typeface="Constantia" panose="02030602050306030303" pitchFamily="18" charset="0"/>
              </a:rPr>
              <a:t>rd</a:t>
            </a:r>
            <a:br>
              <a:rPr lang="en-GB" altLang="en-US">
                <a:latin typeface="Constantia" panose="02030602050306030303" pitchFamily="18" charset="0"/>
              </a:rPr>
            </a:br>
            <a:r>
              <a:rPr lang="en-GB" altLang="en-US">
                <a:latin typeface="Constantia" panose="02030602050306030303" pitchFamily="18" charset="0"/>
              </a:rPr>
              <a:t>      ventricle.</a:t>
            </a:r>
          </a:p>
          <a:p>
            <a:r>
              <a:rPr lang="en-GB" altLang="en-US" b="1">
                <a:latin typeface="Constantia" panose="02030602050306030303" pitchFamily="18" charset="0"/>
              </a:rPr>
              <a:t>* 3</a:t>
            </a:r>
            <a:r>
              <a:rPr lang="en-GB" altLang="en-US" b="1" baseline="30000">
                <a:latin typeface="Constantia" panose="02030602050306030303" pitchFamily="18" charset="0"/>
              </a:rPr>
              <a:t>rd</a:t>
            </a:r>
            <a:r>
              <a:rPr lang="en-GB" altLang="en-US" b="1">
                <a:latin typeface="Constantia" panose="02030602050306030303" pitchFamily="18" charset="0"/>
              </a:rPr>
              <a:t> ventricle </a:t>
            </a:r>
            <a:br>
              <a:rPr lang="en-GB" altLang="en-US">
                <a:latin typeface="Constantia" panose="02030602050306030303" pitchFamily="18" charset="0"/>
              </a:rPr>
            </a:br>
            <a:r>
              <a:rPr lang="en-GB" altLang="en-US">
                <a:latin typeface="Constantia" panose="02030602050306030303" pitchFamily="18" charset="0"/>
              </a:rPr>
              <a:t>   - slit-like cavity between right and left halves of diencephalon</a:t>
            </a:r>
          </a:p>
          <a:p>
            <a:endParaRPr lang="en-GB" altLang="en-US" sz="800">
              <a:latin typeface="Constantia" panose="02030602050306030303" pitchFamily="18" charset="0"/>
            </a:endParaRPr>
          </a:p>
          <a:p>
            <a:r>
              <a:rPr lang="en-GB" altLang="en-US" b="1">
                <a:latin typeface="Constantia" panose="02030602050306030303" pitchFamily="18" charset="0"/>
              </a:rPr>
              <a:t>* 4</a:t>
            </a:r>
            <a:r>
              <a:rPr lang="en-GB" altLang="en-US" b="1" baseline="30000">
                <a:latin typeface="Constantia" panose="02030602050306030303" pitchFamily="18" charset="0"/>
              </a:rPr>
              <a:t>th</a:t>
            </a:r>
            <a:r>
              <a:rPr lang="en-GB" altLang="en-US" b="1">
                <a:latin typeface="Constantia" panose="02030602050306030303" pitchFamily="18" charset="0"/>
              </a:rPr>
              <a:t> ventricle</a:t>
            </a:r>
          </a:p>
          <a:p>
            <a:r>
              <a:rPr lang="en-GB" altLang="en-US">
                <a:latin typeface="Constantia" panose="02030602050306030303" pitchFamily="18" charset="0"/>
              </a:rPr>
              <a:t>   - between medulla oblongata and pons</a:t>
            </a:r>
            <a:br>
              <a:rPr lang="en-GB" altLang="en-US">
                <a:latin typeface="Constantia" panose="02030602050306030303" pitchFamily="18" charset="0"/>
              </a:rPr>
            </a:br>
            <a:r>
              <a:rPr lang="en-GB" altLang="en-US">
                <a:latin typeface="Constantia" panose="02030602050306030303" pitchFamily="18" charset="0"/>
              </a:rPr>
              <a:t>      (anteriorly) and cerebellum (posteriorly)</a:t>
            </a:r>
            <a:br>
              <a:rPr lang="en-GB" altLang="en-US">
                <a:latin typeface="Constantia" panose="02030602050306030303" pitchFamily="18" charset="0"/>
              </a:rPr>
            </a:br>
            <a:r>
              <a:rPr lang="en-GB" altLang="en-US" b="1">
                <a:latin typeface="Constantia" panose="02030602050306030303" pitchFamily="18" charset="0"/>
              </a:rPr>
              <a:t>3</a:t>
            </a:r>
            <a:r>
              <a:rPr lang="en-GB" altLang="en-US" b="1" baseline="30000">
                <a:latin typeface="Constantia" panose="02030602050306030303" pitchFamily="18" charset="0"/>
              </a:rPr>
              <a:t>rd</a:t>
            </a:r>
            <a:r>
              <a:rPr lang="en-GB" altLang="en-US" b="1">
                <a:latin typeface="Constantia" panose="02030602050306030303" pitchFamily="18" charset="0"/>
              </a:rPr>
              <a:t> and 4</a:t>
            </a:r>
            <a:r>
              <a:rPr lang="en-GB" altLang="en-US" b="1" baseline="30000">
                <a:latin typeface="Constantia" panose="02030602050306030303" pitchFamily="18" charset="0"/>
              </a:rPr>
              <a:t>th</a:t>
            </a:r>
            <a:r>
              <a:rPr lang="en-GB" altLang="en-US" b="1">
                <a:latin typeface="Constantia" panose="02030602050306030303" pitchFamily="18" charset="0"/>
              </a:rPr>
              <a:t> ventricle are connected by cerebral </a:t>
            </a:r>
            <a:br>
              <a:rPr lang="en-GB" altLang="en-US" b="1">
                <a:latin typeface="Constantia" panose="02030602050306030303" pitchFamily="18" charset="0"/>
              </a:rPr>
            </a:br>
            <a:r>
              <a:rPr lang="en-GB" altLang="en-US" b="1">
                <a:latin typeface="Constantia" panose="02030602050306030303" pitchFamily="18" charset="0"/>
              </a:rPr>
              <a:t>aqueduct (Sylvi’s aqueduct) that passes </a:t>
            </a:r>
            <a:br>
              <a:rPr lang="en-GB" altLang="en-US" b="1">
                <a:latin typeface="Constantia" panose="02030602050306030303" pitchFamily="18" charset="0"/>
              </a:rPr>
            </a:br>
            <a:r>
              <a:rPr lang="en-GB" altLang="en-US" b="1">
                <a:latin typeface="Constantia" panose="02030602050306030303" pitchFamily="18" charset="0"/>
              </a:rPr>
              <a:t>through midbrain (mesencephalon)</a:t>
            </a:r>
            <a:endParaRPr lang="en-GB" altLang="en-US">
              <a:latin typeface="Constantia" panose="02030602050306030303" pitchFamily="18" charset="0"/>
            </a:endParaRPr>
          </a:p>
          <a:p>
            <a:r>
              <a:rPr lang="en-GB" altLang="en-US">
                <a:latin typeface="Constantia" panose="02030602050306030303" pitchFamily="18" charset="0"/>
              </a:rPr>
              <a:t>  - CSF from 4</a:t>
            </a:r>
            <a:r>
              <a:rPr lang="en-GB" altLang="en-US" baseline="30000">
                <a:latin typeface="Constantia" panose="02030602050306030303" pitchFamily="18" charset="0"/>
              </a:rPr>
              <a:t>th</a:t>
            </a:r>
            <a:r>
              <a:rPr lang="en-GB" altLang="en-US">
                <a:latin typeface="Constantia" panose="02030602050306030303" pitchFamily="18" charset="0"/>
              </a:rPr>
              <a:t> ventricle enters the </a:t>
            </a:r>
            <a:br>
              <a:rPr lang="en-GB" altLang="en-US">
                <a:latin typeface="Constantia" panose="02030602050306030303" pitchFamily="18" charset="0"/>
              </a:rPr>
            </a:br>
            <a:r>
              <a:rPr lang="en-GB" altLang="en-US">
                <a:latin typeface="Constantia" panose="02030602050306030303" pitchFamily="18" charset="0"/>
              </a:rPr>
              <a:t>     subarachnoid space</a:t>
            </a:r>
          </a:p>
          <a:p>
            <a:r>
              <a:rPr lang="en-GB" altLang="en-US">
                <a:latin typeface="Constantia" panose="02030602050306030303" pitchFamily="18" charset="0"/>
              </a:rPr>
              <a:t>  - Inferiorly, it tapers to a narrow channel that </a:t>
            </a:r>
            <a:br>
              <a:rPr lang="en-GB" altLang="en-US">
                <a:latin typeface="Constantia" panose="02030602050306030303" pitchFamily="18" charset="0"/>
              </a:rPr>
            </a:br>
            <a:r>
              <a:rPr lang="en-GB" altLang="en-US">
                <a:latin typeface="Constantia" panose="02030602050306030303" pitchFamily="18" charset="0"/>
              </a:rPr>
              <a:t>     continues into the cervical region of the </a:t>
            </a:r>
            <a:br>
              <a:rPr lang="en-GB" altLang="en-US">
                <a:latin typeface="Constantia" panose="02030602050306030303" pitchFamily="18" charset="0"/>
              </a:rPr>
            </a:br>
            <a:r>
              <a:rPr lang="en-GB" altLang="en-US">
                <a:latin typeface="Constantia" panose="02030602050306030303" pitchFamily="18" charset="0"/>
              </a:rPr>
              <a:t>     spinal cord as the central canal </a:t>
            </a:r>
            <a:endParaRPr lang="en-GB" altLang="en-US" b="1">
              <a:latin typeface="Constantia" panose="02030602050306030303" pitchFamily="18" charset="0"/>
            </a:endParaRPr>
          </a:p>
          <a:p>
            <a:endParaRPr lang="en-GB" altLang="en-US">
              <a:latin typeface="Constantia" panose="02030602050306030303" pitchFamily="18"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90114" name="Text Box 4">
            <a:extLst>
              <a:ext uri="{FF2B5EF4-FFF2-40B4-BE49-F238E27FC236}">
                <a16:creationId xmlns:a16="http://schemas.microsoft.com/office/drawing/2014/main" id="{740B9810-1098-F226-7004-1D00260730DD}"/>
              </a:ext>
            </a:extLst>
          </p:cNvPr>
          <p:cNvSpPr txBox="1">
            <a:spLocks noChangeArrowheads="1"/>
          </p:cNvSpPr>
          <p:nvPr/>
        </p:nvSpPr>
        <p:spPr bwMode="auto">
          <a:xfrm>
            <a:off x="107504" y="914400"/>
            <a:ext cx="8807896" cy="1278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35000"/>
              </a:spcBef>
              <a:buClr>
                <a:srgbClr val="CC3300"/>
              </a:buClr>
              <a:buFont typeface="Arial" panose="020B0604020202020204" pitchFamily="34" charset="0"/>
              <a:buNone/>
            </a:pPr>
            <a:r>
              <a:rPr lang="en-GB" altLang="en-US" sz="1900" dirty="0">
                <a:solidFill>
                  <a:srgbClr val="000000"/>
                </a:solidFill>
                <a:latin typeface="Times New Roman" panose="02020603050405020304" pitchFamily="18" charset="0"/>
              </a:rPr>
              <a:t>- The right and left anterior (ventral) funiculus are connecting by anterior commissure</a:t>
            </a:r>
            <a:endParaRPr lang="en-US" altLang="en-US" sz="1900" dirty="0">
              <a:solidFill>
                <a:srgbClr val="000000"/>
              </a:solidFill>
              <a:latin typeface="Times New Roman" panose="02020603050405020304" pitchFamily="18" charset="0"/>
            </a:endParaRPr>
          </a:p>
          <a:p>
            <a:pPr eaLnBrk="1" hangingPunct="1">
              <a:spcBef>
                <a:spcPct val="35000"/>
              </a:spcBef>
              <a:buClr>
                <a:srgbClr val="CC3300"/>
              </a:buClr>
            </a:pPr>
            <a:r>
              <a:rPr lang="en-GB" altLang="en-US" sz="1900" dirty="0">
                <a:solidFill>
                  <a:srgbClr val="000000"/>
                </a:solidFill>
                <a:latin typeface="Times New Roman" panose="02020603050405020304" pitchFamily="18" charset="0"/>
              </a:rPr>
              <a:t>- The right and left posterior (dorsal) funiculus are connecting by posterior commissure</a:t>
            </a:r>
            <a:endParaRPr lang="en-US" altLang="en-US" sz="1900" dirty="0">
              <a:solidFill>
                <a:srgbClr val="000000"/>
              </a:solidFill>
              <a:latin typeface="Times New Roman" panose="02020603050405020304" pitchFamily="18" charset="0"/>
            </a:endParaRPr>
          </a:p>
          <a:p>
            <a:pPr eaLnBrk="1" hangingPunct="1">
              <a:spcBef>
                <a:spcPct val="35000"/>
              </a:spcBef>
              <a:buClr>
                <a:srgbClr val="CC3300"/>
              </a:buClr>
              <a:buFont typeface="Arial" panose="020B0604020202020204" pitchFamily="34" charset="0"/>
              <a:buNone/>
            </a:pPr>
            <a:endParaRPr lang="en-US" altLang="en-US" sz="2400" dirty="0">
              <a:solidFill>
                <a:srgbClr val="000000"/>
              </a:solidFill>
              <a:latin typeface="Times New Roman" panose="02020603050405020304" pitchFamily="18" charset="0"/>
            </a:endParaRPr>
          </a:p>
        </p:txBody>
      </p:sp>
      <p:pic>
        <p:nvPicPr>
          <p:cNvPr id="90116" name="Picture 4" descr="new-21.jpg">
            <a:extLst>
              <a:ext uri="{FF2B5EF4-FFF2-40B4-BE49-F238E27FC236}">
                <a16:creationId xmlns:a16="http://schemas.microsoft.com/office/drawing/2014/main" id="{D73B350E-C6A6-F7BF-6B4F-0CC17BBC72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0125" y="2786063"/>
            <a:ext cx="7067550"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D4911B94-9BA1-DABD-5700-A095D99ACD63}"/>
              </a:ext>
            </a:extLst>
          </p:cNvPr>
          <p:cNvSpPr txBox="1">
            <a:spLocks noChangeArrowheads="1"/>
          </p:cNvSpPr>
          <p:nvPr/>
        </p:nvSpPr>
        <p:spPr bwMode="auto">
          <a:xfrm>
            <a:off x="827584" y="116632"/>
            <a:ext cx="777240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White matter </a:t>
            </a:r>
            <a:r>
              <a:rPr lang="sr-Latn-CS" altLang="en-US" sz="2800" dirty="0">
                <a:solidFill>
                  <a:srgbClr val="14425D"/>
                </a:solidFill>
                <a:latin typeface="Constantia" panose="02030602050306030303" pitchFamily="18" charset="0"/>
              </a:rPr>
              <a:t>(</a:t>
            </a:r>
            <a:r>
              <a:rPr lang="sr-Latn-CS" altLang="en-US" sz="2800" dirty="0" err="1">
                <a:solidFill>
                  <a:srgbClr val="14425D"/>
                </a:solidFill>
                <a:latin typeface="Constantia" panose="02030602050306030303" pitchFamily="18" charset="0"/>
              </a:rPr>
              <a:t>substantia</a:t>
            </a:r>
            <a:r>
              <a:rPr lang="sr-Latn-CS" altLang="en-US" sz="2800" dirty="0">
                <a:solidFill>
                  <a:srgbClr val="14425D"/>
                </a:solidFill>
                <a:latin typeface="Constantia" panose="02030602050306030303" pitchFamily="18" charset="0"/>
              </a:rPr>
              <a:t> </a:t>
            </a:r>
            <a:r>
              <a:rPr lang="sr-Latn-CS" altLang="en-US" sz="2800" dirty="0" err="1">
                <a:solidFill>
                  <a:srgbClr val="14425D"/>
                </a:solidFill>
                <a:latin typeface="Constantia" panose="02030602050306030303" pitchFamily="18" charset="0"/>
              </a:rPr>
              <a:t>alba</a:t>
            </a:r>
            <a:r>
              <a:rPr lang="sr-Latn-CS" altLang="en-US" sz="2800" dirty="0">
                <a:solidFill>
                  <a:srgbClr val="14425D"/>
                </a:solidFill>
                <a:latin typeface="Constantia" panose="02030602050306030303" pitchFamily="18" charset="0"/>
              </a:rPr>
              <a:t>) </a:t>
            </a:r>
            <a:r>
              <a:rPr lang="en-GB" altLang="en-US" sz="2800" dirty="0">
                <a:solidFill>
                  <a:srgbClr val="14425D"/>
                </a:solidFill>
                <a:latin typeface="Constantia" panose="02030602050306030303" pitchFamily="18" charset="0"/>
              </a:rPr>
              <a:t>of spinal cord </a:t>
            </a:r>
            <a:endParaRPr lang="en-US" altLang="en-US" sz="2800" dirty="0">
              <a:solidFill>
                <a:srgbClr val="14425D"/>
              </a:solidFill>
              <a:latin typeface="Constantia" panose="02030602050306030303" pitchFamily="18"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1141" name="Picture 5" descr="The Spinal Cord - origin of the peripheral nerves">
            <a:extLst>
              <a:ext uri="{FF2B5EF4-FFF2-40B4-BE49-F238E27FC236}">
                <a16:creationId xmlns:a16="http://schemas.microsoft.com/office/drawing/2014/main" id="{CB9DD7BD-5394-04A0-0130-288D7D7D90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77807"/>
            <a:ext cx="9143999" cy="391885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D5BD0BE-1587-E26C-A924-E692A2065102}"/>
              </a:ext>
            </a:extLst>
          </p:cNvPr>
          <p:cNvSpPr txBox="1">
            <a:spLocks noChangeArrowheads="1"/>
          </p:cNvSpPr>
          <p:nvPr/>
        </p:nvSpPr>
        <p:spPr bwMode="auto">
          <a:xfrm>
            <a:off x="827584" y="116632"/>
            <a:ext cx="777240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White matter </a:t>
            </a:r>
            <a:r>
              <a:rPr lang="sr-Latn-CS" altLang="en-US" sz="2800" dirty="0">
                <a:solidFill>
                  <a:srgbClr val="14425D"/>
                </a:solidFill>
                <a:latin typeface="Constantia" panose="02030602050306030303" pitchFamily="18" charset="0"/>
              </a:rPr>
              <a:t>(</a:t>
            </a:r>
            <a:r>
              <a:rPr lang="sr-Latn-CS" altLang="en-US" sz="2800" dirty="0" err="1">
                <a:solidFill>
                  <a:srgbClr val="14425D"/>
                </a:solidFill>
                <a:latin typeface="Constantia" panose="02030602050306030303" pitchFamily="18" charset="0"/>
              </a:rPr>
              <a:t>substantia</a:t>
            </a:r>
            <a:r>
              <a:rPr lang="sr-Latn-CS" altLang="en-US" sz="2800" dirty="0">
                <a:solidFill>
                  <a:srgbClr val="14425D"/>
                </a:solidFill>
                <a:latin typeface="Constantia" panose="02030602050306030303" pitchFamily="18" charset="0"/>
              </a:rPr>
              <a:t> </a:t>
            </a:r>
            <a:r>
              <a:rPr lang="sr-Latn-CS" altLang="en-US" sz="2800" dirty="0" err="1">
                <a:solidFill>
                  <a:srgbClr val="14425D"/>
                </a:solidFill>
                <a:latin typeface="Constantia" panose="02030602050306030303" pitchFamily="18" charset="0"/>
              </a:rPr>
              <a:t>alba</a:t>
            </a:r>
            <a:r>
              <a:rPr lang="sr-Latn-CS" altLang="en-US" sz="2800" dirty="0">
                <a:solidFill>
                  <a:srgbClr val="14425D"/>
                </a:solidFill>
                <a:latin typeface="Constantia" panose="02030602050306030303" pitchFamily="18" charset="0"/>
              </a:rPr>
              <a:t>) </a:t>
            </a:r>
            <a:r>
              <a:rPr lang="en-GB" altLang="en-US" sz="2800" dirty="0">
                <a:solidFill>
                  <a:srgbClr val="14425D"/>
                </a:solidFill>
                <a:latin typeface="Constantia" panose="02030602050306030303" pitchFamily="18" charset="0"/>
              </a:rPr>
              <a:t>of spinal cord </a:t>
            </a:r>
            <a:endParaRPr lang="en-US" altLang="en-US" sz="2800" dirty="0">
              <a:solidFill>
                <a:srgbClr val="14425D"/>
              </a:solidFill>
              <a:latin typeface="Constantia" panose="02030602050306030303" pitchFamily="18"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1602" name="Picture 2" descr="4.: Atlas of major white matter spinal tracts. In red are the motor... |  Download Scientific Diagram">
            <a:extLst>
              <a:ext uri="{FF2B5EF4-FFF2-40B4-BE49-F238E27FC236}">
                <a16:creationId xmlns:a16="http://schemas.microsoft.com/office/drawing/2014/main" id="{AB89B95D-5EE7-6576-1DA9-F91F916BB2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875" y="1676400"/>
            <a:ext cx="8096250" cy="3505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1000A11-834D-2732-FF16-EF4405F7655D}"/>
              </a:ext>
            </a:extLst>
          </p:cNvPr>
          <p:cNvSpPr txBox="1"/>
          <p:nvPr/>
        </p:nvSpPr>
        <p:spPr>
          <a:xfrm>
            <a:off x="6372200" y="2348880"/>
            <a:ext cx="1327608" cy="261610"/>
          </a:xfrm>
          <a:prstGeom prst="rect">
            <a:avLst/>
          </a:prstGeom>
          <a:solidFill>
            <a:schemeClr val="bg1"/>
          </a:solidFill>
        </p:spPr>
        <p:txBody>
          <a:bodyPr wrap="none" rtlCol="0">
            <a:spAutoFit/>
          </a:bodyPr>
          <a:lstStyle/>
          <a:p>
            <a:r>
              <a:rPr lang="en-GB" sz="1100" b="1" dirty="0">
                <a:solidFill>
                  <a:srgbClr val="002060"/>
                </a:solidFill>
              </a:rPr>
              <a:t>Dorsal funiculus</a:t>
            </a:r>
          </a:p>
        </p:txBody>
      </p:sp>
      <p:sp>
        <p:nvSpPr>
          <p:cNvPr id="3" name="Title 1">
            <a:extLst>
              <a:ext uri="{FF2B5EF4-FFF2-40B4-BE49-F238E27FC236}">
                <a16:creationId xmlns:a16="http://schemas.microsoft.com/office/drawing/2014/main" id="{572F7DCE-A907-FC98-5FC0-727EAF1A1B93}"/>
              </a:ext>
            </a:extLst>
          </p:cNvPr>
          <p:cNvSpPr txBox="1">
            <a:spLocks noChangeArrowheads="1"/>
          </p:cNvSpPr>
          <p:nvPr/>
        </p:nvSpPr>
        <p:spPr bwMode="auto">
          <a:xfrm>
            <a:off x="827584" y="116632"/>
            <a:ext cx="777240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White matter </a:t>
            </a:r>
            <a:r>
              <a:rPr lang="sr-Latn-CS" altLang="en-US" sz="2800" dirty="0">
                <a:solidFill>
                  <a:srgbClr val="14425D"/>
                </a:solidFill>
                <a:latin typeface="Constantia" panose="02030602050306030303" pitchFamily="18" charset="0"/>
              </a:rPr>
              <a:t>(</a:t>
            </a:r>
            <a:r>
              <a:rPr lang="sr-Latn-CS" altLang="en-US" sz="2800" dirty="0" err="1">
                <a:solidFill>
                  <a:srgbClr val="14425D"/>
                </a:solidFill>
                <a:latin typeface="Constantia" panose="02030602050306030303" pitchFamily="18" charset="0"/>
              </a:rPr>
              <a:t>substantia</a:t>
            </a:r>
            <a:r>
              <a:rPr lang="sr-Latn-CS" altLang="en-US" sz="2800" dirty="0">
                <a:solidFill>
                  <a:srgbClr val="14425D"/>
                </a:solidFill>
                <a:latin typeface="Constantia" panose="02030602050306030303" pitchFamily="18" charset="0"/>
              </a:rPr>
              <a:t> </a:t>
            </a:r>
            <a:r>
              <a:rPr lang="sr-Latn-CS" altLang="en-US" sz="2800" dirty="0" err="1">
                <a:solidFill>
                  <a:srgbClr val="14425D"/>
                </a:solidFill>
                <a:latin typeface="Constantia" panose="02030602050306030303" pitchFamily="18" charset="0"/>
              </a:rPr>
              <a:t>alba</a:t>
            </a:r>
            <a:r>
              <a:rPr lang="sr-Latn-CS" altLang="en-US" sz="2800" dirty="0">
                <a:solidFill>
                  <a:srgbClr val="14425D"/>
                </a:solidFill>
                <a:latin typeface="Constantia" panose="02030602050306030303" pitchFamily="18" charset="0"/>
              </a:rPr>
              <a:t>) </a:t>
            </a:r>
            <a:r>
              <a:rPr lang="en-GB" altLang="en-US" sz="2800" dirty="0">
                <a:solidFill>
                  <a:srgbClr val="14425D"/>
                </a:solidFill>
                <a:latin typeface="Constantia" panose="02030602050306030303" pitchFamily="18" charset="0"/>
              </a:rPr>
              <a:t>of spinal cord </a:t>
            </a:r>
            <a:endParaRPr lang="en-US" altLang="en-US" sz="2800" dirty="0">
              <a:solidFill>
                <a:srgbClr val="14425D"/>
              </a:solidFill>
              <a:latin typeface="Constantia" panose="02030602050306030303" pitchFamily="18" charset="0"/>
            </a:endParaRPr>
          </a:p>
        </p:txBody>
      </p:sp>
    </p:spTree>
    <p:extLst>
      <p:ext uri="{BB962C8B-B14F-4D97-AF65-F5344CB8AC3E}">
        <p14:creationId xmlns:p14="http://schemas.microsoft.com/office/powerpoint/2010/main" val="313874063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2" name="Rectangle 3">
            <a:extLst>
              <a:ext uri="{FF2B5EF4-FFF2-40B4-BE49-F238E27FC236}">
                <a16:creationId xmlns:a16="http://schemas.microsoft.com/office/drawing/2014/main" id="{891CB48B-8556-863B-66F3-E7BDA21F2CDC}"/>
              </a:ext>
            </a:extLst>
          </p:cNvPr>
          <p:cNvSpPr>
            <a:spLocks noGrp="1" noChangeArrowheads="1"/>
          </p:cNvSpPr>
          <p:nvPr>
            <p:ph sz="half" idx="4294967295"/>
          </p:nvPr>
        </p:nvSpPr>
        <p:spPr>
          <a:xfrm>
            <a:off x="0" y="692150"/>
            <a:ext cx="4495800" cy="6165850"/>
          </a:xfrm>
        </p:spPr>
        <p:txBody>
          <a:bodyPr/>
          <a:lstStyle/>
          <a:p>
            <a:pPr eaLnBrk="1" hangingPunct="1">
              <a:lnSpc>
                <a:spcPct val="90000"/>
              </a:lnSpc>
              <a:buClr>
                <a:srgbClr val="1B587C"/>
              </a:buClr>
            </a:pPr>
            <a:r>
              <a:rPr lang="sr-Latn-CS" altLang="en-US" sz="2000" dirty="0">
                <a:solidFill>
                  <a:schemeClr val="tx2"/>
                </a:solidFill>
              </a:rPr>
              <a:t>FUNICULUS ANTERIOR:</a:t>
            </a:r>
          </a:p>
          <a:p>
            <a:pPr eaLnBrk="1" hangingPunct="1">
              <a:lnSpc>
                <a:spcPct val="90000"/>
              </a:lnSpc>
              <a:buClr>
                <a:srgbClr val="1B587C"/>
              </a:buClr>
              <a:buFont typeface="Wingdings" panose="05000000000000000000" pitchFamily="2" charset="2"/>
              <a:buNone/>
            </a:pPr>
            <a:r>
              <a:rPr lang="sr-Latn-CS" altLang="en-US" sz="2000" dirty="0"/>
              <a:t>	 </a:t>
            </a:r>
            <a:r>
              <a:rPr lang="en-GB" altLang="en-US" sz="2000" u="sng" dirty="0"/>
              <a:t>descending tracts</a:t>
            </a:r>
            <a:r>
              <a:rPr lang="sr-Latn-CS" altLang="en-US" sz="2000" u="sng" dirty="0"/>
              <a:t>:</a:t>
            </a:r>
            <a:r>
              <a:rPr lang="sr-Latn-CS" altLang="en-US" sz="2000" dirty="0"/>
              <a:t> </a:t>
            </a:r>
          </a:p>
          <a:p>
            <a:pPr eaLnBrk="1" hangingPunct="1">
              <a:lnSpc>
                <a:spcPct val="90000"/>
              </a:lnSpc>
              <a:buClr>
                <a:srgbClr val="1B587C"/>
              </a:buClr>
              <a:buFont typeface="Wingdings" panose="05000000000000000000" pitchFamily="2" charset="2"/>
              <a:buNone/>
            </a:pPr>
            <a:r>
              <a:rPr lang="sr-Latn-CS" altLang="en-US" sz="2000" dirty="0"/>
              <a:t>- </a:t>
            </a:r>
            <a:r>
              <a:rPr lang="en-GB" altLang="en-US" sz="2000" dirty="0"/>
              <a:t>a</a:t>
            </a:r>
            <a:r>
              <a:rPr lang="sr-Latn-CS" altLang="en-US" sz="2000" dirty="0" err="1"/>
              <a:t>nterior</a:t>
            </a:r>
            <a:r>
              <a:rPr lang="en-GB" altLang="en-US" sz="2000" dirty="0"/>
              <a:t> </a:t>
            </a:r>
            <a:r>
              <a:rPr lang="sr-Latn-CS" altLang="en-US" sz="2000" dirty="0" err="1"/>
              <a:t>corticospinalis</a:t>
            </a:r>
            <a:r>
              <a:rPr lang="en-GB" altLang="en-US" sz="2000" dirty="0"/>
              <a:t> tract</a:t>
            </a:r>
            <a:endParaRPr lang="sr-Latn-CS" altLang="en-US" sz="2000" dirty="0"/>
          </a:p>
          <a:p>
            <a:pPr eaLnBrk="1" hangingPunct="1">
              <a:lnSpc>
                <a:spcPct val="90000"/>
              </a:lnSpc>
              <a:buClr>
                <a:srgbClr val="1B587C"/>
              </a:buClr>
              <a:buFont typeface="Wingdings" panose="05000000000000000000" pitchFamily="2" charset="2"/>
              <a:buNone/>
            </a:pPr>
            <a:r>
              <a:rPr lang="sr-Latn-CS" altLang="en-US" sz="2000" dirty="0"/>
              <a:t>- </a:t>
            </a:r>
            <a:r>
              <a:rPr lang="en-GB" altLang="en-US" sz="2000" dirty="0"/>
              <a:t>v</a:t>
            </a:r>
            <a:r>
              <a:rPr lang="sr-Latn-CS" altLang="en-US" sz="2000" dirty="0" err="1"/>
              <a:t>estibulospinal</a:t>
            </a:r>
            <a:r>
              <a:rPr lang="en-GB" altLang="en-US" sz="2000" dirty="0"/>
              <a:t> tract</a:t>
            </a:r>
            <a:endParaRPr lang="sr-Latn-CS" altLang="en-US" sz="2000" dirty="0"/>
          </a:p>
          <a:p>
            <a:pPr eaLnBrk="1" hangingPunct="1">
              <a:lnSpc>
                <a:spcPct val="90000"/>
              </a:lnSpc>
              <a:buClr>
                <a:srgbClr val="1B587C"/>
              </a:buClr>
              <a:buFont typeface="Wingdings" panose="05000000000000000000" pitchFamily="2" charset="2"/>
              <a:buNone/>
            </a:pPr>
            <a:r>
              <a:rPr lang="sr-Latn-CS" altLang="en-US" sz="2000" dirty="0"/>
              <a:t>- </a:t>
            </a:r>
            <a:r>
              <a:rPr lang="sr-Latn-CS" altLang="en-US" sz="2000" dirty="0" err="1"/>
              <a:t>fasciculus</a:t>
            </a:r>
            <a:r>
              <a:rPr lang="sr-Latn-CS" altLang="en-US" sz="2000" dirty="0"/>
              <a:t> </a:t>
            </a:r>
            <a:r>
              <a:rPr lang="sr-Latn-CS" altLang="en-US" sz="2000" dirty="0" err="1"/>
              <a:t>longitudinalis</a:t>
            </a:r>
            <a:r>
              <a:rPr lang="sr-Latn-CS" altLang="en-US" sz="2000" dirty="0"/>
              <a:t> </a:t>
            </a:r>
            <a:r>
              <a:rPr lang="sr-Latn-CS" altLang="en-US" sz="2000" dirty="0" err="1"/>
              <a:t>medialis</a:t>
            </a:r>
            <a:endParaRPr lang="sr-Latn-CS" altLang="en-US" sz="2000" dirty="0"/>
          </a:p>
          <a:p>
            <a:pPr eaLnBrk="1" hangingPunct="1">
              <a:lnSpc>
                <a:spcPct val="90000"/>
              </a:lnSpc>
              <a:buClr>
                <a:srgbClr val="1B587C"/>
              </a:buClr>
              <a:buFont typeface="Wingdings" panose="05000000000000000000" pitchFamily="2" charset="2"/>
              <a:buNone/>
            </a:pPr>
            <a:r>
              <a:rPr lang="sr-Latn-CS" altLang="en-US" sz="2000" dirty="0"/>
              <a:t>- </a:t>
            </a:r>
            <a:r>
              <a:rPr lang="en-GB" altLang="en-US" sz="2000" dirty="0"/>
              <a:t>t</a:t>
            </a:r>
            <a:r>
              <a:rPr lang="sr-Latn-CS" altLang="en-US" sz="2000" dirty="0" err="1"/>
              <a:t>ectospinal</a:t>
            </a:r>
            <a:r>
              <a:rPr lang="en-GB" altLang="en-US" sz="2000" dirty="0"/>
              <a:t> </a:t>
            </a:r>
            <a:r>
              <a:rPr lang="sr-Latn-CS" altLang="en-US" sz="2000" dirty="0" err="1"/>
              <a:t>tract</a:t>
            </a:r>
            <a:endParaRPr lang="sr-Latn-CS" altLang="en-US" sz="2000" dirty="0"/>
          </a:p>
          <a:p>
            <a:pPr eaLnBrk="1" hangingPunct="1">
              <a:lnSpc>
                <a:spcPct val="90000"/>
              </a:lnSpc>
              <a:buClr>
                <a:srgbClr val="1B587C"/>
              </a:buClr>
              <a:buFont typeface="Wingdings" panose="05000000000000000000" pitchFamily="2" charset="2"/>
              <a:buNone/>
            </a:pPr>
            <a:r>
              <a:rPr lang="sr-Latn-CS" altLang="en-US" sz="2000" dirty="0"/>
              <a:t>- </a:t>
            </a:r>
            <a:r>
              <a:rPr lang="en-GB" altLang="en-US" sz="2000" dirty="0"/>
              <a:t>r</a:t>
            </a:r>
            <a:r>
              <a:rPr lang="sr-Latn-CS" altLang="en-US" sz="2000" dirty="0" err="1"/>
              <a:t>eticulospinal</a:t>
            </a:r>
            <a:r>
              <a:rPr lang="en-GB" altLang="en-US" sz="2000" dirty="0"/>
              <a:t> </a:t>
            </a:r>
            <a:r>
              <a:rPr lang="sr-Latn-CS" altLang="en-US" sz="2000" dirty="0" err="1"/>
              <a:t>tract</a:t>
            </a:r>
            <a:endParaRPr lang="sr-Latn-CS" altLang="en-US" sz="2000" dirty="0"/>
          </a:p>
          <a:p>
            <a:pPr eaLnBrk="1" hangingPunct="1">
              <a:lnSpc>
                <a:spcPct val="90000"/>
              </a:lnSpc>
              <a:buClr>
                <a:srgbClr val="1B587C"/>
              </a:buClr>
              <a:buFont typeface="Wingdings" panose="05000000000000000000" pitchFamily="2" charset="2"/>
              <a:buNone/>
            </a:pPr>
            <a:r>
              <a:rPr lang="sr-Latn-CS" altLang="en-US" sz="2000" dirty="0"/>
              <a:t>	</a:t>
            </a:r>
            <a:r>
              <a:rPr lang="en-GB" altLang="en-US" sz="2000" u="sng" dirty="0"/>
              <a:t>ascending tracts</a:t>
            </a:r>
            <a:r>
              <a:rPr lang="sr-Latn-CS" altLang="en-US" sz="2000" u="sng" dirty="0"/>
              <a:t>: </a:t>
            </a:r>
          </a:p>
          <a:p>
            <a:pPr eaLnBrk="1" hangingPunct="1">
              <a:lnSpc>
                <a:spcPct val="90000"/>
              </a:lnSpc>
              <a:buClr>
                <a:srgbClr val="1B587C"/>
              </a:buClr>
              <a:buFont typeface="Wingdings" panose="05000000000000000000" pitchFamily="2" charset="2"/>
              <a:buNone/>
            </a:pPr>
            <a:r>
              <a:rPr lang="sr-Latn-CS" altLang="en-US" sz="2000" dirty="0"/>
              <a:t>- </a:t>
            </a:r>
            <a:r>
              <a:rPr lang="en-GB" altLang="en-US" sz="2000" dirty="0"/>
              <a:t>anterior </a:t>
            </a:r>
            <a:r>
              <a:rPr lang="sr-Latn-CS" altLang="en-US" sz="2000" dirty="0" err="1"/>
              <a:t>spinothalami</a:t>
            </a:r>
            <a:r>
              <a:rPr lang="en-GB" altLang="en-US" sz="2000" dirty="0"/>
              <a:t>c tract</a:t>
            </a:r>
            <a:br>
              <a:rPr lang="en-GB" altLang="en-US" sz="2000" dirty="0"/>
            </a:br>
            <a:endParaRPr lang="sr-Latn-CS" altLang="en-US" sz="2000" dirty="0"/>
          </a:p>
          <a:p>
            <a:pPr eaLnBrk="1" hangingPunct="1">
              <a:lnSpc>
                <a:spcPct val="90000"/>
              </a:lnSpc>
              <a:buClr>
                <a:srgbClr val="1B587C"/>
              </a:buClr>
            </a:pPr>
            <a:r>
              <a:rPr lang="sr-Latn-CS" altLang="en-US" sz="2000" dirty="0">
                <a:solidFill>
                  <a:schemeClr val="tx2"/>
                </a:solidFill>
              </a:rPr>
              <a:t>FUNICULUS ANTEROLATERALI</a:t>
            </a:r>
            <a:r>
              <a:rPr lang="en-GB" altLang="en-US" sz="2000" dirty="0">
                <a:solidFill>
                  <a:schemeClr val="tx2"/>
                </a:solidFill>
              </a:rPr>
              <a:t>S</a:t>
            </a:r>
            <a:br>
              <a:rPr lang="en-GB" altLang="en-US" sz="2000" dirty="0">
                <a:solidFill>
                  <a:schemeClr val="tx2"/>
                </a:solidFill>
              </a:rPr>
            </a:br>
            <a:r>
              <a:rPr lang="en-GB" altLang="en-US" sz="2000" u="sng" dirty="0"/>
              <a:t>ascending tracts</a:t>
            </a:r>
            <a:r>
              <a:rPr lang="sr-Latn-CS" altLang="en-US" sz="2000" u="sng" dirty="0"/>
              <a:t>: </a:t>
            </a:r>
            <a:endParaRPr lang="sr-Latn-CS" altLang="en-US" sz="2000" dirty="0"/>
          </a:p>
          <a:p>
            <a:pPr eaLnBrk="1" hangingPunct="1">
              <a:lnSpc>
                <a:spcPct val="90000"/>
              </a:lnSpc>
              <a:buClr>
                <a:srgbClr val="1B587C"/>
              </a:buClr>
              <a:buFont typeface="Wingdings" panose="05000000000000000000" pitchFamily="2" charset="2"/>
              <a:buNone/>
            </a:pPr>
            <a:r>
              <a:rPr lang="sr-Latn-CS" altLang="en-US" sz="2000" dirty="0"/>
              <a:t>- </a:t>
            </a:r>
            <a:r>
              <a:rPr lang="en-GB" altLang="en-US" sz="2000" dirty="0"/>
              <a:t>lateral</a:t>
            </a:r>
            <a:r>
              <a:rPr lang="sr-Latn-CS" altLang="en-US" sz="2000" dirty="0"/>
              <a:t> </a:t>
            </a:r>
            <a:r>
              <a:rPr lang="sr-Latn-CS" altLang="en-US" sz="2000" dirty="0" err="1"/>
              <a:t>spinothalamic</a:t>
            </a:r>
            <a:r>
              <a:rPr lang="en-GB" altLang="en-US" sz="2000" dirty="0"/>
              <a:t> tract</a:t>
            </a:r>
            <a:r>
              <a:rPr lang="sr-Latn-CS" altLang="en-US" sz="2000" dirty="0"/>
              <a:t>   </a:t>
            </a:r>
          </a:p>
          <a:p>
            <a:pPr eaLnBrk="1" hangingPunct="1">
              <a:lnSpc>
                <a:spcPct val="90000"/>
              </a:lnSpc>
              <a:buClr>
                <a:srgbClr val="1B587C"/>
              </a:buClr>
              <a:buFont typeface="Wingdings" panose="05000000000000000000" pitchFamily="2" charset="2"/>
              <a:buNone/>
            </a:pPr>
            <a:r>
              <a:rPr lang="sr-Latn-CS" altLang="en-US" sz="2000" dirty="0"/>
              <a:t>- </a:t>
            </a:r>
            <a:r>
              <a:rPr lang="en-GB" altLang="en-US" sz="2000" dirty="0"/>
              <a:t>a</a:t>
            </a:r>
            <a:r>
              <a:rPr lang="sr-Latn-CS" altLang="en-US" sz="2000" dirty="0" err="1"/>
              <a:t>nterior</a:t>
            </a:r>
            <a:r>
              <a:rPr lang="en-GB" altLang="en-US" sz="2000" dirty="0"/>
              <a:t> </a:t>
            </a:r>
            <a:r>
              <a:rPr lang="sr-Latn-CS" altLang="en-US" sz="2000" dirty="0" err="1"/>
              <a:t>spinocerebellar</a:t>
            </a:r>
            <a:r>
              <a:rPr lang="en-GB" altLang="en-US" sz="2000" dirty="0"/>
              <a:t> </a:t>
            </a:r>
            <a:r>
              <a:rPr lang="sr-Latn-CS" altLang="en-US" sz="2000" dirty="0" err="1"/>
              <a:t>tract</a:t>
            </a:r>
            <a:endParaRPr lang="sr-Latn-CS" altLang="en-US" sz="2000" dirty="0"/>
          </a:p>
          <a:p>
            <a:pPr eaLnBrk="1" hangingPunct="1">
              <a:lnSpc>
                <a:spcPct val="90000"/>
              </a:lnSpc>
              <a:buClr>
                <a:srgbClr val="1B587C"/>
              </a:buClr>
              <a:buFont typeface="Wingdings" panose="05000000000000000000" pitchFamily="2" charset="2"/>
              <a:buNone/>
            </a:pPr>
            <a:r>
              <a:rPr lang="sr-Latn-CS" altLang="en-US" sz="2000" dirty="0"/>
              <a:t>- </a:t>
            </a:r>
            <a:r>
              <a:rPr lang="en-GB" altLang="en-US" sz="2000" dirty="0"/>
              <a:t>s</a:t>
            </a:r>
            <a:r>
              <a:rPr lang="sr-Latn-CS" altLang="en-US" sz="2000" dirty="0" err="1"/>
              <a:t>pinoreticular</a:t>
            </a:r>
            <a:r>
              <a:rPr lang="en-GB" altLang="en-US" sz="2000" dirty="0"/>
              <a:t> </a:t>
            </a:r>
            <a:r>
              <a:rPr lang="sr-Latn-CS" altLang="en-US" sz="2000" dirty="0" err="1"/>
              <a:t>tract</a:t>
            </a:r>
            <a:endParaRPr lang="sr-Latn-CS" altLang="en-US" sz="2000" dirty="0"/>
          </a:p>
          <a:p>
            <a:pPr eaLnBrk="1" hangingPunct="1">
              <a:lnSpc>
                <a:spcPct val="90000"/>
              </a:lnSpc>
              <a:buClr>
                <a:srgbClr val="1B587C"/>
              </a:buClr>
              <a:buFont typeface="Wingdings" panose="05000000000000000000" pitchFamily="2" charset="2"/>
              <a:buNone/>
            </a:pPr>
            <a:r>
              <a:rPr lang="sr-Latn-CS" altLang="en-US" sz="2000" dirty="0"/>
              <a:t>-</a:t>
            </a:r>
            <a:r>
              <a:rPr lang="en-GB" altLang="en-US" sz="2000" dirty="0"/>
              <a:t> </a:t>
            </a:r>
            <a:r>
              <a:rPr lang="sr-Latn-CS" altLang="en-US" sz="2000" dirty="0" err="1"/>
              <a:t>spinoolivar</a:t>
            </a:r>
            <a:r>
              <a:rPr lang="sr-Latn-CS" altLang="en-US" sz="2000" dirty="0"/>
              <a:t> </a:t>
            </a:r>
            <a:r>
              <a:rPr lang="sr-Latn-CS" altLang="en-US" sz="2000" dirty="0" err="1"/>
              <a:t>tract</a:t>
            </a:r>
            <a:br>
              <a:rPr lang="en-GB" altLang="en-US" sz="2000" dirty="0"/>
            </a:br>
            <a:r>
              <a:rPr lang="en-GB" altLang="en-US" sz="2000" u="sng" dirty="0"/>
              <a:t>descending tracts</a:t>
            </a:r>
            <a:endParaRPr lang="sr-Latn-CS" altLang="en-US" sz="2000" dirty="0"/>
          </a:p>
          <a:p>
            <a:pPr eaLnBrk="1" hangingPunct="1">
              <a:lnSpc>
                <a:spcPct val="90000"/>
              </a:lnSpc>
              <a:buClr>
                <a:srgbClr val="1B587C"/>
              </a:buClr>
              <a:buFont typeface="Wingdings" panose="05000000000000000000" pitchFamily="2" charset="2"/>
              <a:buNone/>
            </a:pPr>
            <a:r>
              <a:rPr lang="sr-Latn-CS" altLang="en-US" sz="2000" dirty="0"/>
              <a:t>- </a:t>
            </a:r>
            <a:r>
              <a:rPr lang="en-GB" altLang="en-US" sz="2000" dirty="0"/>
              <a:t>r</a:t>
            </a:r>
            <a:r>
              <a:rPr lang="sr-Latn-CS" altLang="en-US" sz="2000" dirty="0" err="1"/>
              <a:t>eticulospinal</a:t>
            </a:r>
            <a:r>
              <a:rPr lang="en-GB" altLang="en-US" sz="2000" dirty="0"/>
              <a:t> </a:t>
            </a:r>
            <a:r>
              <a:rPr lang="sr-Latn-CS" altLang="en-US" sz="2000" dirty="0" err="1"/>
              <a:t>tract</a:t>
            </a:r>
            <a:endParaRPr lang="sr-Latn-CS" altLang="en-US" sz="2000" dirty="0"/>
          </a:p>
        </p:txBody>
      </p:sp>
      <p:sp>
        <p:nvSpPr>
          <p:cNvPr id="92163" name="Rectangle 4">
            <a:extLst>
              <a:ext uri="{FF2B5EF4-FFF2-40B4-BE49-F238E27FC236}">
                <a16:creationId xmlns:a16="http://schemas.microsoft.com/office/drawing/2014/main" id="{C2293998-070D-A8B4-B925-06369B006C22}"/>
              </a:ext>
            </a:extLst>
          </p:cNvPr>
          <p:cNvSpPr>
            <a:spLocks noGrp="1" noChangeArrowheads="1"/>
          </p:cNvSpPr>
          <p:nvPr>
            <p:ph sz="half" idx="4294967295"/>
          </p:nvPr>
        </p:nvSpPr>
        <p:spPr>
          <a:xfrm>
            <a:off x="4648200" y="765175"/>
            <a:ext cx="4495800" cy="5903913"/>
          </a:xfrm>
        </p:spPr>
        <p:txBody>
          <a:bodyPr/>
          <a:lstStyle/>
          <a:p>
            <a:pPr eaLnBrk="1" hangingPunct="1">
              <a:lnSpc>
                <a:spcPct val="90000"/>
              </a:lnSpc>
              <a:buClr>
                <a:srgbClr val="1B587C"/>
              </a:buClr>
            </a:pPr>
            <a:r>
              <a:rPr lang="sr-Latn-CS" altLang="en-US" sz="2000" dirty="0">
                <a:solidFill>
                  <a:schemeClr val="tx2"/>
                </a:solidFill>
              </a:rPr>
              <a:t>FUNICULUS POSTEROLATERALIS:</a:t>
            </a:r>
          </a:p>
          <a:p>
            <a:pPr eaLnBrk="1" hangingPunct="1">
              <a:lnSpc>
                <a:spcPct val="90000"/>
              </a:lnSpc>
              <a:buClr>
                <a:srgbClr val="1B587C"/>
              </a:buClr>
              <a:buFont typeface="Wingdings" panose="05000000000000000000" pitchFamily="2" charset="2"/>
              <a:buNone/>
            </a:pPr>
            <a:r>
              <a:rPr lang="sr-Latn-CS" altLang="en-US" sz="2000" dirty="0"/>
              <a:t>	</a:t>
            </a:r>
            <a:r>
              <a:rPr lang="en-GB" altLang="en-US" sz="2000" u="sng" dirty="0"/>
              <a:t> descending tracts</a:t>
            </a:r>
            <a:r>
              <a:rPr lang="sr-Latn-CS" altLang="en-US" sz="2000" u="sng" dirty="0"/>
              <a:t>:</a:t>
            </a:r>
            <a:endParaRPr lang="en-GB" altLang="en-US" sz="2000" dirty="0"/>
          </a:p>
          <a:p>
            <a:pPr eaLnBrk="1" hangingPunct="1">
              <a:lnSpc>
                <a:spcPct val="90000"/>
              </a:lnSpc>
              <a:buClr>
                <a:srgbClr val="1B587C"/>
              </a:buClr>
              <a:buFont typeface="Wingdings" panose="05000000000000000000" pitchFamily="2" charset="2"/>
              <a:buNone/>
            </a:pPr>
            <a:r>
              <a:rPr lang="en-GB" altLang="en-US" sz="2000" dirty="0"/>
              <a:t>	</a:t>
            </a:r>
            <a:r>
              <a:rPr lang="sr-Latn-CS" altLang="en-US" sz="2000" dirty="0"/>
              <a:t>- </a:t>
            </a:r>
            <a:r>
              <a:rPr lang="en-GB" altLang="en-US" sz="2000" dirty="0"/>
              <a:t>lateral</a:t>
            </a:r>
            <a:r>
              <a:rPr lang="sr-Latn-CS" altLang="en-US" sz="2000" dirty="0"/>
              <a:t> </a:t>
            </a:r>
            <a:r>
              <a:rPr lang="sr-Latn-CS" altLang="en-US" sz="2000" dirty="0" err="1"/>
              <a:t>corticospinal</a:t>
            </a:r>
            <a:r>
              <a:rPr lang="sr-Latn-CS" altLang="en-US" sz="2000" dirty="0"/>
              <a:t> </a:t>
            </a:r>
            <a:r>
              <a:rPr lang="en-GB" altLang="en-US" sz="2000" dirty="0"/>
              <a:t>tract</a:t>
            </a:r>
            <a:endParaRPr lang="sr-Latn-CS" altLang="en-US" sz="2000" dirty="0"/>
          </a:p>
          <a:p>
            <a:pPr eaLnBrk="1" hangingPunct="1">
              <a:lnSpc>
                <a:spcPct val="90000"/>
              </a:lnSpc>
              <a:buClr>
                <a:srgbClr val="1B587C"/>
              </a:buClr>
              <a:buFont typeface="Wingdings" panose="05000000000000000000" pitchFamily="2" charset="2"/>
              <a:buNone/>
            </a:pPr>
            <a:r>
              <a:rPr lang="sr-Latn-CS" altLang="en-US" sz="2000" dirty="0"/>
              <a:t>	- </a:t>
            </a:r>
            <a:r>
              <a:rPr lang="sr-Latn-CS" altLang="en-US" sz="2000" dirty="0" err="1"/>
              <a:t>rubrospinal</a:t>
            </a:r>
            <a:r>
              <a:rPr lang="en-GB" altLang="en-US" sz="2000" dirty="0"/>
              <a:t> </a:t>
            </a:r>
            <a:r>
              <a:rPr lang="sr-Latn-CS" altLang="en-US" sz="2000" dirty="0" err="1"/>
              <a:t>tract</a:t>
            </a:r>
            <a:endParaRPr lang="sr-Latn-CS" altLang="en-US" sz="2000" dirty="0"/>
          </a:p>
          <a:p>
            <a:pPr eaLnBrk="1" hangingPunct="1">
              <a:lnSpc>
                <a:spcPct val="90000"/>
              </a:lnSpc>
              <a:buClr>
                <a:srgbClr val="1B587C"/>
              </a:buClr>
              <a:buFont typeface="Wingdings" panose="05000000000000000000" pitchFamily="2" charset="2"/>
              <a:buNone/>
            </a:pPr>
            <a:r>
              <a:rPr lang="sr-Latn-CS" altLang="en-US" sz="2000" dirty="0"/>
              <a:t>	- </a:t>
            </a:r>
            <a:r>
              <a:rPr lang="en-GB" altLang="en-US" sz="2000" dirty="0"/>
              <a:t>lateral</a:t>
            </a:r>
            <a:r>
              <a:rPr lang="sr-Latn-CS" altLang="en-US" sz="2000" dirty="0"/>
              <a:t> </a:t>
            </a:r>
            <a:r>
              <a:rPr lang="sr-Latn-CS" altLang="en-US" sz="2000" dirty="0" err="1"/>
              <a:t>reticulospinal</a:t>
            </a:r>
            <a:r>
              <a:rPr lang="sr-Latn-CS" altLang="en-US" sz="2000" dirty="0"/>
              <a:t> </a:t>
            </a:r>
            <a:r>
              <a:rPr lang="en-GB" altLang="en-US" sz="2000" dirty="0"/>
              <a:t>tract</a:t>
            </a:r>
          </a:p>
          <a:p>
            <a:pPr eaLnBrk="1" hangingPunct="1">
              <a:lnSpc>
                <a:spcPct val="90000"/>
              </a:lnSpc>
              <a:buClr>
                <a:srgbClr val="1B587C"/>
              </a:buClr>
              <a:buFont typeface="Wingdings" panose="05000000000000000000" pitchFamily="2" charset="2"/>
              <a:buNone/>
            </a:pPr>
            <a:r>
              <a:rPr lang="en-GB" altLang="en-US" sz="2000" dirty="0"/>
              <a:t>	</a:t>
            </a:r>
            <a:r>
              <a:rPr lang="en-GB" altLang="en-US" sz="2000" u="sng" dirty="0"/>
              <a:t> ascending tracts</a:t>
            </a:r>
            <a:r>
              <a:rPr lang="sr-Latn-CS" altLang="en-US" sz="2000" u="sng" dirty="0"/>
              <a:t>:</a:t>
            </a:r>
            <a:endParaRPr lang="sr-Latn-CS" altLang="en-US" sz="2000" dirty="0"/>
          </a:p>
          <a:p>
            <a:pPr eaLnBrk="1" hangingPunct="1">
              <a:lnSpc>
                <a:spcPct val="90000"/>
              </a:lnSpc>
              <a:buClr>
                <a:srgbClr val="1B587C"/>
              </a:buClr>
              <a:buFont typeface="Wingdings" panose="05000000000000000000" pitchFamily="2" charset="2"/>
              <a:buNone/>
            </a:pPr>
            <a:r>
              <a:rPr lang="en-GB" altLang="en-US" sz="2000" dirty="0"/>
              <a:t>    - posterior</a:t>
            </a:r>
            <a:r>
              <a:rPr lang="sr-Latn-CS" altLang="en-US" sz="2000" dirty="0"/>
              <a:t> </a:t>
            </a:r>
            <a:r>
              <a:rPr lang="sr-Latn-CS" altLang="en-US" sz="2000" dirty="0" err="1"/>
              <a:t>spinocerebella</a:t>
            </a:r>
            <a:r>
              <a:rPr lang="en-GB" altLang="en-US" sz="2000" dirty="0"/>
              <a:t>r</a:t>
            </a:r>
            <a:r>
              <a:rPr lang="sr-Latn-CS" altLang="en-US" sz="2000" dirty="0"/>
              <a:t> </a:t>
            </a:r>
            <a:r>
              <a:rPr lang="en-GB" altLang="en-US" sz="2000" dirty="0"/>
              <a:t>tract</a:t>
            </a:r>
          </a:p>
          <a:p>
            <a:pPr eaLnBrk="1" hangingPunct="1">
              <a:lnSpc>
                <a:spcPct val="90000"/>
              </a:lnSpc>
              <a:buClr>
                <a:srgbClr val="1B587C"/>
              </a:buClr>
              <a:buFont typeface="Wingdings" panose="05000000000000000000" pitchFamily="2" charset="2"/>
              <a:buNone/>
            </a:pPr>
            <a:endParaRPr lang="sr-Latn-CS" altLang="en-US" sz="2000" dirty="0"/>
          </a:p>
          <a:p>
            <a:pPr eaLnBrk="1" hangingPunct="1">
              <a:lnSpc>
                <a:spcPct val="90000"/>
              </a:lnSpc>
              <a:buClr>
                <a:srgbClr val="1B587C"/>
              </a:buClr>
            </a:pPr>
            <a:r>
              <a:rPr lang="sr-Latn-CS" altLang="en-US" sz="2000" dirty="0">
                <a:solidFill>
                  <a:schemeClr val="tx2"/>
                </a:solidFill>
              </a:rPr>
              <a:t>FUNICULUS POSTERIOR:</a:t>
            </a:r>
            <a:endParaRPr lang="en-US" altLang="en-US" sz="2000" dirty="0">
              <a:solidFill>
                <a:schemeClr val="tx2"/>
              </a:solidFill>
            </a:endParaRPr>
          </a:p>
          <a:p>
            <a:pPr eaLnBrk="1" hangingPunct="1">
              <a:lnSpc>
                <a:spcPct val="90000"/>
              </a:lnSpc>
              <a:buClr>
                <a:srgbClr val="1B587C"/>
              </a:buClr>
              <a:buNone/>
            </a:pPr>
            <a:r>
              <a:rPr lang="sr-Latn-CS" altLang="en-US" sz="2000" dirty="0"/>
              <a:t>	</a:t>
            </a:r>
            <a:r>
              <a:rPr lang="en-GB" altLang="en-US" sz="2000" u="sng" dirty="0"/>
              <a:t>descending tracts</a:t>
            </a:r>
            <a:r>
              <a:rPr lang="sr-Latn-CS" altLang="en-US" sz="2000" u="sng" dirty="0"/>
              <a:t>:</a:t>
            </a:r>
            <a:endParaRPr lang="en-GB" altLang="en-US" sz="2000" dirty="0"/>
          </a:p>
          <a:p>
            <a:pPr eaLnBrk="1" hangingPunct="1">
              <a:lnSpc>
                <a:spcPct val="90000"/>
              </a:lnSpc>
              <a:buClr>
                <a:srgbClr val="1B587C"/>
              </a:buClr>
              <a:buFont typeface="Wingdings" panose="05000000000000000000" pitchFamily="2" charset="2"/>
              <a:buNone/>
            </a:pPr>
            <a:r>
              <a:rPr lang="en-GB" altLang="en-US" sz="2000" dirty="0"/>
              <a:t>	</a:t>
            </a:r>
            <a:r>
              <a:rPr lang="sr-Latn-CS" altLang="en-US" sz="2000" dirty="0"/>
              <a:t>- </a:t>
            </a:r>
            <a:r>
              <a:rPr lang="sr-Latn-CS" altLang="en-US" sz="2000" dirty="0" err="1"/>
              <a:t>fasciculus</a:t>
            </a:r>
            <a:r>
              <a:rPr lang="sr-Latn-CS" altLang="en-US" sz="2000" dirty="0"/>
              <a:t> </a:t>
            </a:r>
            <a:r>
              <a:rPr lang="sr-Latn-CS" altLang="en-US" sz="2000" dirty="0" err="1"/>
              <a:t>gracilis</a:t>
            </a:r>
            <a:endParaRPr lang="sr-Latn-CS" altLang="en-US" sz="2000" dirty="0"/>
          </a:p>
          <a:p>
            <a:pPr eaLnBrk="1" hangingPunct="1">
              <a:lnSpc>
                <a:spcPct val="90000"/>
              </a:lnSpc>
              <a:buClr>
                <a:srgbClr val="1B587C"/>
              </a:buClr>
              <a:buFont typeface="Wingdings" panose="05000000000000000000" pitchFamily="2" charset="2"/>
              <a:buNone/>
            </a:pPr>
            <a:r>
              <a:rPr lang="sr-Latn-CS" altLang="en-US" sz="2000" dirty="0"/>
              <a:t>	- </a:t>
            </a:r>
            <a:r>
              <a:rPr lang="sr-Latn-CS" altLang="en-US" sz="2000" dirty="0" err="1"/>
              <a:t>fasciculus</a:t>
            </a:r>
            <a:r>
              <a:rPr lang="sr-Latn-CS" altLang="en-US" sz="2000" dirty="0"/>
              <a:t> </a:t>
            </a:r>
            <a:r>
              <a:rPr lang="sr-Latn-CS" altLang="en-US" sz="2000" dirty="0" err="1"/>
              <a:t>cuneatus</a:t>
            </a:r>
            <a:endParaRPr lang="en-US" altLang="en-US" sz="2000" dirty="0"/>
          </a:p>
        </p:txBody>
      </p:sp>
      <p:sp>
        <p:nvSpPr>
          <p:cNvPr id="2" name="Title 1">
            <a:extLst>
              <a:ext uri="{FF2B5EF4-FFF2-40B4-BE49-F238E27FC236}">
                <a16:creationId xmlns:a16="http://schemas.microsoft.com/office/drawing/2014/main" id="{D124C5C8-6D18-63C5-7C5F-C728034377E7}"/>
              </a:ext>
            </a:extLst>
          </p:cNvPr>
          <p:cNvSpPr txBox="1">
            <a:spLocks noChangeArrowheads="1"/>
          </p:cNvSpPr>
          <p:nvPr/>
        </p:nvSpPr>
        <p:spPr bwMode="auto">
          <a:xfrm>
            <a:off x="827584" y="116632"/>
            <a:ext cx="7772400"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White matter </a:t>
            </a:r>
            <a:r>
              <a:rPr lang="sr-Latn-CS" altLang="en-US" sz="2800" dirty="0">
                <a:solidFill>
                  <a:srgbClr val="14425D"/>
                </a:solidFill>
                <a:latin typeface="Constantia" panose="02030602050306030303" pitchFamily="18" charset="0"/>
              </a:rPr>
              <a:t>(</a:t>
            </a:r>
            <a:r>
              <a:rPr lang="sr-Latn-CS" altLang="en-US" sz="2800" dirty="0" err="1">
                <a:solidFill>
                  <a:srgbClr val="14425D"/>
                </a:solidFill>
                <a:latin typeface="Constantia" panose="02030602050306030303" pitchFamily="18" charset="0"/>
              </a:rPr>
              <a:t>substantia</a:t>
            </a:r>
            <a:r>
              <a:rPr lang="sr-Latn-CS" altLang="en-US" sz="2800" dirty="0">
                <a:solidFill>
                  <a:srgbClr val="14425D"/>
                </a:solidFill>
                <a:latin typeface="Constantia" panose="02030602050306030303" pitchFamily="18" charset="0"/>
              </a:rPr>
              <a:t> </a:t>
            </a:r>
            <a:r>
              <a:rPr lang="sr-Latn-CS" altLang="en-US" sz="2800" dirty="0" err="1">
                <a:solidFill>
                  <a:srgbClr val="14425D"/>
                </a:solidFill>
                <a:latin typeface="Constantia" panose="02030602050306030303" pitchFamily="18" charset="0"/>
              </a:rPr>
              <a:t>alba</a:t>
            </a:r>
            <a:r>
              <a:rPr lang="sr-Latn-CS" altLang="en-US" sz="2800" dirty="0">
                <a:solidFill>
                  <a:srgbClr val="14425D"/>
                </a:solidFill>
                <a:latin typeface="Constantia" panose="02030602050306030303" pitchFamily="18" charset="0"/>
              </a:rPr>
              <a:t>) </a:t>
            </a:r>
            <a:r>
              <a:rPr lang="en-GB" altLang="en-US" sz="2800" dirty="0">
                <a:solidFill>
                  <a:srgbClr val="14425D"/>
                </a:solidFill>
                <a:latin typeface="Constantia" panose="02030602050306030303" pitchFamily="18" charset="0"/>
              </a:rPr>
              <a:t>of spinal cord </a:t>
            </a:r>
            <a:endParaRPr lang="en-US" altLang="en-US" sz="2800" dirty="0">
              <a:solidFill>
                <a:srgbClr val="14425D"/>
              </a:solidFill>
              <a:latin typeface="Constantia" panose="02030602050306030303" pitchFamily="18"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C8ADAF-F55D-4436-E411-86B3A6206BB1}"/>
              </a:ext>
            </a:extLst>
          </p:cNvPr>
          <p:cNvSpPr txBox="1"/>
          <p:nvPr/>
        </p:nvSpPr>
        <p:spPr>
          <a:xfrm>
            <a:off x="0" y="528092"/>
            <a:ext cx="9144000" cy="6186309"/>
          </a:xfrm>
          <a:prstGeom prst="rect">
            <a:avLst/>
          </a:prstGeom>
          <a:noFill/>
        </p:spPr>
        <p:txBody>
          <a:bodyPr wrap="square">
            <a:spAutoFit/>
          </a:bodyPr>
          <a:lstStyle/>
          <a:p>
            <a:r>
              <a:rPr lang="en-GB" dirty="0">
                <a:latin typeface="+mn-lt"/>
              </a:rPr>
              <a:t>A reflex is an involuntary, stereotyped response </a:t>
            </a:r>
            <a:r>
              <a:rPr lang="en-GB" b="0" i="0" dirty="0">
                <a:effectLst/>
                <a:highlight>
                  <a:srgbClr val="FFFFFF"/>
                </a:highlight>
                <a:latin typeface="+mn-lt"/>
              </a:rPr>
              <a:t>of the effector tissue</a:t>
            </a:r>
            <a:r>
              <a:rPr lang="en-GB" dirty="0">
                <a:latin typeface="+mn-lt"/>
              </a:rPr>
              <a:t> to a sensory input. All reflex pathways, must involve at least a receptor structure and associated afferent neuron (with its cell body in a dorsal root ganglion (spinal ganglion) or some other sensory ganglion) and an efferent neuron (with its cell body within the CNS). With the exception of the stretch </a:t>
            </a:r>
            <a:r>
              <a:rPr lang="en-GB" dirty="0" err="1">
                <a:latin typeface="+mn-lt"/>
              </a:rPr>
              <a:t>refex</a:t>
            </a:r>
            <a:r>
              <a:rPr lang="en-GB" dirty="0">
                <a:latin typeface="+mn-lt"/>
              </a:rPr>
              <a:t>, all reflexes involve one or more interneurons as well.</a:t>
            </a:r>
          </a:p>
          <a:p>
            <a:endParaRPr lang="en-GB" dirty="0">
              <a:latin typeface="+mn-lt"/>
            </a:endParaRPr>
          </a:p>
          <a:p>
            <a:r>
              <a:rPr lang="en-GB" dirty="0">
                <a:latin typeface="+mn-lt"/>
              </a:rPr>
              <a:t>The reflexes of importance to the clinical neurologist may be divided into four groups: </a:t>
            </a:r>
            <a:br>
              <a:rPr lang="en-GB" dirty="0">
                <a:latin typeface="+mn-lt"/>
              </a:rPr>
            </a:br>
            <a:r>
              <a:rPr lang="en-GB" dirty="0">
                <a:latin typeface="+mn-lt"/>
              </a:rPr>
              <a:t>1) superficial (skin and mucous membrane) reflexes</a:t>
            </a:r>
            <a:br>
              <a:rPr lang="en-GB" dirty="0">
                <a:latin typeface="+mn-lt"/>
              </a:rPr>
            </a:br>
            <a:r>
              <a:rPr lang="en-GB" dirty="0">
                <a:latin typeface="+mn-lt"/>
              </a:rPr>
              <a:t>2) deep tendon (myotatic) reflexes</a:t>
            </a:r>
            <a:br>
              <a:rPr lang="en-GB" dirty="0">
                <a:latin typeface="+mn-lt"/>
              </a:rPr>
            </a:br>
            <a:r>
              <a:rPr lang="en-GB" dirty="0">
                <a:latin typeface="+mn-lt"/>
              </a:rPr>
              <a:t>3) visceral (organic) reflexes and </a:t>
            </a:r>
            <a:br>
              <a:rPr lang="en-GB" dirty="0">
                <a:latin typeface="+mn-lt"/>
              </a:rPr>
            </a:br>
            <a:r>
              <a:rPr lang="en-GB" dirty="0">
                <a:latin typeface="+mn-lt"/>
              </a:rPr>
              <a:t>4) pathologic (abnormal) reflexes. Reflexes can also be classified according to the level of</a:t>
            </a:r>
            <a:br>
              <a:rPr lang="en-GB" dirty="0">
                <a:latin typeface="+mn-lt"/>
              </a:rPr>
            </a:br>
            <a:r>
              <a:rPr lang="en-GB" dirty="0">
                <a:latin typeface="+mn-lt"/>
              </a:rPr>
              <a:t>     their central representation, for example, as spinal, bulbar (postural and righting</a:t>
            </a:r>
            <a:br>
              <a:rPr lang="en-GB" dirty="0">
                <a:latin typeface="+mn-lt"/>
              </a:rPr>
            </a:br>
            <a:r>
              <a:rPr lang="en-GB" dirty="0">
                <a:latin typeface="+mn-lt"/>
              </a:rPr>
              <a:t>    reflexes), or midbrain. </a:t>
            </a:r>
          </a:p>
          <a:p>
            <a:endParaRPr lang="en-GB" dirty="0">
              <a:latin typeface="+mn-lt"/>
            </a:endParaRPr>
          </a:p>
          <a:p>
            <a:r>
              <a:rPr lang="en-GB" b="0" i="0" dirty="0">
                <a:effectLst/>
                <a:highlight>
                  <a:srgbClr val="FFFFFF"/>
                </a:highlight>
                <a:latin typeface="+mn-lt"/>
              </a:rPr>
              <a:t>Many functions of the spinal cord are also executed independently from the brain, such as a spinal reflex.</a:t>
            </a:r>
          </a:p>
          <a:p>
            <a:r>
              <a:rPr lang="en-GB" dirty="0">
                <a:latin typeface="+mn-lt"/>
              </a:rPr>
              <a:t>Segmental spinal reflexes involve the afferent neuron and its axon within a peripheral nerve and dorsal root (spinal ganglion) and a motor unit at the same level. Simple reflex reactions involve specific patterns of muscle contractions. For a particular reflex to be present, a reflex arc (muscle receptors, sensory axons within a peripheral nerve and dorsal root, LMN and its axon, muscle) must be intact; thus, evaluation of spinal reflexes can provide information that is highly useful in the localization of lesions.</a:t>
            </a:r>
          </a:p>
        </p:txBody>
      </p:sp>
      <p:sp>
        <p:nvSpPr>
          <p:cNvPr id="7" name="TextBox 6">
            <a:extLst>
              <a:ext uri="{FF2B5EF4-FFF2-40B4-BE49-F238E27FC236}">
                <a16:creationId xmlns:a16="http://schemas.microsoft.com/office/drawing/2014/main" id="{285D7466-A20A-EFC9-147E-EF250F00F4A8}"/>
              </a:ext>
            </a:extLst>
          </p:cNvPr>
          <p:cNvSpPr txBox="1"/>
          <p:nvPr/>
        </p:nvSpPr>
        <p:spPr>
          <a:xfrm>
            <a:off x="3599892" y="4872"/>
            <a:ext cx="1944216" cy="523220"/>
          </a:xfrm>
          <a:prstGeom prst="rect">
            <a:avLst/>
          </a:prstGeom>
          <a:noFill/>
        </p:spPr>
        <p:txBody>
          <a:bodyPr wrap="square">
            <a:spAutoFit/>
          </a:bodyPr>
          <a:lstStyle/>
          <a:p>
            <a:r>
              <a:rPr lang="en-GB" sz="2800" b="1" dirty="0">
                <a:solidFill>
                  <a:srgbClr val="C00000"/>
                </a:solidFill>
                <a:latin typeface="+mn-lt"/>
              </a:rPr>
              <a:t>REFLEXES</a:t>
            </a:r>
          </a:p>
        </p:txBody>
      </p:sp>
    </p:spTree>
    <p:extLst>
      <p:ext uri="{BB962C8B-B14F-4D97-AF65-F5344CB8AC3E}">
        <p14:creationId xmlns:p14="http://schemas.microsoft.com/office/powerpoint/2010/main" val="416465917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B69340E-11D4-BC91-F217-79FEC7B76F49}"/>
              </a:ext>
            </a:extLst>
          </p:cNvPr>
          <p:cNvSpPr txBox="1"/>
          <p:nvPr/>
        </p:nvSpPr>
        <p:spPr>
          <a:xfrm>
            <a:off x="0" y="86916"/>
            <a:ext cx="9144000" cy="6771084"/>
          </a:xfrm>
          <a:prstGeom prst="rect">
            <a:avLst/>
          </a:prstGeom>
          <a:noFill/>
        </p:spPr>
        <p:txBody>
          <a:bodyPr wrap="square">
            <a:spAutoFit/>
          </a:bodyPr>
          <a:lstStyle/>
          <a:p>
            <a:r>
              <a:rPr lang="en-GB" sz="2000" b="1" dirty="0">
                <a:solidFill>
                  <a:srgbClr val="0070C0"/>
                </a:solidFill>
                <a:latin typeface="+mn-lt"/>
              </a:rPr>
              <a:t>SPINAL REFLEXES</a:t>
            </a:r>
          </a:p>
          <a:p>
            <a:r>
              <a:rPr lang="en-GB" b="0" i="0" dirty="0">
                <a:effectLst/>
                <a:highlight>
                  <a:srgbClr val="FFFFFF"/>
                </a:highlight>
                <a:latin typeface="+mn-lt"/>
              </a:rPr>
              <a:t>- Based on how many neurons participate in one arc, the reflexes can be monosynaptic or</a:t>
            </a:r>
            <a:br>
              <a:rPr lang="en-GB" b="0" i="0" dirty="0">
                <a:effectLst/>
                <a:highlight>
                  <a:srgbClr val="FFFFFF"/>
                </a:highlight>
                <a:latin typeface="+mn-lt"/>
              </a:rPr>
            </a:br>
            <a:r>
              <a:rPr lang="en-GB" b="0" i="0" dirty="0">
                <a:effectLst/>
                <a:highlight>
                  <a:srgbClr val="FFFFFF"/>
                </a:highlight>
                <a:latin typeface="+mn-lt"/>
              </a:rPr>
              <a:t>   polysynaptic.</a:t>
            </a:r>
            <a:endParaRPr lang="en-GB" b="0" i="0" dirty="0">
              <a:solidFill>
                <a:srgbClr val="495354"/>
              </a:solidFill>
              <a:effectLst/>
              <a:highlight>
                <a:srgbClr val="FFFFFF"/>
              </a:highlight>
              <a:latin typeface="PlutoSansLight"/>
            </a:endParaRPr>
          </a:p>
          <a:p>
            <a:r>
              <a:rPr lang="en-GB" b="1" i="0" dirty="0">
                <a:solidFill>
                  <a:srgbClr val="0070C0"/>
                </a:solidFill>
                <a:effectLst/>
                <a:latin typeface="+mn-lt"/>
              </a:rPr>
              <a:t>The monosynaptic reflexes </a:t>
            </a:r>
            <a:r>
              <a:rPr lang="en-GB" b="0" i="0" u="sng" dirty="0">
                <a:effectLst/>
                <a:latin typeface="+mn-lt"/>
              </a:rPr>
              <a:t>consist of two neurons</a:t>
            </a:r>
            <a:r>
              <a:rPr lang="en-GB" b="0" i="0" dirty="0">
                <a:effectLst/>
                <a:latin typeface="+mn-lt"/>
              </a:rPr>
              <a:t>. </a:t>
            </a:r>
            <a:br>
              <a:rPr lang="en-GB" b="0" i="0" dirty="0">
                <a:effectLst/>
                <a:latin typeface="+mn-lt"/>
              </a:rPr>
            </a:br>
            <a:r>
              <a:rPr lang="en-GB" b="0" i="0" dirty="0">
                <a:effectLst/>
                <a:latin typeface="+mn-lt"/>
              </a:rPr>
              <a:t>- </a:t>
            </a:r>
            <a:r>
              <a:rPr lang="en-GB" i="1" u="sng" dirty="0">
                <a:effectLst/>
                <a:latin typeface="+mn-lt"/>
              </a:rPr>
              <a:t>The neuron I </a:t>
            </a:r>
            <a:r>
              <a:rPr lang="en-GB" b="0" i="0" dirty="0">
                <a:effectLst/>
                <a:latin typeface="+mn-lt"/>
              </a:rPr>
              <a:t>is located within the spinal ganglion. This is the sensory neuron (afferent)</a:t>
            </a:r>
            <a:br>
              <a:rPr lang="en-GB" b="0" i="0" dirty="0">
                <a:effectLst/>
                <a:latin typeface="+mn-lt"/>
              </a:rPr>
            </a:br>
            <a:r>
              <a:rPr lang="en-GB" b="0" i="0" dirty="0">
                <a:effectLst/>
                <a:latin typeface="+mn-lt"/>
              </a:rPr>
              <a:t>   whose peripheral process detects the stimuli from the </a:t>
            </a:r>
            <a:r>
              <a:rPr lang="en-GB" b="0" i="0" dirty="0" err="1">
                <a:effectLst/>
                <a:latin typeface="+mn-lt"/>
              </a:rPr>
              <a:t>proprioreceptors</a:t>
            </a:r>
            <a:r>
              <a:rPr lang="en-GB" b="0" i="0" dirty="0">
                <a:effectLst/>
                <a:latin typeface="+mn-lt"/>
              </a:rPr>
              <a:t> of the muscle,</a:t>
            </a:r>
            <a:br>
              <a:rPr lang="en-GB" b="0" i="0" dirty="0">
                <a:effectLst/>
                <a:latin typeface="+mn-lt"/>
              </a:rPr>
            </a:br>
            <a:r>
              <a:rPr lang="en-GB" b="0" i="0" dirty="0">
                <a:effectLst/>
                <a:latin typeface="+mn-lt"/>
              </a:rPr>
              <a:t>   tendon or ligament. Then, the central process</a:t>
            </a:r>
            <a:r>
              <a:rPr lang="en-GB" dirty="0">
                <a:latin typeface="+mn-lt"/>
              </a:rPr>
              <a:t> </a:t>
            </a:r>
            <a:r>
              <a:rPr lang="en-GB" b="0" i="0" dirty="0">
                <a:effectLst/>
                <a:latin typeface="+mn-lt"/>
              </a:rPr>
              <a:t>of the first neuron conducts this signal to</a:t>
            </a:r>
            <a:br>
              <a:rPr lang="en-GB" b="0" i="0" dirty="0">
                <a:effectLst/>
                <a:latin typeface="+mn-lt"/>
              </a:rPr>
            </a:br>
            <a:r>
              <a:rPr lang="en-GB" b="0" i="0" dirty="0">
                <a:effectLst/>
                <a:latin typeface="+mn-lt"/>
              </a:rPr>
              <a:t>   the ventral horn of the spinal cord, where the</a:t>
            </a:r>
            <a:r>
              <a:rPr lang="en-GB" dirty="0">
                <a:latin typeface="+mn-lt"/>
              </a:rPr>
              <a:t> </a:t>
            </a:r>
            <a:r>
              <a:rPr lang="en-GB" b="0" i="0" dirty="0">
                <a:effectLst/>
                <a:latin typeface="+mn-lt"/>
              </a:rPr>
              <a:t>second neuron is situated. </a:t>
            </a:r>
            <a:br>
              <a:rPr lang="en-GB" b="0" i="0" dirty="0">
                <a:effectLst/>
                <a:latin typeface="+mn-lt"/>
              </a:rPr>
            </a:br>
            <a:r>
              <a:rPr lang="en-GB" b="0" i="0" dirty="0">
                <a:effectLst/>
                <a:latin typeface="+mn-lt"/>
              </a:rPr>
              <a:t>- </a:t>
            </a:r>
            <a:r>
              <a:rPr lang="en-GB" b="0" i="1" u="sng" dirty="0">
                <a:effectLst/>
                <a:latin typeface="+mn-lt"/>
              </a:rPr>
              <a:t>The neuron II </a:t>
            </a:r>
            <a:r>
              <a:rPr lang="en-GB" b="0" i="0" dirty="0">
                <a:effectLst/>
                <a:latin typeface="+mn-lt"/>
              </a:rPr>
              <a:t>is a motor neuron (efferent) that sends the appropriate signal via its axon</a:t>
            </a:r>
            <a:br>
              <a:rPr lang="en-GB" b="0" i="0" dirty="0">
                <a:effectLst/>
                <a:latin typeface="+mn-lt"/>
              </a:rPr>
            </a:br>
            <a:r>
              <a:rPr lang="en-GB" b="0" i="0" dirty="0">
                <a:effectLst/>
                <a:latin typeface="+mn-lt"/>
              </a:rPr>
              <a:t>   back to the same muscle in which the sensory neuron had detected the signal. This</a:t>
            </a:r>
            <a:br>
              <a:rPr lang="en-GB" b="0" i="0" dirty="0">
                <a:effectLst/>
                <a:latin typeface="+mn-lt"/>
              </a:rPr>
            </a:br>
            <a:r>
              <a:rPr lang="en-GB" b="0" i="0" dirty="0">
                <a:effectLst/>
                <a:latin typeface="+mn-lt"/>
              </a:rPr>
              <a:t>   process occurs after the sensory information is received from neuron I. </a:t>
            </a:r>
            <a:br>
              <a:rPr lang="en-GB" b="0" i="0" dirty="0">
                <a:effectLst/>
                <a:latin typeface="+mn-lt"/>
              </a:rPr>
            </a:br>
            <a:r>
              <a:rPr lang="en-GB" b="0" i="0" dirty="0">
                <a:effectLst/>
                <a:latin typeface="+mn-lt"/>
              </a:rPr>
              <a:t>- </a:t>
            </a:r>
            <a:r>
              <a:rPr lang="en-GB" b="1" i="0" dirty="0">
                <a:effectLst/>
                <a:latin typeface="+mn-lt"/>
              </a:rPr>
              <a:t>This means that the entire arc has only one neuronal synapse that is directly</a:t>
            </a:r>
            <a:br>
              <a:rPr lang="en-GB" b="1" i="0" dirty="0">
                <a:effectLst/>
                <a:latin typeface="+mn-lt"/>
              </a:rPr>
            </a:br>
            <a:r>
              <a:rPr lang="en-GB" b="1" i="0" dirty="0">
                <a:effectLst/>
                <a:latin typeface="+mn-lt"/>
              </a:rPr>
              <a:t>   between neuron I and neuron II (without the participation of interneurons).</a:t>
            </a:r>
          </a:p>
          <a:p>
            <a:pPr algn="l"/>
            <a:endParaRPr lang="en-GB" b="1" dirty="0">
              <a:latin typeface="+mn-lt"/>
            </a:endParaRPr>
          </a:p>
          <a:p>
            <a:pPr algn="l"/>
            <a:r>
              <a:rPr lang="en-GB" b="0" i="0" dirty="0">
                <a:effectLst/>
                <a:highlight>
                  <a:srgbClr val="FFFFFF"/>
                </a:highlight>
                <a:latin typeface="PlutoSansLight"/>
              </a:rPr>
              <a:t>The perfect example of the monosynaptic reflex is the knee-jerk or the </a:t>
            </a:r>
            <a:r>
              <a:rPr lang="en-GB" b="0" i="0" u="sng" dirty="0">
                <a:effectLst/>
                <a:highlight>
                  <a:srgbClr val="FFFFFF"/>
                </a:highlight>
                <a:latin typeface="var(--medium)"/>
              </a:rPr>
              <a:t>patellar reflex</a:t>
            </a:r>
            <a:r>
              <a:rPr lang="en-GB" b="0" i="0" dirty="0">
                <a:effectLst/>
                <a:highlight>
                  <a:srgbClr val="FFFFFF"/>
                </a:highlight>
                <a:latin typeface="PlutoSansLight"/>
              </a:rPr>
              <a:t>. </a:t>
            </a:r>
            <a:br>
              <a:rPr lang="en-GB" b="0" i="0" dirty="0">
                <a:effectLst/>
                <a:highlight>
                  <a:srgbClr val="FFFFFF"/>
                </a:highlight>
                <a:latin typeface="PlutoSansLight"/>
              </a:rPr>
            </a:br>
            <a:r>
              <a:rPr lang="en-GB" b="0" i="0" dirty="0">
                <a:effectLst/>
                <a:highlight>
                  <a:srgbClr val="FFFFFF"/>
                </a:highlight>
                <a:latin typeface="PlutoSansLight"/>
              </a:rPr>
              <a:t>In this reflex, </a:t>
            </a:r>
            <a:r>
              <a:rPr lang="en-GB" b="0" i="0" dirty="0">
                <a:effectLst/>
                <a:highlight>
                  <a:srgbClr val="FFFFFF"/>
                </a:highlight>
                <a:latin typeface="var(--medium)"/>
              </a:rPr>
              <a:t>neuron I</a:t>
            </a:r>
            <a:r>
              <a:rPr lang="en-GB" b="0" i="0" dirty="0">
                <a:effectLst/>
                <a:highlight>
                  <a:srgbClr val="FFFFFF"/>
                </a:highlight>
                <a:latin typeface="PlutoSansLight"/>
              </a:rPr>
              <a:t> has its peripheral ending and </a:t>
            </a:r>
            <a:r>
              <a:rPr lang="en-GB" b="0" i="0" dirty="0" err="1">
                <a:effectLst/>
                <a:highlight>
                  <a:srgbClr val="FFFFFF"/>
                </a:highlight>
                <a:latin typeface="PlutoSansLight"/>
              </a:rPr>
              <a:t>proprioreceptor</a:t>
            </a:r>
            <a:r>
              <a:rPr lang="en-GB" b="0" i="0" dirty="0">
                <a:effectLst/>
                <a:highlight>
                  <a:srgbClr val="FFFFFF"/>
                </a:highlight>
                <a:latin typeface="PlutoSansLight"/>
              </a:rPr>
              <a:t> within the tendons of the </a:t>
            </a:r>
            <a:r>
              <a:rPr lang="en-GB" b="0" i="0" u="sng" dirty="0">
                <a:effectLst/>
                <a:highlight>
                  <a:srgbClr val="FFFFFF"/>
                </a:highlight>
                <a:latin typeface="PlutoSansLight"/>
                <a:hlinkClick r:id="rId2">
                  <a:extLst>
                    <a:ext uri="{A12FA001-AC4F-418D-AE19-62706E023703}">
                      <ahyp:hlinkClr xmlns:ahyp="http://schemas.microsoft.com/office/drawing/2018/hyperlinkcolor" val="tx"/>
                    </a:ext>
                  </a:extLst>
                </a:hlinkClick>
              </a:rPr>
              <a:t>quadriceps muscle</a:t>
            </a:r>
            <a:r>
              <a:rPr lang="en-GB" b="0" i="0" dirty="0">
                <a:effectLst/>
                <a:highlight>
                  <a:srgbClr val="FFFFFF"/>
                </a:highlight>
                <a:latin typeface="PlutoSansLight"/>
              </a:rPr>
              <a:t>. Once the tendon is excessively or suddenly stretched, neuron I detects that and informs </a:t>
            </a:r>
            <a:r>
              <a:rPr lang="en-GB" b="0" i="0" dirty="0">
                <a:effectLst/>
                <a:highlight>
                  <a:srgbClr val="FFFFFF"/>
                </a:highlight>
                <a:latin typeface="var(--medium)"/>
              </a:rPr>
              <a:t>neuron II</a:t>
            </a:r>
            <a:r>
              <a:rPr lang="en-GB" b="0" i="0" dirty="0">
                <a:effectLst/>
                <a:highlight>
                  <a:srgbClr val="FFFFFF"/>
                </a:highlight>
                <a:latin typeface="PlutoSansLight"/>
              </a:rPr>
              <a:t> that action is needed to avoid any injury to the tendon. Then, neuron II of the patellar reflex, which is in the lumbar segments of the spinal cord, sends the efferent signal through its axon to the quadriceps muscle to contract.</a:t>
            </a:r>
          </a:p>
          <a:p>
            <a:pPr algn="l"/>
            <a:endParaRPr lang="en-GB" dirty="0">
              <a:highlight>
                <a:srgbClr val="FFFFFF"/>
              </a:highlight>
              <a:latin typeface="PlutoSansLight"/>
            </a:endParaRPr>
          </a:p>
          <a:p>
            <a:pPr algn="l"/>
            <a:r>
              <a:rPr lang="en-GB" b="0" i="0" dirty="0">
                <a:effectLst/>
                <a:highlight>
                  <a:srgbClr val="FFFFFF"/>
                </a:highlight>
                <a:latin typeface="+mn-lt"/>
              </a:rPr>
              <a:t>- So, the adequate stimulus is the stretching of the muscle, and the adequate response is its</a:t>
            </a:r>
            <a:br>
              <a:rPr lang="en-GB" b="0" i="0" dirty="0">
                <a:effectLst/>
                <a:highlight>
                  <a:srgbClr val="FFFFFF"/>
                </a:highlight>
                <a:latin typeface="+mn-lt"/>
              </a:rPr>
            </a:br>
            <a:r>
              <a:rPr lang="en-GB" b="0" i="0" dirty="0">
                <a:effectLst/>
                <a:highlight>
                  <a:srgbClr val="FFFFFF"/>
                </a:highlight>
                <a:latin typeface="+mn-lt"/>
              </a:rPr>
              <a:t>   contraction. Considering this pattern, we can say that most monosynaptic reflexes</a:t>
            </a:r>
            <a:br>
              <a:rPr lang="en-GB" b="0" i="0" dirty="0">
                <a:effectLst/>
                <a:highlight>
                  <a:srgbClr val="FFFFFF"/>
                </a:highlight>
                <a:latin typeface="+mn-lt"/>
              </a:rPr>
            </a:br>
            <a:r>
              <a:rPr lang="en-GB" b="0" i="0" dirty="0">
                <a:effectLst/>
                <a:highlight>
                  <a:srgbClr val="FFFFFF"/>
                </a:highlight>
                <a:latin typeface="+mn-lt"/>
              </a:rPr>
              <a:t>   are stretching reflexes.</a:t>
            </a:r>
            <a:endParaRPr lang="en-GB" b="1" i="0" dirty="0">
              <a:effectLst/>
              <a:latin typeface="+mn-lt"/>
            </a:endParaRPr>
          </a:p>
        </p:txBody>
      </p:sp>
    </p:spTree>
    <p:extLst>
      <p:ext uri="{BB962C8B-B14F-4D97-AF65-F5344CB8AC3E}">
        <p14:creationId xmlns:p14="http://schemas.microsoft.com/office/powerpoint/2010/main" val="215559222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3186" name="Picture 2" descr="https://qph.fs.quoracdn.net/main-qimg-5ff271961bd578498f6025fa1e1f6aeb-c">
            <a:extLst>
              <a:ext uri="{FF2B5EF4-FFF2-40B4-BE49-F238E27FC236}">
                <a16:creationId xmlns:a16="http://schemas.microsoft.com/office/drawing/2014/main" id="{22B618E9-8BEB-000E-4ABD-2DE7DB7B48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06648"/>
            <a:ext cx="7598434" cy="544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B69340E-11D4-BC91-F217-79FEC7B76F49}"/>
              </a:ext>
            </a:extLst>
          </p:cNvPr>
          <p:cNvSpPr txBox="1"/>
          <p:nvPr/>
        </p:nvSpPr>
        <p:spPr>
          <a:xfrm>
            <a:off x="0" y="0"/>
            <a:ext cx="9144000" cy="6740307"/>
          </a:xfrm>
          <a:prstGeom prst="rect">
            <a:avLst/>
          </a:prstGeom>
          <a:noFill/>
        </p:spPr>
        <p:txBody>
          <a:bodyPr wrap="square">
            <a:spAutoFit/>
          </a:bodyPr>
          <a:lstStyle/>
          <a:p>
            <a:pPr algn="l"/>
            <a:r>
              <a:rPr lang="en-GB" b="1" i="0" dirty="0">
                <a:solidFill>
                  <a:srgbClr val="0070C0"/>
                </a:solidFill>
                <a:effectLst/>
                <a:latin typeface="+mn-lt"/>
              </a:rPr>
              <a:t>The polysynaptic reflexes </a:t>
            </a:r>
            <a:r>
              <a:rPr lang="en-GB" i="0" u="sng" dirty="0">
                <a:effectLst/>
                <a:latin typeface="+mn-lt"/>
              </a:rPr>
              <a:t>a</a:t>
            </a:r>
            <a:r>
              <a:rPr lang="en-GB" b="0" i="0" u="sng" dirty="0">
                <a:effectLst/>
                <a:highlight>
                  <a:srgbClr val="FFFFFF"/>
                </a:highlight>
                <a:latin typeface="+mn-lt"/>
              </a:rPr>
              <a:t>re accomplished with the participation of one or more interneurons, meaning that the communication between the afferent and efferent neurons is indirect</a:t>
            </a:r>
            <a:r>
              <a:rPr lang="en-GB" b="0" i="0" dirty="0">
                <a:effectLst/>
                <a:latin typeface="+mn-lt"/>
              </a:rPr>
              <a:t>. </a:t>
            </a:r>
            <a:br>
              <a:rPr lang="en-GB" b="0" i="0" dirty="0">
                <a:effectLst/>
                <a:latin typeface="+mn-lt"/>
              </a:rPr>
            </a:br>
            <a:r>
              <a:rPr lang="en-GB" b="0" i="0" dirty="0">
                <a:effectLst/>
                <a:latin typeface="+mn-lt"/>
              </a:rPr>
              <a:t>- </a:t>
            </a:r>
            <a:r>
              <a:rPr lang="en-GB" b="0" u="sng" dirty="0">
                <a:effectLst/>
                <a:highlight>
                  <a:srgbClr val="FFFFFF"/>
                </a:highlight>
                <a:latin typeface="+mn-lt"/>
              </a:rPr>
              <a:t>The neuron I </a:t>
            </a:r>
            <a:r>
              <a:rPr lang="en-GB" b="0" i="0" dirty="0">
                <a:effectLst/>
                <a:highlight>
                  <a:srgbClr val="FFFFFF"/>
                </a:highlight>
                <a:latin typeface="+mn-lt"/>
              </a:rPr>
              <a:t>is also situated within the spinal ganglion; receiving stimuli from muscles</a:t>
            </a:r>
            <a:br>
              <a:rPr lang="en-GB" b="0" i="0" dirty="0">
                <a:effectLst/>
                <a:highlight>
                  <a:srgbClr val="FFFFFF"/>
                </a:highlight>
                <a:latin typeface="+mn-lt"/>
              </a:rPr>
            </a:br>
            <a:r>
              <a:rPr lang="en-GB" b="0" i="0" dirty="0">
                <a:effectLst/>
                <a:highlight>
                  <a:srgbClr val="FFFFFF"/>
                </a:highlight>
                <a:latin typeface="+mn-lt"/>
              </a:rPr>
              <a:t>  and other tissues - skin. The afferent neuron sends signals via its central process to</a:t>
            </a:r>
            <a:br>
              <a:rPr lang="en-GB" b="0" i="0" dirty="0">
                <a:effectLst/>
                <a:highlight>
                  <a:srgbClr val="FFFFFF"/>
                </a:highlight>
                <a:latin typeface="+mn-lt"/>
              </a:rPr>
            </a:br>
            <a:r>
              <a:rPr lang="en-GB" b="0" i="0" dirty="0">
                <a:effectLst/>
                <a:highlight>
                  <a:srgbClr val="FFFFFF"/>
                </a:highlight>
                <a:latin typeface="+mn-lt"/>
              </a:rPr>
              <a:t>  interneurons</a:t>
            </a:r>
            <a:r>
              <a:rPr lang="en-GB" dirty="0">
                <a:highlight>
                  <a:srgbClr val="FFFFFF"/>
                </a:highlight>
                <a:latin typeface="+mn-lt"/>
              </a:rPr>
              <a:t> </a:t>
            </a:r>
            <a:r>
              <a:rPr lang="en-GB" b="0" i="0" dirty="0">
                <a:effectLst/>
                <a:highlight>
                  <a:srgbClr val="FFFFFF"/>
                </a:highlight>
                <a:latin typeface="+mn-lt"/>
              </a:rPr>
              <a:t>located in the grey matter of the spinal cord. </a:t>
            </a:r>
            <a:br>
              <a:rPr lang="en-GB" b="0" i="0" dirty="0">
                <a:effectLst/>
                <a:highlight>
                  <a:srgbClr val="FFFFFF"/>
                </a:highlight>
                <a:latin typeface="+mn-lt"/>
              </a:rPr>
            </a:br>
            <a:r>
              <a:rPr lang="en-GB" b="0" i="0" dirty="0">
                <a:effectLst/>
                <a:highlight>
                  <a:srgbClr val="FFFFFF"/>
                </a:highlight>
                <a:latin typeface="+mn-lt"/>
              </a:rPr>
              <a:t>- </a:t>
            </a:r>
            <a:r>
              <a:rPr lang="en-GB" b="0" i="0" u="sng" dirty="0">
                <a:effectLst/>
                <a:highlight>
                  <a:srgbClr val="FFFFFF"/>
                </a:highlight>
                <a:latin typeface="+mn-lt"/>
              </a:rPr>
              <a:t>These interneurons </a:t>
            </a:r>
            <a:r>
              <a:rPr lang="en-GB" b="0" i="0" dirty="0">
                <a:effectLst/>
                <a:highlight>
                  <a:srgbClr val="FFFFFF"/>
                </a:highlight>
                <a:latin typeface="+mn-lt"/>
              </a:rPr>
              <a:t>then direct these signals to the adequate </a:t>
            </a:r>
            <a:r>
              <a:rPr lang="en-GB" b="0" i="0" u="sng" dirty="0">
                <a:effectLst/>
                <a:highlight>
                  <a:srgbClr val="FFFFFF"/>
                </a:highlight>
                <a:latin typeface="+mn-lt"/>
              </a:rPr>
              <a:t>motor neurons </a:t>
            </a:r>
            <a:r>
              <a:rPr lang="en-GB" b="0" i="0" dirty="0">
                <a:effectLst/>
                <a:highlight>
                  <a:srgbClr val="FFFFFF"/>
                </a:highlight>
                <a:latin typeface="+mn-lt"/>
              </a:rPr>
              <a:t>of their</a:t>
            </a:r>
            <a:br>
              <a:rPr lang="en-GB" b="0" i="0" dirty="0">
                <a:effectLst/>
                <a:highlight>
                  <a:srgbClr val="FFFFFF"/>
                </a:highlight>
                <a:latin typeface="+mn-lt"/>
              </a:rPr>
            </a:br>
            <a:r>
              <a:rPr lang="en-GB" b="0" i="0" dirty="0">
                <a:effectLst/>
                <a:highlight>
                  <a:srgbClr val="FFFFFF"/>
                </a:highlight>
                <a:latin typeface="+mn-lt"/>
              </a:rPr>
              <a:t>   specific spinal cord segments, as well as adjacent and distant motor neurons. </a:t>
            </a:r>
            <a:br>
              <a:rPr lang="en-GB" b="0" i="0" dirty="0">
                <a:effectLst/>
                <a:highlight>
                  <a:srgbClr val="FFFFFF"/>
                </a:highlight>
                <a:latin typeface="+mn-lt"/>
              </a:rPr>
            </a:br>
            <a:r>
              <a:rPr lang="en-GB" b="0" i="0" dirty="0">
                <a:effectLst/>
                <a:highlight>
                  <a:srgbClr val="FFFFFF"/>
                </a:highlight>
                <a:latin typeface="+mn-lt"/>
              </a:rPr>
              <a:t>- </a:t>
            </a:r>
            <a:r>
              <a:rPr lang="en-GB" b="0" i="0" u="sng" dirty="0">
                <a:effectLst/>
                <a:highlight>
                  <a:srgbClr val="FFFFFF"/>
                </a:highlight>
                <a:latin typeface="+mn-lt"/>
              </a:rPr>
              <a:t>Because of this, one stimulus transmitted to the interneurons can cause multiple alpha</a:t>
            </a:r>
            <a:br>
              <a:rPr lang="en-GB" b="0" i="0" u="sng" dirty="0">
                <a:effectLst/>
                <a:highlight>
                  <a:srgbClr val="FFFFFF"/>
                </a:highlight>
                <a:latin typeface="+mn-lt"/>
              </a:rPr>
            </a:br>
            <a:r>
              <a:rPr lang="en-GB" b="0" i="0" dirty="0">
                <a:effectLst/>
                <a:highlight>
                  <a:srgbClr val="FFFFFF"/>
                </a:highlight>
                <a:latin typeface="+mn-lt"/>
              </a:rPr>
              <a:t>   </a:t>
            </a:r>
            <a:r>
              <a:rPr lang="en-GB" b="0" i="0" u="sng" dirty="0">
                <a:effectLst/>
                <a:highlight>
                  <a:srgbClr val="FFFFFF"/>
                </a:highlight>
                <a:latin typeface="+mn-lt"/>
              </a:rPr>
              <a:t>motor neurons to get excited or inhibited, and therefore, can cause more than one muscle</a:t>
            </a:r>
            <a:br>
              <a:rPr lang="en-GB" b="0" i="0" dirty="0">
                <a:effectLst/>
                <a:highlight>
                  <a:srgbClr val="FFFFFF"/>
                </a:highlight>
                <a:latin typeface="+mn-lt"/>
              </a:rPr>
            </a:br>
            <a:r>
              <a:rPr lang="en-GB" b="0" i="0" dirty="0">
                <a:effectLst/>
                <a:highlight>
                  <a:srgbClr val="FFFFFF"/>
                </a:highlight>
                <a:latin typeface="+mn-lt"/>
              </a:rPr>
              <a:t>   </a:t>
            </a:r>
            <a:r>
              <a:rPr lang="en-GB" b="0" i="0" u="sng" dirty="0">
                <a:effectLst/>
                <a:highlight>
                  <a:srgbClr val="FFFFFF"/>
                </a:highlight>
                <a:latin typeface="+mn-lt"/>
              </a:rPr>
              <a:t>to contract or relax. </a:t>
            </a:r>
            <a:r>
              <a:rPr lang="en-GB" b="0" i="0" dirty="0">
                <a:effectLst/>
                <a:highlight>
                  <a:srgbClr val="FFFFFF"/>
                </a:highlight>
                <a:latin typeface="+mn-lt"/>
              </a:rPr>
              <a:t>Generally, the different muscle groups susceptible to this way of</a:t>
            </a:r>
            <a:br>
              <a:rPr lang="en-GB" b="0" i="0" dirty="0">
                <a:effectLst/>
                <a:highlight>
                  <a:srgbClr val="FFFFFF"/>
                </a:highlight>
                <a:latin typeface="+mn-lt"/>
              </a:rPr>
            </a:br>
            <a:r>
              <a:rPr lang="en-GB" b="0" i="0" dirty="0">
                <a:effectLst/>
                <a:highlight>
                  <a:srgbClr val="FFFFFF"/>
                </a:highlight>
                <a:latin typeface="+mn-lt"/>
              </a:rPr>
              <a:t>   regulation are the extensors or flexors. Typically, these reflexes cause some muscle groups</a:t>
            </a:r>
            <a:br>
              <a:rPr lang="en-GB" b="0" i="0" dirty="0">
                <a:effectLst/>
                <a:highlight>
                  <a:srgbClr val="FFFFFF"/>
                </a:highlight>
                <a:latin typeface="+mn-lt"/>
              </a:rPr>
            </a:br>
            <a:r>
              <a:rPr lang="en-GB" b="0" i="0" dirty="0">
                <a:effectLst/>
                <a:highlight>
                  <a:srgbClr val="FFFFFF"/>
                </a:highlight>
                <a:latin typeface="+mn-lt"/>
              </a:rPr>
              <a:t>   to contract, while others simultaneously relax</a:t>
            </a:r>
            <a:r>
              <a:rPr lang="en-GB" b="0" i="0" dirty="0">
                <a:solidFill>
                  <a:srgbClr val="495354"/>
                </a:solidFill>
                <a:effectLst/>
                <a:highlight>
                  <a:srgbClr val="FFFFFF"/>
                </a:highlight>
                <a:latin typeface="+mn-lt"/>
              </a:rPr>
              <a:t>. </a:t>
            </a:r>
            <a:br>
              <a:rPr lang="en-GB" b="0" i="0" dirty="0">
                <a:solidFill>
                  <a:srgbClr val="495354"/>
                </a:solidFill>
                <a:effectLst/>
                <a:highlight>
                  <a:srgbClr val="FFFFFF"/>
                </a:highlight>
                <a:latin typeface="+mn-lt"/>
              </a:rPr>
            </a:br>
            <a:endParaRPr lang="en-GB" dirty="0">
              <a:highlight>
                <a:srgbClr val="FFFFFF"/>
              </a:highlight>
              <a:latin typeface="PlutoSansLight"/>
            </a:endParaRPr>
          </a:p>
          <a:p>
            <a:pPr algn="l"/>
            <a:r>
              <a:rPr lang="en-GB" dirty="0">
                <a:highlight>
                  <a:srgbClr val="FFFFFF"/>
                </a:highlight>
                <a:latin typeface="PlutoSansLight"/>
              </a:rPr>
              <a:t>Example: Reflex of flexors: </a:t>
            </a:r>
            <a:br>
              <a:rPr lang="en-GB" dirty="0">
                <a:highlight>
                  <a:srgbClr val="FFFFFF"/>
                </a:highlight>
                <a:latin typeface="PlutoSansLight"/>
              </a:rPr>
            </a:br>
            <a:r>
              <a:rPr lang="en-GB" dirty="0">
                <a:highlight>
                  <a:srgbClr val="FFFFFF"/>
                </a:highlight>
                <a:latin typeface="PlutoSansLight"/>
              </a:rPr>
              <a:t>- </a:t>
            </a:r>
            <a:r>
              <a:rPr lang="en-GB" b="0" i="0" dirty="0">
                <a:effectLst/>
                <a:highlight>
                  <a:srgbClr val="FFFFFF"/>
                </a:highlight>
                <a:latin typeface="PlutoSansLight"/>
              </a:rPr>
              <a:t>This reflex has the purpose of removing a body part from painful stimuli. The receptors for this</a:t>
            </a:r>
            <a:br>
              <a:rPr lang="en-GB" b="0" i="0" dirty="0">
                <a:effectLst/>
                <a:highlight>
                  <a:srgbClr val="FFFFFF"/>
                </a:highlight>
                <a:latin typeface="PlutoSansLight"/>
              </a:rPr>
            </a:br>
            <a:r>
              <a:rPr lang="en-GB" b="0" i="0" dirty="0">
                <a:effectLst/>
                <a:highlight>
                  <a:srgbClr val="FFFFFF"/>
                </a:highlight>
                <a:latin typeface="PlutoSansLight"/>
              </a:rPr>
              <a:t>   reflex are located within the skin and known as </a:t>
            </a:r>
            <a:r>
              <a:rPr lang="en-GB" b="0" i="0" dirty="0">
                <a:effectLst/>
                <a:highlight>
                  <a:srgbClr val="FFFFFF"/>
                </a:highlight>
                <a:latin typeface="var(--medium)"/>
              </a:rPr>
              <a:t>nociceptors </a:t>
            </a:r>
            <a:r>
              <a:rPr lang="en-GB" b="0" i="0" dirty="0">
                <a:effectLst/>
                <a:highlight>
                  <a:srgbClr val="FFFFFF"/>
                </a:highlight>
                <a:latin typeface="PlutoSansLight"/>
              </a:rPr>
              <a:t>or simply pain receptors. The</a:t>
            </a:r>
            <a:br>
              <a:rPr lang="en-GB" b="0" i="0" dirty="0">
                <a:effectLst/>
                <a:highlight>
                  <a:srgbClr val="FFFFFF"/>
                </a:highlight>
                <a:latin typeface="PlutoSansLight"/>
              </a:rPr>
            </a:br>
            <a:r>
              <a:rPr lang="en-GB" b="0" i="0" dirty="0">
                <a:effectLst/>
                <a:highlight>
                  <a:srgbClr val="FFFFFF"/>
                </a:highlight>
                <a:latin typeface="PlutoSansLight"/>
              </a:rPr>
              <a:t>   effector organs are </a:t>
            </a:r>
            <a:r>
              <a:rPr lang="en-GB" b="0" i="0" dirty="0">
                <a:effectLst/>
                <a:highlight>
                  <a:srgbClr val="FFFFFF"/>
                </a:highlight>
                <a:latin typeface="var(--medium)"/>
              </a:rPr>
              <a:t>skeletal muscles </a:t>
            </a:r>
            <a:r>
              <a:rPr lang="en-GB" b="0" i="0" dirty="0">
                <a:effectLst/>
                <a:highlight>
                  <a:srgbClr val="FFFFFF"/>
                </a:highlight>
                <a:latin typeface="PlutoSansLight"/>
              </a:rPr>
              <a:t>that remove the affected body part.</a:t>
            </a:r>
            <a:br>
              <a:rPr lang="en-GB" dirty="0"/>
            </a:br>
            <a:r>
              <a:rPr lang="en-GB" b="1" i="0" dirty="0">
                <a:effectLst/>
                <a:highlight>
                  <a:srgbClr val="FFFFFF"/>
                </a:highlight>
                <a:latin typeface="PlutoSansLight"/>
              </a:rPr>
              <a:t>In this way, the reflex arc is polysynaptic</a:t>
            </a:r>
            <a:r>
              <a:rPr lang="en-GB" b="0" i="0" dirty="0">
                <a:effectLst/>
                <a:highlight>
                  <a:srgbClr val="FFFFFF"/>
                </a:highlight>
                <a:latin typeface="PlutoSansLight"/>
              </a:rPr>
              <a:t>. Afferent </a:t>
            </a:r>
            <a:r>
              <a:rPr lang="en-GB" b="0" i="0" dirty="0" err="1">
                <a:effectLst/>
                <a:highlight>
                  <a:srgbClr val="FFFFFF"/>
                </a:highlight>
                <a:latin typeface="PlutoSansLight"/>
              </a:rPr>
              <a:t>fibers</a:t>
            </a:r>
            <a:r>
              <a:rPr lang="en-GB" b="0" i="0" dirty="0">
                <a:effectLst/>
                <a:highlight>
                  <a:srgbClr val="FFFFFF"/>
                </a:highlight>
                <a:latin typeface="PlutoSansLight"/>
              </a:rPr>
              <a:t> from the receptors synapse with the interneurons of the dorsal horns of the spinal cord. These </a:t>
            </a:r>
            <a:r>
              <a:rPr lang="en-GB" b="0" i="0" dirty="0">
                <a:effectLst/>
                <a:highlight>
                  <a:srgbClr val="FFFFFF"/>
                </a:highlight>
                <a:latin typeface="var(--medium)"/>
              </a:rPr>
              <a:t>interneurons</a:t>
            </a:r>
            <a:r>
              <a:rPr lang="en-GB" b="0" i="0" dirty="0">
                <a:effectLst/>
                <a:highlight>
                  <a:srgbClr val="FFFFFF"/>
                </a:highlight>
                <a:latin typeface="PlutoSansLight"/>
              </a:rPr>
              <a:t> </a:t>
            </a:r>
            <a:r>
              <a:rPr lang="en-GB" b="0" i="0" dirty="0">
                <a:effectLst/>
                <a:highlight>
                  <a:srgbClr val="FFFFFF"/>
                </a:highlight>
                <a:latin typeface="var(--medium)"/>
              </a:rPr>
              <a:t>excite</a:t>
            </a:r>
            <a:r>
              <a:rPr lang="en-GB" b="0" i="0" dirty="0">
                <a:effectLst/>
                <a:highlight>
                  <a:srgbClr val="FFFFFF"/>
                </a:highlight>
                <a:latin typeface="PlutoSansLight"/>
              </a:rPr>
              <a:t> the ipsilateral motor neurons of the </a:t>
            </a:r>
            <a:r>
              <a:rPr lang="en-GB" b="0" i="0" dirty="0">
                <a:effectLst/>
                <a:highlight>
                  <a:srgbClr val="FFFFFF"/>
                </a:highlight>
                <a:latin typeface="var(--medium)"/>
              </a:rPr>
              <a:t>flexors</a:t>
            </a:r>
            <a:r>
              <a:rPr lang="en-GB" b="0" i="0" dirty="0">
                <a:effectLst/>
                <a:highlight>
                  <a:srgbClr val="FFFFFF"/>
                </a:highlight>
                <a:latin typeface="PlutoSansLight"/>
              </a:rPr>
              <a:t>, and at the same time, they </a:t>
            </a:r>
            <a:r>
              <a:rPr lang="en-GB" b="0" i="0" dirty="0">
                <a:effectLst/>
                <a:highlight>
                  <a:srgbClr val="FFFFFF"/>
                </a:highlight>
                <a:latin typeface="var(--medium)"/>
              </a:rPr>
              <a:t>inhibit </a:t>
            </a:r>
            <a:r>
              <a:rPr lang="en-GB" b="0" i="0" dirty="0">
                <a:effectLst/>
                <a:highlight>
                  <a:srgbClr val="FFFFFF"/>
                </a:highlight>
                <a:latin typeface="PlutoSansLight"/>
              </a:rPr>
              <a:t>the motor neurons that innervate the ipsilateral </a:t>
            </a:r>
            <a:r>
              <a:rPr lang="en-GB" b="0" i="0" dirty="0">
                <a:effectLst/>
                <a:highlight>
                  <a:srgbClr val="FFFFFF"/>
                </a:highlight>
                <a:latin typeface="var(--medium)"/>
              </a:rPr>
              <a:t>extensors</a:t>
            </a:r>
            <a:r>
              <a:rPr lang="en-GB" b="0" i="0" dirty="0">
                <a:effectLst/>
                <a:highlight>
                  <a:srgbClr val="FFFFFF"/>
                </a:highlight>
                <a:latin typeface="PlutoSansLight"/>
              </a:rPr>
              <a:t>. This occurs when extensors do not oppose the contraction of flexors. For example, when you touch a hot stove, the </a:t>
            </a:r>
            <a:r>
              <a:rPr lang="en-GB" b="0" i="0" u="sng" dirty="0">
                <a:effectLst/>
                <a:highlight>
                  <a:srgbClr val="FFFFFF"/>
                </a:highlight>
                <a:latin typeface="PlutoSansLight"/>
              </a:rPr>
              <a:t>biceps brachii</a:t>
            </a:r>
            <a:r>
              <a:rPr lang="en-GB" b="0" i="0" dirty="0">
                <a:effectLst/>
                <a:highlight>
                  <a:srgbClr val="FFFFFF"/>
                </a:highlight>
                <a:latin typeface="PlutoSansLight"/>
              </a:rPr>
              <a:t> contracts and flexes the arm, whereas the </a:t>
            </a:r>
            <a:r>
              <a:rPr lang="en-GB" b="0" i="0" u="sng" dirty="0">
                <a:effectLst/>
                <a:highlight>
                  <a:srgbClr val="FFFFFF"/>
                </a:highlight>
                <a:latin typeface="PlutoSansLight"/>
              </a:rPr>
              <a:t>triceps brachii</a:t>
            </a:r>
            <a:r>
              <a:rPr lang="en-GB" b="0" i="0" dirty="0">
                <a:effectLst/>
                <a:highlight>
                  <a:srgbClr val="FFFFFF"/>
                </a:highlight>
                <a:latin typeface="PlutoSansLight"/>
              </a:rPr>
              <a:t> remains relaxed.</a:t>
            </a:r>
            <a:endParaRPr lang="en-GB" dirty="0">
              <a:highlight>
                <a:srgbClr val="FFFFFF"/>
              </a:highlight>
              <a:latin typeface="PlutoSansLight"/>
            </a:endParaRPr>
          </a:p>
        </p:txBody>
      </p:sp>
    </p:spTree>
    <p:extLst>
      <p:ext uri="{BB962C8B-B14F-4D97-AF65-F5344CB8AC3E}">
        <p14:creationId xmlns:p14="http://schemas.microsoft.com/office/powerpoint/2010/main" val="395704573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A87433-FA07-8288-DB74-6C18E1912881}"/>
              </a:ext>
            </a:extLst>
          </p:cNvPr>
          <p:cNvPicPr>
            <a:picLocks noChangeAspect="1"/>
          </p:cNvPicPr>
          <p:nvPr/>
        </p:nvPicPr>
        <p:blipFill>
          <a:blip r:embed="rId2"/>
          <a:stretch>
            <a:fillRect/>
          </a:stretch>
        </p:blipFill>
        <p:spPr>
          <a:xfrm>
            <a:off x="1814825" y="701740"/>
            <a:ext cx="5514350" cy="5454520"/>
          </a:xfrm>
          <a:prstGeom prst="rect">
            <a:avLst/>
          </a:prstGeom>
        </p:spPr>
      </p:pic>
    </p:spTree>
    <p:extLst>
      <p:ext uri="{BB962C8B-B14F-4D97-AF65-F5344CB8AC3E}">
        <p14:creationId xmlns:p14="http://schemas.microsoft.com/office/powerpoint/2010/main" val="421463006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5938" name="Picture 2" descr="Image">
            <a:extLst>
              <a:ext uri="{FF2B5EF4-FFF2-40B4-BE49-F238E27FC236}">
                <a16:creationId xmlns:a16="http://schemas.microsoft.com/office/drawing/2014/main" id="{5485878E-FBE7-A388-96E3-373DFDED631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751" b="3800"/>
          <a:stretch/>
        </p:blipFill>
        <p:spPr bwMode="auto">
          <a:xfrm>
            <a:off x="2267570" y="11312"/>
            <a:ext cx="4608859" cy="6835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5564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descr="n2a5p1">
            <a:extLst>
              <a:ext uri="{FF2B5EF4-FFF2-40B4-BE49-F238E27FC236}">
                <a16:creationId xmlns:a16="http://schemas.microsoft.com/office/drawing/2014/main" id="{B603177F-AEED-0A6B-BE10-442BA641CB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314" t="10887" r="4314" b="8730"/>
          <a:stretch>
            <a:fillRect/>
          </a:stretch>
        </p:blipFill>
        <p:spPr bwMode="auto">
          <a:xfrm>
            <a:off x="1476375" y="476250"/>
            <a:ext cx="6419850" cy="564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TextBox 2">
            <a:extLst>
              <a:ext uri="{FF2B5EF4-FFF2-40B4-BE49-F238E27FC236}">
                <a16:creationId xmlns:a16="http://schemas.microsoft.com/office/drawing/2014/main" id="{69B4EEC6-810E-8999-3CD2-3AABEA84D4C8}"/>
              </a:ext>
            </a:extLst>
          </p:cNvPr>
          <p:cNvSpPr txBox="1">
            <a:spLocks noChangeArrowheads="1"/>
          </p:cNvSpPr>
          <p:nvPr/>
        </p:nvSpPr>
        <p:spPr bwMode="auto">
          <a:xfrm>
            <a:off x="6673850" y="1643063"/>
            <a:ext cx="18399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en-GB" altLang="en-US" b="1"/>
              <a:t>Cranial nerves</a:t>
            </a:r>
            <a:endParaRPr lang="sr-Latn-CS" altLang="en-US" b="1"/>
          </a:p>
        </p:txBody>
      </p:sp>
      <p:sp>
        <p:nvSpPr>
          <p:cNvPr id="19460" name="Oval 4">
            <a:extLst>
              <a:ext uri="{FF2B5EF4-FFF2-40B4-BE49-F238E27FC236}">
                <a16:creationId xmlns:a16="http://schemas.microsoft.com/office/drawing/2014/main" id="{BBB4F344-B30B-5F2C-5698-B3591F876C5F}"/>
              </a:ext>
            </a:extLst>
          </p:cNvPr>
          <p:cNvSpPr>
            <a:spLocks noChangeArrowheads="1"/>
          </p:cNvSpPr>
          <p:nvPr/>
        </p:nvSpPr>
        <p:spPr bwMode="auto">
          <a:xfrm rot="1413674">
            <a:off x="5295900" y="1311275"/>
            <a:ext cx="1143000" cy="3143250"/>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buFont typeface="Arial" panose="020B0604020202020204" pitchFamily="34" charset="0"/>
              <a:buNone/>
            </a:pPr>
            <a:endParaRPr lang="sr-Latn-CS" altLang="en-US">
              <a:solidFill>
                <a:srgbClr val="FFFFFF"/>
              </a:solidFill>
              <a:latin typeface="Constantia" panose="02030602050306030303" pitchFamily="18" charset="0"/>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ACD2E39-775E-D558-DF34-DC79175DEA82}"/>
              </a:ext>
            </a:extLst>
          </p:cNvPr>
          <p:cNvPicPr>
            <a:picLocks noChangeAspect="1"/>
          </p:cNvPicPr>
          <p:nvPr/>
        </p:nvPicPr>
        <p:blipFill>
          <a:blip r:embed="rId2"/>
          <a:stretch>
            <a:fillRect/>
          </a:stretch>
        </p:blipFill>
        <p:spPr>
          <a:xfrm>
            <a:off x="609047" y="194811"/>
            <a:ext cx="7925906" cy="6468378"/>
          </a:xfrm>
          <a:prstGeom prst="rect">
            <a:avLst/>
          </a:prstGeom>
        </p:spPr>
      </p:pic>
    </p:spTree>
    <p:extLst>
      <p:ext uri="{BB962C8B-B14F-4D97-AF65-F5344CB8AC3E}">
        <p14:creationId xmlns:p14="http://schemas.microsoft.com/office/powerpoint/2010/main" val="425435973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210" name="Rectangle 3">
            <a:extLst>
              <a:ext uri="{FF2B5EF4-FFF2-40B4-BE49-F238E27FC236}">
                <a16:creationId xmlns:a16="http://schemas.microsoft.com/office/drawing/2014/main" id="{75BCCE09-C17F-5BBA-7B7D-141D4B70A8CD}"/>
              </a:ext>
            </a:extLst>
          </p:cNvPr>
          <p:cNvSpPr txBox="1">
            <a:spLocks noChangeArrowheads="1"/>
          </p:cNvSpPr>
          <p:nvPr/>
        </p:nvSpPr>
        <p:spPr bwMode="auto">
          <a:xfrm>
            <a:off x="0" y="1268413"/>
            <a:ext cx="914400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marL="0" indent="0" eaLnBrk="1" hangingPunct="1">
              <a:spcBef>
                <a:spcPct val="20000"/>
              </a:spcBef>
              <a:buClr>
                <a:srgbClr val="0BD0D9"/>
              </a:buClr>
              <a:buSzPct val="95000"/>
            </a:pPr>
            <a:r>
              <a:rPr lang="sr-Latn-CS" altLang="en-US" sz="2000" dirty="0">
                <a:latin typeface="Constantia" panose="02030602050306030303" pitchFamily="18" charset="0"/>
              </a:rPr>
              <a:t>* </a:t>
            </a:r>
            <a:r>
              <a:rPr lang="sr-Latn-CS" altLang="en-US" sz="2000" dirty="0" err="1">
                <a:latin typeface="Constantia" panose="02030602050306030303" pitchFamily="18" charset="0"/>
              </a:rPr>
              <a:t>aa</a:t>
            </a:r>
            <a:r>
              <a:rPr lang="sr-Latn-CS" altLang="en-US" sz="2000" dirty="0">
                <a:latin typeface="Constantia" panose="02030602050306030303" pitchFamily="18" charset="0"/>
              </a:rPr>
              <a:t>. </a:t>
            </a:r>
            <a:r>
              <a:rPr lang="en-GB" altLang="en-US" sz="2000" dirty="0">
                <a:latin typeface="Constantia" panose="02030602050306030303" pitchFamily="18" charset="0"/>
              </a:rPr>
              <a:t>v</a:t>
            </a:r>
            <a:r>
              <a:rPr lang="sr-Latn-CS" altLang="en-US" sz="2000" dirty="0" err="1">
                <a:latin typeface="Constantia" panose="02030602050306030303" pitchFamily="18" charset="0"/>
              </a:rPr>
              <a:t>ertebrales</a:t>
            </a:r>
            <a:br>
              <a:rPr lang="en-GB" altLang="en-US" sz="2000" dirty="0">
                <a:latin typeface="Constantia" panose="02030602050306030303" pitchFamily="18" charset="0"/>
              </a:rPr>
            </a:br>
            <a:r>
              <a:rPr lang="en-GB" altLang="en-US" sz="2000" dirty="0">
                <a:latin typeface="Constantia" panose="02030602050306030303" pitchFamily="18" charset="0"/>
              </a:rPr>
              <a:t>      </a:t>
            </a:r>
            <a:r>
              <a:rPr lang="sr-Latn-CS" altLang="en-US" sz="2000" dirty="0">
                <a:latin typeface="Constantia" panose="02030602050306030303" pitchFamily="18" charset="0"/>
              </a:rPr>
              <a:t>- </a:t>
            </a:r>
            <a:r>
              <a:rPr lang="sr-Latn-CS" altLang="en-US" sz="2000" dirty="0" err="1">
                <a:latin typeface="Constantia" panose="02030602050306030303" pitchFamily="18" charset="0"/>
              </a:rPr>
              <a:t>aa</a:t>
            </a:r>
            <a:r>
              <a:rPr lang="sr-Latn-CS" altLang="en-US" sz="2000" dirty="0">
                <a:latin typeface="Constantia" panose="02030602050306030303" pitchFamily="18" charset="0"/>
              </a:rPr>
              <a:t>. </a:t>
            </a:r>
            <a:r>
              <a:rPr lang="sr-Latn-CS" altLang="en-US" sz="2000" dirty="0" err="1">
                <a:latin typeface="Constantia" panose="02030602050306030303" pitchFamily="18" charset="0"/>
              </a:rPr>
              <a:t>spinales</a:t>
            </a:r>
            <a:r>
              <a:rPr lang="sr-Latn-CS" altLang="en-US" sz="2000" dirty="0">
                <a:latin typeface="Constantia" panose="02030602050306030303" pitchFamily="18" charset="0"/>
              </a:rPr>
              <a:t> </a:t>
            </a:r>
            <a:r>
              <a:rPr lang="sr-Latn-CS" altLang="en-US" sz="2000" dirty="0" err="1">
                <a:latin typeface="Constantia" panose="02030602050306030303" pitchFamily="18" charset="0"/>
              </a:rPr>
              <a:t>anteriores</a:t>
            </a:r>
            <a:br>
              <a:rPr lang="sr-Latn-CS" altLang="en-US" sz="2000" dirty="0">
                <a:latin typeface="Constantia" panose="02030602050306030303" pitchFamily="18" charset="0"/>
              </a:rPr>
            </a:br>
            <a:r>
              <a:rPr lang="en-GB" altLang="en-US" sz="2000" dirty="0">
                <a:latin typeface="Constantia" panose="02030602050306030303" pitchFamily="18" charset="0"/>
              </a:rPr>
              <a:t>      </a:t>
            </a:r>
            <a:r>
              <a:rPr lang="sr-Latn-CS" altLang="en-US" sz="2000" dirty="0">
                <a:latin typeface="Constantia" panose="02030602050306030303" pitchFamily="18" charset="0"/>
              </a:rPr>
              <a:t>- </a:t>
            </a:r>
            <a:r>
              <a:rPr lang="sr-Latn-CS" altLang="en-US" sz="2000" dirty="0" err="1">
                <a:latin typeface="Constantia" panose="02030602050306030303" pitchFamily="18" charset="0"/>
              </a:rPr>
              <a:t>aa</a:t>
            </a:r>
            <a:r>
              <a:rPr lang="sr-Latn-CS" altLang="en-US" sz="2000" dirty="0">
                <a:latin typeface="Constantia" panose="02030602050306030303" pitchFamily="18" charset="0"/>
              </a:rPr>
              <a:t>. </a:t>
            </a:r>
            <a:r>
              <a:rPr lang="sr-Latn-CS" altLang="en-US" sz="2000" dirty="0" err="1">
                <a:latin typeface="Constantia" panose="02030602050306030303" pitchFamily="18" charset="0"/>
              </a:rPr>
              <a:t>spinales</a:t>
            </a:r>
            <a:r>
              <a:rPr lang="sr-Latn-CS" altLang="en-US" sz="2000" dirty="0">
                <a:latin typeface="Constantia" panose="02030602050306030303" pitchFamily="18" charset="0"/>
              </a:rPr>
              <a:t> </a:t>
            </a:r>
            <a:r>
              <a:rPr lang="sr-Latn-CS" altLang="en-US" sz="2000" dirty="0" err="1">
                <a:latin typeface="Constantia" panose="02030602050306030303" pitchFamily="18" charset="0"/>
              </a:rPr>
              <a:t>posteriores</a:t>
            </a:r>
            <a:br>
              <a:rPr lang="sr-Latn-CS" altLang="en-US" sz="2000" dirty="0">
                <a:latin typeface="Constantia" panose="02030602050306030303" pitchFamily="18" charset="0"/>
              </a:rPr>
            </a:br>
            <a:r>
              <a:rPr lang="sr-Latn-CS" altLang="en-US" sz="2000" dirty="0">
                <a:latin typeface="Constantia" panose="02030602050306030303" pitchFamily="18" charset="0"/>
              </a:rPr>
              <a:t>	</a:t>
            </a:r>
            <a:br>
              <a:rPr lang="sr-Latn-CS" altLang="en-US" sz="2000" dirty="0">
                <a:latin typeface="Constantia" panose="02030602050306030303" pitchFamily="18" charset="0"/>
              </a:rPr>
            </a:br>
            <a:br>
              <a:rPr lang="sr-Latn-CS" altLang="en-US" sz="2000" dirty="0">
                <a:latin typeface="Constantia" panose="02030602050306030303" pitchFamily="18" charset="0"/>
              </a:rPr>
            </a:br>
            <a:r>
              <a:rPr lang="sr-Latn-CS" altLang="en-US" sz="2000" dirty="0">
                <a:latin typeface="Constantia" panose="02030602050306030303" pitchFamily="18" charset="0"/>
              </a:rPr>
              <a:t>* </a:t>
            </a:r>
            <a:r>
              <a:rPr lang="en-GB" altLang="en-US" sz="2000" dirty="0">
                <a:latin typeface="Constantia" panose="02030602050306030303" pitchFamily="18" charset="0"/>
              </a:rPr>
              <a:t>segmental arteries</a:t>
            </a:r>
            <a:r>
              <a:rPr lang="sr-Latn-CS" altLang="en-US" sz="2000" dirty="0">
                <a:latin typeface="Constantia" panose="02030602050306030303" pitchFamily="18" charset="0"/>
              </a:rPr>
              <a:t>:</a:t>
            </a:r>
            <a:br>
              <a:rPr lang="sr-Latn-CS" altLang="en-US" sz="2000" dirty="0">
                <a:latin typeface="Constantia" panose="02030602050306030303" pitchFamily="18" charset="0"/>
              </a:rPr>
            </a:br>
            <a:r>
              <a:rPr lang="sr-Latn-CS" altLang="en-US" sz="2000" dirty="0">
                <a:latin typeface="Constantia" panose="02030602050306030303" pitchFamily="18" charset="0"/>
              </a:rPr>
              <a:t>- a. </a:t>
            </a:r>
            <a:r>
              <a:rPr lang="sr-Latn-CS" altLang="en-US" sz="2000" dirty="0" err="1">
                <a:latin typeface="Constantia" panose="02030602050306030303" pitchFamily="18" charset="0"/>
              </a:rPr>
              <a:t>cervicalis</a:t>
            </a:r>
            <a:r>
              <a:rPr lang="sr-Latn-CS" altLang="en-US" sz="2000" dirty="0">
                <a:latin typeface="Constantia" panose="02030602050306030303" pitchFamily="18" charset="0"/>
              </a:rPr>
              <a:t> </a:t>
            </a:r>
            <a:r>
              <a:rPr lang="sr-Latn-CS" altLang="en-US" sz="2000" dirty="0" err="1">
                <a:latin typeface="Constantia" panose="02030602050306030303" pitchFamily="18" charset="0"/>
              </a:rPr>
              <a:t>profunda</a:t>
            </a:r>
            <a:br>
              <a:rPr lang="sr-Latn-CS" altLang="en-US" sz="2000" dirty="0">
                <a:latin typeface="Constantia" panose="02030602050306030303" pitchFamily="18" charset="0"/>
              </a:rPr>
            </a:br>
            <a:r>
              <a:rPr lang="sr-Latn-CS" altLang="en-US" sz="2000" dirty="0">
                <a:latin typeface="Constantia" panose="02030602050306030303" pitchFamily="18" charset="0"/>
              </a:rPr>
              <a:t>- a. </a:t>
            </a:r>
            <a:r>
              <a:rPr lang="sr-Latn-CS" altLang="en-US" sz="2000" dirty="0" err="1">
                <a:latin typeface="Constantia" panose="02030602050306030303" pitchFamily="18" charset="0"/>
              </a:rPr>
              <a:t>cervicalis</a:t>
            </a:r>
            <a:r>
              <a:rPr lang="sr-Latn-CS" altLang="en-US" sz="2000" dirty="0">
                <a:latin typeface="Constantia" panose="02030602050306030303" pitchFamily="18" charset="0"/>
              </a:rPr>
              <a:t> </a:t>
            </a:r>
            <a:r>
              <a:rPr lang="sr-Latn-CS" altLang="en-US" sz="2000" dirty="0" err="1">
                <a:latin typeface="Constantia" panose="02030602050306030303" pitchFamily="18" charset="0"/>
              </a:rPr>
              <a:t>ascendens</a:t>
            </a:r>
            <a:br>
              <a:rPr lang="sr-Latn-CS" altLang="en-US" sz="2000" dirty="0">
                <a:latin typeface="Constantia" panose="02030602050306030303" pitchFamily="18" charset="0"/>
              </a:rPr>
            </a:br>
            <a:r>
              <a:rPr lang="sr-Latn-CS" altLang="en-US" sz="2000" dirty="0">
                <a:latin typeface="Constantia" panose="02030602050306030303" pitchFamily="18" charset="0"/>
              </a:rPr>
              <a:t>- </a:t>
            </a:r>
            <a:r>
              <a:rPr lang="sr-Latn-CS" altLang="en-US" sz="2000" dirty="0" err="1">
                <a:latin typeface="Constantia" panose="02030602050306030303" pitchFamily="18" charset="0"/>
              </a:rPr>
              <a:t>aa</a:t>
            </a:r>
            <a:r>
              <a:rPr lang="sr-Latn-CS" altLang="en-US" sz="2000" dirty="0">
                <a:latin typeface="Constantia" panose="02030602050306030303" pitchFamily="18" charset="0"/>
              </a:rPr>
              <a:t>. </a:t>
            </a:r>
            <a:r>
              <a:rPr lang="sr-Latn-CS" altLang="en-US" sz="2000" dirty="0" err="1">
                <a:latin typeface="Constantia" panose="02030602050306030303" pitchFamily="18" charset="0"/>
              </a:rPr>
              <a:t>intercostales</a:t>
            </a:r>
            <a:br>
              <a:rPr lang="sr-Latn-CS" altLang="en-US" sz="2000" dirty="0">
                <a:latin typeface="Constantia" panose="02030602050306030303" pitchFamily="18" charset="0"/>
              </a:rPr>
            </a:br>
            <a:r>
              <a:rPr lang="sr-Latn-CS" altLang="en-US" sz="2000" dirty="0">
                <a:latin typeface="Constantia" panose="02030602050306030303" pitchFamily="18" charset="0"/>
              </a:rPr>
              <a:t>- </a:t>
            </a:r>
            <a:r>
              <a:rPr lang="sr-Latn-CS" altLang="en-US" sz="2000" dirty="0" err="1">
                <a:latin typeface="Constantia" panose="02030602050306030303" pitchFamily="18" charset="0"/>
              </a:rPr>
              <a:t>aa</a:t>
            </a:r>
            <a:r>
              <a:rPr lang="sr-Latn-CS" altLang="en-US" sz="2000" dirty="0">
                <a:latin typeface="Constantia" panose="02030602050306030303" pitchFamily="18" charset="0"/>
              </a:rPr>
              <a:t>. </a:t>
            </a:r>
            <a:r>
              <a:rPr lang="sr-Latn-CS" altLang="en-US" sz="2000" dirty="0" err="1">
                <a:latin typeface="Constantia" panose="02030602050306030303" pitchFamily="18" charset="0"/>
              </a:rPr>
              <a:t>lumbales</a:t>
            </a:r>
            <a:br>
              <a:rPr lang="sr-Latn-CS" altLang="en-US" sz="2000" dirty="0">
                <a:latin typeface="Constantia" panose="02030602050306030303" pitchFamily="18" charset="0"/>
              </a:rPr>
            </a:br>
            <a:r>
              <a:rPr lang="sr-Latn-CS" altLang="en-US" sz="2000" dirty="0">
                <a:latin typeface="Constantia" panose="02030602050306030303" pitchFamily="18" charset="0"/>
              </a:rPr>
              <a:t>- a. </a:t>
            </a:r>
            <a:r>
              <a:rPr lang="sr-Latn-CS" altLang="en-US" sz="2000" dirty="0" err="1">
                <a:latin typeface="Constantia" panose="02030602050306030303" pitchFamily="18" charset="0"/>
              </a:rPr>
              <a:t>iliolumbalis</a:t>
            </a:r>
            <a:br>
              <a:rPr lang="sr-Latn-CS" altLang="en-US" sz="2000" dirty="0">
                <a:latin typeface="Constantia" panose="02030602050306030303" pitchFamily="18" charset="0"/>
              </a:rPr>
            </a:br>
            <a:r>
              <a:rPr lang="sr-Latn-CS" altLang="en-US" sz="2000" dirty="0">
                <a:latin typeface="Constantia" panose="02030602050306030303" pitchFamily="18" charset="0"/>
              </a:rPr>
              <a:t>- </a:t>
            </a:r>
            <a:r>
              <a:rPr lang="sr-Latn-CS" altLang="en-US" sz="2000" dirty="0" err="1">
                <a:latin typeface="Constantia" panose="02030602050306030303" pitchFamily="18" charset="0"/>
              </a:rPr>
              <a:t>aa</a:t>
            </a:r>
            <a:r>
              <a:rPr lang="sr-Latn-CS" altLang="en-US" sz="2000" dirty="0">
                <a:latin typeface="Constantia" panose="02030602050306030303" pitchFamily="18" charset="0"/>
              </a:rPr>
              <a:t>. </a:t>
            </a:r>
            <a:r>
              <a:rPr lang="sr-Latn-CS" altLang="en-US" sz="2000" dirty="0" err="1">
                <a:latin typeface="Constantia" panose="02030602050306030303" pitchFamily="18" charset="0"/>
              </a:rPr>
              <a:t>sacrales</a:t>
            </a:r>
            <a:r>
              <a:rPr lang="sr-Latn-CS" altLang="en-US" sz="2000" dirty="0">
                <a:latin typeface="Constantia" panose="02030602050306030303" pitchFamily="18" charset="0"/>
              </a:rPr>
              <a:t> </a:t>
            </a:r>
            <a:r>
              <a:rPr lang="sr-Latn-CS" altLang="en-US" sz="2000" dirty="0" err="1">
                <a:latin typeface="Constantia" panose="02030602050306030303" pitchFamily="18" charset="0"/>
              </a:rPr>
              <a:t>laterales</a:t>
            </a:r>
            <a:endParaRPr lang="en-GB" altLang="en-US" sz="2000" dirty="0">
              <a:latin typeface="Constantia" panose="02030602050306030303" pitchFamily="18" charset="0"/>
            </a:endParaRPr>
          </a:p>
          <a:p>
            <a:pPr marL="0" indent="0" eaLnBrk="1" hangingPunct="1">
              <a:spcBef>
                <a:spcPct val="20000"/>
              </a:spcBef>
              <a:buClr>
                <a:srgbClr val="0BD0D9"/>
              </a:buClr>
              <a:buSzPct val="95000"/>
            </a:pPr>
            <a:endParaRPr lang="en-GB" altLang="en-US" sz="2000" dirty="0">
              <a:latin typeface="Constantia" panose="02030602050306030303" pitchFamily="18" charset="0"/>
            </a:endParaRPr>
          </a:p>
          <a:p>
            <a:pPr marL="0" indent="0" eaLnBrk="1" hangingPunct="1">
              <a:spcBef>
                <a:spcPct val="20000"/>
              </a:spcBef>
              <a:buClr>
                <a:srgbClr val="0BD0D9"/>
              </a:buClr>
              <a:buSzPct val="95000"/>
            </a:pPr>
            <a:r>
              <a:rPr lang="en-GB" altLang="en-US" sz="2000" dirty="0">
                <a:latin typeface="Constantia" panose="02030602050306030303" pitchFamily="18" charset="0"/>
              </a:rPr>
              <a:t>*</a:t>
            </a:r>
            <a:r>
              <a:rPr lang="en-GB" sz="2000" b="0" i="0" dirty="0">
                <a:effectLst/>
                <a:highlight>
                  <a:srgbClr val="FFFFFF"/>
                </a:highlight>
                <a:latin typeface="+mn-lt"/>
              </a:rPr>
              <a:t>Segmental arteries, give rise to 31 pairs of </a:t>
            </a:r>
            <a:br>
              <a:rPr lang="en-GB" sz="2000" b="0" i="0" dirty="0">
                <a:effectLst/>
                <a:highlight>
                  <a:srgbClr val="FFFFFF"/>
                </a:highlight>
                <a:latin typeface="+mn-lt"/>
              </a:rPr>
            </a:br>
            <a:r>
              <a:rPr lang="en-GB" sz="2000" b="0" i="0" dirty="0">
                <a:effectLst/>
                <a:highlight>
                  <a:srgbClr val="FFFFFF"/>
                </a:highlight>
                <a:latin typeface="+mn-lt"/>
              </a:rPr>
              <a:t>  radicular arterial branches which supply </a:t>
            </a:r>
            <a:br>
              <a:rPr lang="en-GB" sz="2000" b="0" i="0" dirty="0">
                <a:effectLst/>
                <a:highlight>
                  <a:srgbClr val="FFFFFF"/>
                </a:highlight>
                <a:latin typeface="+mn-lt"/>
              </a:rPr>
            </a:br>
            <a:r>
              <a:rPr lang="en-GB" sz="2000" b="0" i="0" dirty="0">
                <a:effectLst/>
                <a:highlight>
                  <a:srgbClr val="FFFFFF"/>
                </a:highlight>
                <a:latin typeface="+mn-lt"/>
              </a:rPr>
              <a:t>  the roots of spinal nerves.</a:t>
            </a:r>
            <a:endParaRPr lang="sr-Latn-CS" altLang="en-US" sz="2000" dirty="0">
              <a:latin typeface="+mn-lt"/>
            </a:endParaRPr>
          </a:p>
          <a:p>
            <a:pPr eaLnBrk="1" hangingPunct="1">
              <a:spcBef>
                <a:spcPct val="20000"/>
              </a:spcBef>
              <a:buClr>
                <a:srgbClr val="0BD0D9"/>
              </a:buClr>
              <a:buSzPct val="95000"/>
              <a:buFont typeface="Wingdings 2" panose="05020102010507070707" pitchFamily="18" charset="2"/>
              <a:buChar char=""/>
            </a:pPr>
            <a:endParaRPr lang="en-US" altLang="en-US" sz="2000" dirty="0">
              <a:latin typeface="Constantia" panose="02030602050306030303" pitchFamily="18" charset="0"/>
            </a:endParaRPr>
          </a:p>
        </p:txBody>
      </p:sp>
      <p:sp>
        <p:nvSpPr>
          <p:cNvPr id="94211" name="Right Brace 3">
            <a:extLst>
              <a:ext uri="{FF2B5EF4-FFF2-40B4-BE49-F238E27FC236}">
                <a16:creationId xmlns:a16="http://schemas.microsoft.com/office/drawing/2014/main" id="{ED0384BA-6A68-3986-CD48-7596B78EBB87}"/>
              </a:ext>
            </a:extLst>
          </p:cNvPr>
          <p:cNvSpPr>
            <a:spLocks/>
          </p:cNvSpPr>
          <p:nvPr/>
        </p:nvSpPr>
        <p:spPr bwMode="auto">
          <a:xfrm>
            <a:off x="2699792" y="3320111"/>
            <a:ext cx="214312" cy="1643062"/>
          </a:xfrm>
          <a:prstGeom prst="rightBrace">
            <a:avLst>
              <a:gd name="adj1" fmla="val 8341"/>
              <a:gd name="adj2" fmla="val 50000"/>
            </a:avLst>
          </a:prstGeom>
          <a:noFill/>
          <a:ln w="9525">
            <a:solidFill>
              <a:srgbClr val="B35C02"/>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buFont typeface="Arial" panose="020B0604020202020204" pitchFamily="34" charset="0"/>
              <a:buNone/>
            </a:pPr>
            <a:endParaRPr lang="sr-Latn-CS" altLang="en-US">
              <a:latin typeface="Constantia" panose="02030602050306030303" pitchFamily="18" charset="0"/>
            </a:endParaRPr>
          </a:p>
        </p:txBody>
      </p:sp>
      <p:sp>
        <p:nvSpPr>
          <p:cNvPr id="94212" name="TextBox 4">
            <a:extLst>
              <a:ext uri="{FF2B5EF4-FFF2-40B4-BE49-F238E27FC236}">
                <a16:creationId xmlns:a16="http://schemas.microsoft.com/office/drawing/2014/main" id="{C45B4561-5826-F11F-AB9E-238A4F37332D}"/>
              </a:ext>
            </a:extLst>
          </p:cNvPr>
          <p:cNvSpPr txBox="1">
            <a:spLocks noChangeArrowheads="1"/>
          </p:cNvSpPr>
          <p:nvPr/>
        </p:nvSpPr>
        <p:spPr bwMode="auto">
          <a:xfrm>
            <a:off x="2824162" y="4113053"/>
            <a:ext cx="174721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sr-Latn-CS" altLang="en-US" dirty="0">
                <a:latin typeface="Constantia" panose="02030602050306030303" pitchFamily="18" charset="0"/>
              </a:rPr>
              <a:t>- </a:t>
            </a:r>
            <a:r>
              <a:rPr lang="sr-Latn-CS" altLang="en-US" dirty="0" err="1">
                <a:latin typeface="Constantia" panose="02030602050306030303" pitchFamily="18" charset="0"/>
              </a:rPr>
              <a:t>rr</a:t>
            </a:r>
            <a:r>
              <a:rPr lang="sr-Latn-CS" altLang="en-US" dirty="0">
                <a:latin typeface="Constantia" panose="02030602050306030303" pitchFamily="18" charset="0"/>
              </a:rPr>
              <a:t>. </a:t>
            </a:r>
            <a:r>
              <a:rPr lang="en-GB" altLang="en-US" dirty="0">
                <a:latin typeface="Constantia" panose="02030602050306030303" pitchFamily="18" charset="0"/>
              </a:rPr>
              <a:t>s</a:t>
            </a:r>
            <a:r>
              <a:rPr lang="sr-Latn-CS" altLang="en-US" dirty="0" err="1">
                <a:latin typeface="Constantia" panose="02030602050306030303" pitchFamily="18" charset="0"/>
              </a:rPr>
              <a:t>pinales</a:t>
            </a:r>
            <a:br>
              <a:rPr lang="en-GB" altLang="en-US" dirty="0">
                <a:latin typeface="Constantia" panose="02030602050306030303" pitchFamily="18" charset="0"/>
              </a:rPr>
            </a:br>
            <a:r>
              <a:rPr lang="en-GB" altLang="en-US" dirty="0">
                <a:latin typeface="Constantia" panose="02030602050306030303" pitchFamily="18" charset="0"/>
              </a:rPr>
              <a:t>  (medullary) </a:t>
            </a:r>
            <a:br>
              <a:rPr lang="sr-Latn-CS" altLang="en-US" dirty="0">
                <a:latin typeface="Constantia" panose="02030602050306030303" pitchFamily="18" charset="0"/>
              </a:rPr>
            </a:br>
            <a:r>
              <a:rPr lang="sr-Latn-CS" altLang="en-US" dirty="0">
                <a:latin typeface="Constantia" panose="02030602050306030303" pitchFamily="18" charset="0"/>
              </a:rPr>
              <a:t>- </a:t>
            </a:r>
            <a:r>
              <a:rPr lang="sr-Latn-CS" altLang="en-US" dirty="0" err="1">
                <a:latin typeface="Constantia" panose="02030602050306030303" pitchFamily="18" charset="0"/>
              </a:rPr>
              <a:t>aa</a:t>
            </a:r>
            <a:r>
              <a:rPr lang="sr-Latn-CS" altLang="en-US" dirty="0">
                <a:latin typeface="Constantia" panose="02030602050306030303" pitchFamily="18" charset="0"/>
              </a:rPr>
              <a:t>. </a:t>
            </a:r>
            <a:r>
              <a:rPr lang="sr-Latn-CS" altLang="en-US" dirty="0" err="1">
                <a:latin typeface="Constantia" panose="02030602050306030303" pitchFamily="18" charset="0"/>
              </a:rPr>
              <a:t>radiculares</a:t>
            </a:r>
            <a:endParaRPr lang="sr-Latn-CS" altLang="en-US" dirty="0">
              <a:latin typeface="Constantia" panose="02030602050306030303" pitchFamily="18" charset="0"/>
            </a:endParaRPr>
          </a:p>
        </p:txBody>
      </p:sp>
      <p:pic>
        <p:nvPicPr>
          <p:cNvPr id="94213" name="Picture 3">
            <a:extLst>
              <a:ext uri="{FF2B5EF4-FFF2-40B4-BE49-F238E27FC236}">
                <a16:creationId xmlns:a16="http://schemas.microsoft.com/office/drawing/2014/main" id="{F2C5B37E-4150-154A-4145-B03F14EC29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1055" t="14063" r="35545" b="9062"/>
          <a:stretch>
            <a:fillRect/>
          </a:stretch>
        </p:blipFill>
        <p:spPr bwMode="auto">
          <a:xfrm>
            <a:off x="4857750" y="714375"/>
            <a:ext cx="4071938"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4" name="Title 1">
            <a:extLst>
              <a:ext uri="{FF2B5EF4-FFF2-40B4-BE49-F238E27FC236}">
                <a16:creationId xmlns:a16="http://schemas.microsoft.com/office/drawing/2014/main" id="{4EE1602E-9688-85F0-3754-22EC523B2C43}"/>
              </a:ext>
            </a:extLst>
          </p:cNvPr>
          <p:cNvSpPr txBox="1">
            <a:spLocks noChangeArrowheads="1"/>
          </p:cNvSpPr>
          <p:nvPr/>
        </p:nvSpPr>
        <p:spPr bwMode="auto">
          <a:xfrm>
            <a:off x="685800" y="0"/>
            <a:ext cx="77724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Arteries of the spinal cord</a:t>
            </a:r>
            <a:endParaRPr lang="en-US" altLang="en-US" sz="2800" dirty="0">
              <a:solidFill>
                <a:srgbClr val="14425D"/>
              </a:solidFill>
              <a:latin typeface="Constantia" panose="02030602050306030303" pitchFamily="18" charset="0"/>
            </a:endParaRPr>
          </a:p>
        </p:txBody>
      </p:sp>
      <p:sp>
        <p:nvSpPr>
          <p:cNvPr id="2" name="Right Brace 3">
            <a:extLst>
              <a:ext uri="{FF2B5EF4-FFF2-40B4-BE49-F238E27FC236}">
                <a16:creationId xmlns:a16="http://schemas.microsoft.com/office/drawing/2014/main" id="{6946DB70-6C38-07B1-595A-9A40161CFDAF}"/>
              </a:ext>
            </a:extLst>
          </p:cNvPr>
          <p:cNvSpPr>
            <a:spLocks/>
          </p:cNvSpPr>
          <p:nvPr/>
        </p:nvSpPr>
        <p:spPr bwMode="auto">
          <a:xfrm>
            <a:off x="3131840" y="1588464"/>
            <a:ext cx="178023" cy="816308"/>
          </a:xfrm>
          <a:prstGeom prst="rightBrace">
            <a:avLst>
              <a:gd name="adj1" fmla="val 8341"/>
              <a:gd name="adj2" fmla="val 50000"/>
            </a:avLst>
          </a:prstGeom>
          <a:noFill/>
          <a:ln w="9525">
            <a:solidFill>
              <a:srgbClr val="B35C02"/>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buFont typeface="Arial" panose="020B0604020202020204" pitchFamily="34" charset="0"/>
              <a:buNone/>
            </a:pPr>
            <a:endParaRPr lang="sr-Latn-CS" altLang="en-US">
              <a:latin typeface="Constantia" panose="02030602050306030303" pitchFamily="18" charset="0"/>
            </a:endParaRPr>
          </a:p>
        </p:txBody>
      </p:sp>
      <p:sp>
        <p:nvSpPr>
          <p:cNvPr id="3" name="TextBox 4">
            <a:extLst>
              <a:ext uri="{FF2B5EF4-FFF2-40B4-BE49-F238E27FC236}">
                <a16:creationId xmlns:a16="http://schemas.microsoft.com/office/drawing/2014/main" id="{D5BF7897-4A71-5953-6547-165C7AA94E99}"/>
              </a:ext>
            </a:extLst>
          </p:cNvPr>
          <p:cNvSpPr txBox="1">
            <a:spLocks noChangeArrowheads="1"/>
          </p:cNvSpPr>
          <p:nvPr/>
        </p:nvSpPr>
        <p:spPr bwMode="auto">
          <a:xfrm>
            <a:off x="3220851" y="1673561"/>
            <a:ext cx="174721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buFont typeface="Arial" panose="020B0604020202020204" pitchFamily="34" charset="0"/>
              <a:buNone/>
            </a:pPr>
            <a:r>
              <a:rPr lang="sr-Latn-CS" altLang="en-US" dirty="0">
                <a:latin typeface="Constantia" panose="02030602050306030303" pitchFamily="18" charset="0"/>
              </a:rPr>
              <a:t>- </a:t>
            </a:r>
            <a:r>
              <a:rPr lang="sr-Latn-CS" altLang="en-US" dirty="0" err="1">
                <a:latin typeface="Constantia" panose="02030602050306030303" pitchFamily="18" charset="0"/>
              </a:rPr>
              <a:t>rr</a:t>
            </a:r>
            <a:r>
              <a:rPr lang="sr-Latn-CS" altLang="en-US" dirty="0">
                <a:latin typeface="Constantia" panose="02030602050306030303" pitchFamily="18" charset="0"/>
              </a:rPr>
              <a:t>. </a:t>
            </a:r>
            <a:r>
              <a:rPr lang="en-GB" altLang="en-US" dirty="0">
                <a:latin typeface="Constantia" panose="02030602050306030303" pitchFamily="18" charset="0"/>
              </a:rPr>
              <a:t>s</a:t>
            </a:r>
            <a:r>
              <a:rPr lang="sr-Latn-CS" altLang="en-US" dirty="0" err="1">
                <a:latin typeface="Constantia" panose="02030602050306030303" pitchFamily="18" charset="0"/>
              </a:rPr>
              <a:t>pinales</a:t>
            </a:r>
            <a:br>
              <a:rPr lang="en-GB" altLang="en-US" dirty="0">
                <a:latin typeface="Constantia" panose="02030602050306030303" pitchFamily="18" charset="0"/>
              </a:rPr>
            </a:br>
            <a:r>
              <a:rPr lang="en-GB" altLang="en-US" dirty="0">
                <a:latin typeface="Constantia" panose="02030602050306030303" pitchFamily="18" charset="0"/>
              </a:rPr>
              <a:t>   (medullary)</a:t>
            </a:r>
            <a:br>
              <a:rPr lang="sr-Latn-CS" altLang="en-US" dirty="0">
                <a:latin typeface="Constantia" panose="02030602050306030303" pitchFamily="18" charset="0"/>
              </a:rPr>
            </a:br>
            <a:r>
              <a:rPr lang="sr-Latn-CS" altLang="en-US" dirty="0">
                <a:latin typeface="Constantia" panose="02030602050306030303" pitchFamily="18" charset="0"/>
              </a:rPr>
              <a:t>- </a:t>
            </a:r>
            <a:r>
              <a:rPr lang="sr-Latn-CS" altLang="en-US" dirty="0" err="1">
                <a:latin typeface="Constantia" panose="02030602050306030303" pitchFamily="18" charset="0"/>
              </a:rPr>
              <a:t>aa</a:t>
            </a:r>
            <a:r>
              <a:rPr lang="sr-Latn-CS" altLang="en-US" dirty="0">
                <a:latin typeface="Constantia" panose="02030602050306030303" pitchFamily="18" charset="0"/>
              </a:rPr>
              <a:t>. </a:t>
            </a:r>
            <a:r>
              <a:rPr lang="sr-Latn-CS" altLang="en-US" dirty="0" err="1">
                <a:latin typeface="Constantia" panose="02030602050306030303" pitchFamily="18" charset="0"/>
              </a:rPr>
              <a:t>radiculares</a:t>
            </a:r>
            <a:endParaRPr lang="sr-Latn-CS" altLang="en-US" dirty="0">
              <a:latin typeface="Constantia" panose="02030602050306030303" pitchFamily="18"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4213" name="Picture 3">
            <a:extLst>
              <a:ext uri="{FF2B5EF4-FFF2-40B4-BE49-F238E27FC236}">
                <a16:creationId xmlns:a16="http://schemas.microsoft.com/office/drawing/2014/main" id="{F2C5B37E-4150-154A-4145-B03F14EC291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1055" t="14063" r="36688" b="9062"/>
          <a:stretch/>
        </p:blipFill>
        <p:spPr bwMode="auto">
          <a:xfrm>
            <a:off x="5416354" y="1268760"/>
            <a:ext cx="3703878" cy="5517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0" name="Rectangle 3">
            <a:extLst>
              <a:ext uri="{FF2B5EF4-FFF2-40B4-BE49-F238E27FC236}">
                <a16:creationId xmlns:a16="http://schemas.microsoft.com/office/drawing/2014/main" id="{75BCCE09-C17F-5BBA-7B7D-141D4B70A8CD}"/>
              </a:ext>
            </a:extLst>
          </p:cNvPr>
          <p:cNvSpPr txBox="1">
            <a:spLocks noChangeArrowheads="1"/>
          </p:cNvSpPr>
          <p:nvPr/>
        </p:nvSpPr>
        <p:spPr bwMode="auto">
          <a:xfrm>
            <a:off x="23768" y="500062"/>
            <a:ext cx="9144000" cy="635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marL="0" indent="0" eaLnBrk="1" hangingPunct="1">
              <a:spcBef>
                <a:spcPct val="20000"/>
              </a:spcBef>
              <a:buClr>
                <a:srgbClr val="0BD0D9"/>
              </a:buClr>
              <a:buSzPct val="95000"/>
            </a:pPr>
            <a:r>
              <a:rPr lang="sr-Latn-CS" altLang="en-US" sz="1700" dirty="0">
                <a:latin typeface="Constantia" panose="02030602050306030303" pitchFamily="18" charset="0"/>
              </a:rPr>
              <a:t>*</a:t>
            </a:r>
            <a:r>
              <a:rPr lang="en-GB" altLang="en-US" sz="1700" dirty="0">
                <a:latin typeface="Constantia" panose="02030602050306030303" pitchFamily="18" charset="0"/>
              </a:rPr>
              <a:t> </a:t>
            </a:r>
            <a:r>
              <a:rPr lang="en-GB" sz="1700" dirty="0">
                <a:latin typeface="+mn-lt"/>
              </a:rPr>
              <a:t>Three longitudinal arteries supply the spinal  cord: </a:t>
            </a:r>
            <a:br>
              <a:rPr lang="en-GB" sz="1700" dirty="0">
                <a:latin typeface="+mn-lt"/>
              </a:rPr>
            </a:br>
            <a:r>
              <a:rPr lang="en-GB" sz="1700" dirty="0">
                <a:latin typeface="+mn-lt"/>
              </a:rPr>
              <a:t>- an anterior spinal artery and paired posterior spinal arteries. </a:t>
            </a:r>
            <a:br>
              <a:rPr lang="en-GB" sz="1700" dirty="0">
                <a:latin typeface="+mn-lt"/>
              </a:rPr>
            </a:br>
            <a:r>
              <a:rPr lang="en-GB" sz="1700" dirty="0">
                <a:latin typeface="+mn-lt"/>
              </a:rPr>
              <a:t>These arteries run longitudinally from the medulla oblongata </a:t>
            </a:r>
            <a:br>
              <a:rPr lang="en-GB" sz="1700" dirty="0">
                <a:latin typeface="+mn-lt"/>
              </a:rPr>
            </a:br>
            <a:r>
              <a:rPr lang="en-GB" sz="1700" dirty="0">
                <a:latin typeface="+mn-lt"/>
              </a:rPr>
              <a:t>to the conus medullaris of the spinal cord. </a:t>
            </a:r>
          </a:p>
          <a:p>
            <a:pPr marL="0" indent="0" eaLnBrk="1" hangingPunct="1">
              <a:spcBef>
                <a:spcPct val="20000"/>
              </a:spcBef>
              <a:buClr>
                <a:srgbClr val="0BD0D9"/>
              </a:buClr>
              <a:buSzPct val="95000"/>
            </a:pPr>
            <a:endParaRPr lang="en-US" altLang="en-US" sz="800" dirty="0">
              <a:latin typeface="+mn-lt"/>
            </a:endParaRPr>
          </a:p>
          <a:p>
            <a:pPr marL="0" indent="0" eaLnBrk="1" hangingPunct="1">
              <a:spcBef>
                <a:spcPct val="20000"/>
              </a:spcBef>
              <a:buClr>
                <a:srgbClr val="0BD0D9"/>
              </a:buClr>
              <a:buSzPct val="95000"/>
            </a:pPr>
            <a:r>
              <a:rPr lang="en-US" altLang="en-US" sz="1700" dirty="0">
                <a:latin typeface="+mn-lt"/>
              </a:rPr>
              <a:t>* </a:t>
            </a:r>
            <a:r>
              <a:rPr lang="en-GB" sz="1700" dirty="0">
                <a:latin typeface="+mn-lt"/>
              </a:rPr>
              <a:t>Two </a:t>
            </a:r>
            <a:r>
              <a:rPr lang="en-GB" sz="1700" b="1" dirty="0">
                <a:latin typeface="+mn-lt"/>
              </a:rPr>
              <a:t>anterior spinal arteries</a:t>
            </a:r>
            <a:r>
              <a:rPr lang="en-GB" sz="1700" dirty="0">
                <a:latin typeface="+mn-lt"/>
              </a:rPr>
              <a:t>, origin in the posterior</a:t>
            </a:r>
            <a:br>
              <a:rPr lang="en-GB" sz="1700" dirty="0">
                <a:latin typeface="+mn-lt"/>
              </a:rPr>
            </a:br>
            <a:r>
              <a:rPr lang="en-GB" sz="1700" dirty="0">
                <a:latin typeface="+mn-lt"/>
              </a:rPr>
              <a:t>  cranial fossa as the branches of two vertebral arteries,</a:t>
            </a:r>
            <a:br>
              <a:rPr lang="en-GB" sz="1700" dirty="0">
                <a:latin typeface="+mn-lt"/>
              </a:rPr>
            </a:br>
            <a:r>
              <a:rPr lang="en-GB" sz="1700" dirty="0">
                <a:latin typeface="+mn-lt"/>
              </a:rPr>
              <a:t>  run downward, exit the cranial fossa through </a:t>
            </a:r>
            <a:br>
              <a:rPr lang="en-GB" sz="1700" dirty="0">
                <a:latin typeface="+mn-lt"/>
              </a:rPr>
            </a:br>
            <a:r>
              <a:rPr lang="en-GB" sz="1700" dirty="0">
                <a:latin typeface="+mn-lt"/>
              </a:rPr>
              <a:t>  foramen magnum, join and form single arterial</a:t>
            </a:r>
            <a:br>
              <a:rPr lang="en-GB" sz="1700" dirty="0">
                <a:latin typeface="+mn-lt"/>
              </a:rPr>
            </a:br>
            <a:r>
              <a:rPr lang="en-GB" sz="1700" dirty="0">
                <a:latin typeface="+mn-lt"/>
              </a:rPr>
              <a:t>  trunk that descends in the anterior median fissure</a:t>
            </a:r>
            <a:br>
              <a:rPr lang="en-GB" sz="1700" dirty="0">
                <a:latin typeface="+mn-lt"/>
              </a:rPr>
            </a:br>
            <a:r>
              <a:rPr lang="en-GB" sz="1700" dirty="0">
                <a:latin typeface="+mn-lt"/>
              </a:rPr>
              <a:t>  of the spinal cord.</a:t>
            </a:r>
          </a:p>
          <a:p>
            <a:pPr marL="0" indent="0" eaLnBrk="1" hangingPunct="1">
              <a:spcBef>
                <a:spcPct val="20000"/>
              </a:spcBef>
              <a:buClr>
                <a:srgbClr val="0BD0D9"/>
              </a:buClr>
              <a:buSzPct val="95000"/>
            </a:pPr>
            <a:r>
              <a:rPr lang="en-GB" sz="1700" dirty="0">
                <a:latin typeface="+mn-lt"/>
              </a:rPr>
              <a:t>Sulcal arteries (medullary and radicular) arise from the </a:t>
            </a:r>
            <a:br>
              <a:rPr lang="en-GB" sz="1700" dirty="0">
                <a:latin typeface="+mn-lt"/>
              </a:rPr>
            </a:br>
            <a:r>
              <a:rPr lang="en-GB" sz="1700" dirty="0">
                <a:latin typeface="+mn-lt"/>
              </a:rPr>
              <a:t>anterior spinal artery and supply approximately two</a:t>
            </a:r>
            <a:br>
              <a:rPr lang="en-GB" sz="1700" dirty="0">
                <a:latin typeface="+mn-lt"/>
              </a:rPr>
            </a:br>
            <a:r>
              <a:rPr lang="en-GB" sz="1700" dirty="0">
                <a:latin typeface="+mn-lt"/>
              </a:rPr>
              <a:t>anterior (ventral) thirds of the spinal cord as well as</a:t>
            </a:r>
            <a:br>
              <a:rPr lang="en-GB" sz="1700" dirty="0">
                <a:latin typeface="+mn-lt"/>
              </a:rPr>
            </a:br>
            <a:r>
              <a:rPr lang="en-GB" sz="1700" dirty="0">
                <a:latin typeface="+mn-lt"/>
              </a:rPr>
              <a:t>anterior (ventral) root of spinal nerve.</a:t>
            </a:r>
          </a:p>
          <a:p>
            <a:pPr marL="0" indent="0" eaLnBrk="1" hangingPunct="1">
              <a:spcBef>
                <a:spcPct val="20000"/>
              </a:spcBef>
              <a:buClr>
                <a:srgbClr val="0BD0D9"/>
              </a:buClr>
              <a:buSzPct val="95000"/>
            </a:pPr>
            <a:r>
              <a:rPr lang="en-GB" altLang="en-US" sz="1700" dirty="0">
                <a:latin typeface="+mn-lt"/>
              </a:rPr>
              <a:t>*</a:t>
            </a:r>
            <a:r>
              <a:rPr lang="en-US" altLang="en-US" sz="1700" dirty="0">
                <a:latin typeface="+mn-lt"/>
              </a:rPr>
              <a:t> </a:t>
            </a:r>
            <a:r>
              <a:rPr lang="en-GB" sz="1700" dirty="0">
                <a:latin typeface="+mn-lt"/>
              </a:rPr>
              <a:t>Each </a:t>
            </a:r>
            <a:r>
              <a:rPr lang="en-GB" sz="1700" b="1" dirty="0">
                <a:latin typeface="+mn-lt"/>
              </a:rPr>
              <a:t>posterior spinal artery </a:t>
            </a:r>
            <a:r>
              <a:rPr lang="en-GB" sz="1700" dirty="0">
                <a:latin typeface="+mn-lt"/>
              </a:rPr>
              <a:t>is a branch of either </a:t>
            </a:r>
            <a:br>
              <a:rPr lang="en-GB" sz="1700" dirty="0">
                <a:latin typeface="+mn-lt"/>
              </a:rPr>
            </a:br>
            <a:r>
              <a:rPr lang="en-GB" sz="1700" dirty="0">
                <a:latin typeface="+mn-lt"/>
              </a:rPr>
              <a:t>   the vertebral artery or the posteroinferior cerebellar </a:t>
            </a:r>
            <a:br>
              <a:rPr lang="en-GB" sz="1700" dirty="0">
                <a:latin typeface="+mn-lt"/>
              </a:rPr>
            </a:br>
            <a:r>
              <a:rPr lang="en-GB" sz="1700" dirty="0">
                <a:latin typeface="+mn-lt"/>
              </a:rPr>
              <a:t>   artery, exit the cranial fossa through foramen magnum. </a:t>
            </a:r>
            <a:br>
              <a:rPr lang="en-GB" sz="1700" dirty="0">
                <a:latin typeface="+mn-lt"/>
              </a:rPr>
            </a:br>
            <a:r>
              <a:rPr lang="en-GB" sz="1700" dirty="0">
                <a:latin typeface="+mn-lt"/>
              </a:rPr>
              <a:t>  </a:t>
            </a:r>
            <a:r>
              <a:rPr lang="en-GB" sz="1600" dirty="0">
                <a:latin typeface="+mn-lt"/>
              </a:rPr>
              <a:t>Each bifurcates to form two longitudinal vessels that descend </a:t>
            </a:r>
            <a:br>
              <a:rPr lang="en-GB" sz="1600" dirty="0">
                <a:latin typeface="+mn-lt"/>
              </a:rPr>
            </a:br>
            <a:r>
              <a:rPr lang="en-GB" sz="1600" dirty="0">
                <a:latin typeface="+mn-lt"/>
              </a:rPr>
              <a:t>  throughout the entire length of the spinal cord, sandwiching </a:t>
            </a:r>
            <a:br>
              <a:rPr lang="en-GB" sz="1600" dirty="0">
                <a:latin typeface="+mn-lt"/>
              </a:rPr>
            </a:br>
            <a:r>
              <a:rPr lang="en-GB" sz="1600" dirty="0">
                <a:latin typeface="+mn-lt"/>
              </a:rPr>
              <a:t>  the dorsal rootlets between them. </a:t>
            </a:r>
            <a:r>
              <a:rPr lang="en-GB" sz="1700" dirty="0">
                <a:latin typeface="+mn-lt"/>
              </a:rPr>
              <a:t>The posterior</a:t>
            </a:r>
            <a:br>
              <a:rPr lang="en-GB" sz="1700" dirty="0">
                <a:latin typeface="+mn-lt"/>
              </a:rPr>
            </a:br>
            <a:r>
              <a:rPr lang="en-GB" sz="1700" dirty="0">
                <a:latin typeface="+mn-lt"/>
              </a:rPr>
              <a:t>  spinal arteries commonly form anastomoses.</a:t>
            </a:r>
          </a:p>
          <a:p>
            <a:pPr marL="0" indent="0" eaLnBrk="1" hangingPunct="1">
              <a:spcBef>
                <a:spcPct val="20000"/>
              </a:spcBef>
              <a:buClr>
                <a:srgbClr val="0BD0D9"/>
              </a:buClr>
              <a:buSzPct val="95000"/>
            </a:pPr>
            <a:r>
              <a:rPr lang="en-GB" sz="1700" dirty="0">
                <a:latin typeface="+mn-lt"/>
              </a:rPr>
              <a:t>They give sulcal (radicular and medullary) branches that</a:t>
            </a:r>
            <a:br>
              <a:rPr lang="en-GB" sz="1700" dirty="0">
                <a:latin typeface="+mn-lt"/>
              </a:rPr>
            </a:br>
            <a:r>
              <a:rPr lang="en-GB" sz="1700" dirty="0">
                <a:latin typeface="+mn-lt"/>
              </a:rPr>
              <a:t>supply posterior (dorsal) 1/3 of the spinal cord.</a:t>
            </a:r>
            <a:endParaRPr lang="en-GB" altLang="en-US" sz="1700" dirty="0">
              <a:latin typeface="+mn-lt"/>
            </a:endParaRPr>
          </a:p>
        </p:txBody>
      </p:sp>
      <p:sp>
        <p:nvSpPr>
          <p:cNvPr id="94214" name="Title 1">
            <a:extLst>
              <a:ext uri="{FF2B5EF4-FFF2-40B4-BE49-F238E27FC236}">
                <a16:creationId xmlns:a16="http://schemas.microsoft.com/office/drawing/2014/main" id="{4EE1602E-9688-85F0-3754-22EC523B2C43}"/>
              </a:ext>
            </a:extLst>
          </p:cNvPr>
          <p:cNvSpPr txBox="1">
            <a:spLocks noChangeArrowheads="1"/>
          </p:cNvSpPr>
          <p:nvPr/>
        </p:nvSpPr>
        <p:spPr bwMode="auto">
          <a:xfrm>
            <a:off x="685800" y="0"/>
            <a:ext cx="77724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Arteries of the spinal cord</a:t>
            </a:r>
            <a:endParaRPr lang="en-US" altLang="en-US" sz="2800" dirty="0">
              <a:solidFill>
                <a:srgbClr val="14425D"/>
              </a:solidFill>
              <a:latin typeface="Constantia" panose="02030602050306030303" pitchFamily="18" charset="0"/>
            </a:endParaRPr>
          </a:p>
        </p:txBody>
      </p:sp>
    </p:spTree>
    <p:extLst>
      <p:ext uri="{BB962C8B-B14F-4D97-AF65-F5344CB8AC3E}">
        <p14:creationId xmlns:p14="http://schemas.microsoft.com/office/powerpoint/2010/main" val="355527913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4213" name="Picture 3">
            <a:extLst>
              <a:ext uri="{FF2B5EF4-FFF2-40B4-BE49-F238E27FC236}">
                <a16:creationId xmlns:a16="http://schemas.microsoft.com/office/drawing/2014/main" id="{F2C5B37E-4150-154A-4145-B03F14EC291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1055" t="14063" r="36688" b="9062"/>
          <a:stretch/>
        </p:blipFill>
        <p:spPr bwMode="auto">
          <a:xfrm>
            <a:off x="5416354" y="1268760"/>
            <a:ext cx="3703878" cy="5517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0" name="Rectangle 3">
            <a:extLst>
              <a:ext uri="{FF2B5EF4-FFF2-40B4-BE49-F238E27FC236}">
                <a16:creationId xmlns:a16="http://schemas.microsoft.com/office/drawing/2014/main" id="{75BCCE09-C17F-5BBA-7B7D-141D4B70A8CD}"/>
              </a:ext>
            </a:extLst>
          </p:cNvPr>
          <p:cNvSpPr txBox="1">
            <a:spLocks noChangeArrowheads="1"/>
          </p:cNvSpPr>
          <p:nvPr/>
        </p:nvSpPr>
        <p:spPr bwMode="auto">
          <a:xfrm>
            <a:off x="23768" y="601662"/>
            <a:ext cx="9144000" cy="6184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marL="0" indent="0" eaLnBrk="1" hangingPunct="1">
              <a:spcBef>
                <a:spcPct val="20000"/>
              </a:spcBef>
              <a:buClr>
                <a:srgbClr val="0BD0D9"/>
              </a:buClr>
              <a:buSzPct val="95000"/>
            </a:pPr>
            <a:r>
              <a:rPr lang="sr-Latn-CS" altLang="en-US" sz="1700" dirty="0">
                <a:latin typeface="Constantia" panose="02030602050306030303" pitchFamily="18" charset="0"/>
              </a:rPr>
              <a:t>*</a:t>
            </a:r>
            <a:r>
              <a:rPr lang="en-GB" altLang="en-US" sz="1700" dirty="0">
                <a:latin typeface="Constantia" panose="02030602050306030303" pitchFamily="18" charset="0"/>
              </a:rPr>
              <a:t> </a:t>
            </a:r>
            <a:r>
              <a:rPr lang="en-GB" sz="1600" dirty="0">
                <a:latin typeface="+mn-lt"/>
              </a:rPr>
              <a:t>By themselves, the anterior and posterior spinal arteries can supply only the short superior part of the</a:t>
            </a:r>
            <a:br>
              <a:rPr lang="en-GB" sz="1600" dirty="0">
                <a:latin typeface="+mn-lt"/>
              </a:rPr>
            </a:br>
            <a:r>
              <a:rPr lang="en-GB" sz="1600" dirty="0">
                <a:latin typeface="+mn-lt"/>
              </a:rPr>
              <a:t>   spinal cord. The circulation to much of the spinal cord depends on segmental medullary and</a:t>
            </a:r>
            <a:br>
              <a:rPr lang="en-GB" sz="1600" dirty="0">
                <a:latin typeface="+mn-lt"/>
              </a:rPr>
            </a:br>
            <a:r>
              <a:rPr lang="en-GB" sz="1600" dirty="0">
                <a:latin typeface="+mn-lt"/>
              </a:rPr>
              <a:t>   radicular arteries running along the spinal nerve roots. </a:t>
            </a:r>
          </a:p>
          <a:p>
            <a:pPr marL="0" indent="0" eaLnBrk="1" hangingPunct="1">
              <a:spcBef>
                <a:spcPct val="20000"/>
              </a:spcBef>
              <a:buClr>
                <a:srgbClr val="0BD0D9"/>
              </a:buClr>
              <a:buSzPct val="95000"/>
            </a:pPr>
            <a:r>
              <a:rPr lang="en-GB" sz="1600" dirty="0">
                <a:latin typeface="+mn-lt"/>
              </a:rPr>
              <a:t>* The anterior and posterior segmental medullary arteries are derived </a:t>
            </a:r>
            <a:br>
              <a:rPr lang="en-GB" sz="1600" dirty="0">
                <a:latin typeface="+mn-lt"/>
              </a:rPr>
            </a:br>
            <a:r>
              <a:rPr lang="en-GB" sz="1600" dirty="0">
                <a:latin typeface="+mn-lt"/>
              </a:rPr>
              <a:t>   from spinal branches of the </a:t>
            </a:r>
            <a:r>
              <a:rPr lang="en-GB" sz="1600" b="1" dirty="0">
                <a:latin typeface="+mn-lt"/>
              </a:rPr>
              <a:t>ascending cervical, deep cervical, </a:t>
            </a:r>
            <a:br>
              <a:rPr lang="en-GB" sz="1600" b="1" dirty="0">
                <a:latin typeface="+mn-lt"/>
              </a:rPr>
            </a:br>
            <a:r>
              <a:rPr lang="en-GB" sz="1600" b="1" dirty="0">
                <a:latin typeface="+mn-lt"/>
              </a:rPr>
              <a:t>   vertebral, posterior intercostal, and lumbar arteries</a:t>
            </a:r>
            <a:r>
              <a:rPr lang="en-GB" sz="1600" dirty="0">
                <a:latin typeface="+mn-lt"/>
              </a:rPr>
              <a:t>. </a:t>
            </a:r>
          </a:p>
          <a:p>
            <a:pPr marL="0" indent="0" eaLnBrk="1" hangingPunct="1">
              <a:spcBef>
                <a:spcPct val="20000"/>
              </a:spcBef>
              <a:buClr>
                <a:srgbClr val="0BD0D9"/>
              </a:buClr>
              <a:buSzPct val="95000"/>
            </a:pPr>
            <a:r>
              <a:rPr lang="en-GB" sz="1600" dirty="0">
                <a:latin typeface="+mn-lt"/>
              </a:rPr>
              <a:t>* The segmental medullary arteries occur mainly in association </a:t>
            </a:r>
            <a:br>
              <a:rPr lang="en-GB" sz="1600" dirty="0">
                <a:latin typeface="+mn-lt"/>
              </a:rPr>
            </a:br>
            <a:r>
              <a:rPr lang="en-GB" sz="1600" dirty="0">
                <a:latin typeface="+mn-lt"/>
              </a:rPr>
              <a:t>   with the cervical and lumbosacral enlargements, regions </a:t>
            </a:r>
            <a:br>
              <a:rPr lang="en-GB" sz="1600" dirty="0">
                <a:latin typeface="+mn-lt"/>
              </a:rPr>
            </a:br>
            <a:r>
              <a:rPr lang="en-GB" sz="1600" dirty="0">
                <a:latin typeface="+mn-lt"/>
              </a:rPr>
              <a:t>   where the need for a good blood supply is greatest. </a:t>
            </a:r>
            <a:br>
              <a:rPr lang="en-GB" sz="1600" dirty="0">
                <a:latin typeface="+mn-lt"/>
              </a:rPr>
            </a:br>
            <a:r>
              <a:rPr lang="en-GB" sz="1600" dirty="0">
                <a:latin typeface="+mn-lt"/>
              </a:rPr>
              <a:t>   They enter the vertebral canal through the intervertebral </a:t>
            </a:r>
            <a:br>
              <a:rPr lang="en-GB" sz="1600" dirty="0">
                <a:latin typeface="+mn-lt"/>
              </a:rPr>
            </a:br>
            <a:r>
              <a:rPr lang="en-GB" sz="1600" dirty="0">
                <a:latin typeface="+mn-lt"/>
              </a:rPr>
              <a:t>   foramina.</a:t>
            </a:r>
          </a:p>
          <a:p>
            <a:pPr marL="0" indent="0" eaLnBrk="1" hangingPunct="1">
              <a:spcBef>
                <a:spcPct val="20000"/>
              </a:spcBef>
              <a:buClr>
                <a:srgbClr val="0BD0D9"/>
              </a:buClr>
              <a:buSzPct val="95000"/>
            </a:pPr>
            <a:r>
              <a:rPr lang="en-GB" altLang="en-US" sz="1700" dirty="0">
                <a:latin typeface="+mn-lt"/>
              </a:rPr>
              <a:t>* </a:t>
            </a:r>
            <a:r>
              <a:rPr lang="en-GB" sz="1600" b="1" dirty="0">
                <a:latin typeface="+mn-lt"/>
              </a:rPr>
              <a:t>The great anterior segmental radicular and medullary </a:t>
            </a:r>
            <a:br>
              <a:rPr lang="en-GB" sz="1600" b="1" dirty="0">
                <a:latin typeface="+mn-lt"/>
              </a:rPr>
            </a:br>
            <a:r>
              <a:rPr lang="en-GB" sz="1600" b="1" dirty="0">
                <a:latin typeface="+mn-lt"/>
              </a:rPr>
              <a:t>   artery (of </a:t>
            </a:r>
            <a:r>
              <a:rPr lang="en-GB" sz="1600" b="1" dirty="0" err="1">
                <a:latin typeface="+mn-lt"/>
              </a:rPr>
              <a:t>Adamkiewicz</a:t>
            </a:r>
            <a:r>
              <a:rPr lang="en-GB" sz="1600" b="1" dirty="0">
                <a:latin typeface="+mn-lt"/>
              </a:rPr>
              <a:t>), </a:t>
            </a:r>
            <a:r>
              <a:rPr lang="en-GB" sz="1600" dirty="0">
                <a:latin typeface="+mn-lt"/>
              </a:rPr>
              <a:t>which is on the left side in about 65% </a:t>
            </a:r>
            <a:br>
              <a:rPr lang="en-GB" sz="1600" dirty="0">
                <a:latin typeface="+mn-lt"/>
              </a:rPr>
            </a:br>
            <a:r>
              <a:rPr lang="en-GB" sz="1600" dirty="0">
                <a:latin typeface="+mn-lt"/>
              </a:rPr>
              <a:t>   of people, reinforces the circulation to two thirds of the </a:t>
            </a:r>
            <a:br>
              <a:rPr lang="en-GB" sz="1600" dirty="0">
                <a:latin typeface="+mn-lt"/>
              </a:rPr>
            </a:br>
            <a:r>
              <a:rPr lang="en-GB" sz="1600" dirty="0">
                <a:latin typeface="+mn-lt"/>
              </a:rPr>
              <a:t>   spinal cord, including the lumbosacral enlargement .</a:t>
            </a:r>
            <a:br>
              <a:rPr lang="en-GB" sz="1600" dirty="0">
                <a:latin typeface="+mn-lt"/>
              </a:rPr>
            </a:br>
            <a:r>
              <a:rPr lang="en-GB" sz="1600" dirty="0">
                <a:latin typeface="+mn-lt"/>
              </a:rPr>
              <a:t>   The great artery, much larger than the other segmental </a:t>
            </a:r>
            <a:br>
              <a:rPr lang="en-GB" sz="1600" dirty="0">
                <a:latin typeface="+mn-lt"/>
              </a:rPr>
            </a:br>
            <a:r>
              <a:rPr lang="en-GB" sz="1600" dirty="0">
                <a:latin typeface="+mn-lt"/>
              </a:rPr>
              <a:t>   spinal arteries, usually arises via a spinal branch from an </a:t>
            </a:r>
            <a:br>
              <a:rPr lang="en-GB" sz="1600" dirty="0">
                <a:latin typeface="+mn-lt"/>
              </a:rPr>
            </a:br>
            <a:r>
              <a:rPr lang="en-GB" sz="1600" dirty="0">
                <a:latin typeface="+mn-lt"/>
              </a:rPr>
              <a:t>    inferior intercostal or upper lumbar artery and enters the </a:t>
            </a:r>
            <a:br>
              <a:rPr lang="en-GB" sz="1600" dirty="0">
                <a:latin typeface="+mn-lt"/>
              </a:rPr>
            </a:br>
            <a:r>
              <a:rPr lang="en-GB" sz="1600" dirty="0">
                <a:latin typeface="+mn-lt"/>
              </a:rPr>
              <a:t>   vertebral canal through the intravertebral foramen at the </a:t>
            </a:r>
            <a:br>
              <a:rPr lang="en-GB" sz="1600" dirty="0">
                <a:latin typeface="+mn-lt"/>
              </a:rPr>
            </a:br>
            <a:r>
              <a:rPr lang="en-GB" sz="1600" dirty="0">
                <a:latin typeface="+mn-lt"/>
              </a:rPr>
              <a:t>   lower thoracic or upper lumbar level.</a:t>
            </a:r>
            <a:br>
              <a:rPr lang="en-GB" sz="1600" dirty="0">
                <a:latin typeface="+mn-lt"/>
              </a:rPr>
            </a:br>
            <a:r>
              <a:rPr lang="en-GB" sz="1600" dirty="0">
                <a:latin typeface="+mn-lt"/>
              </a:rPr>
              <a:t>* The posterior and anterior roots of the spinal nerves and </a:t>
            </a:r>
            <a:br>
              <a:rPr lang="en-GB" sz="1600" dirty="0">
                <a:latin typeface="+mn-lt"/>
              </a:rPr>
            </a:br>
            <a:r>
              <a:rPr lang="en-GB" sz="1600" dirty="0">
                <a:latin typeface="+mn-lt"/>
              </a:rPr>
              <a:t>   their coverings are supplied by </a:t>
            </a:r>
            <a:r>
              <a:rPr lang="en-GB" sz="1600" b="1" dirty="0">
                <a:latin typeface="+mn-lt"/>
              </a:rPr>
              <a:t>posterior and anterior </a:t>
            </a:r>
            <a:br>
              <a:rPr lang="en-GB" sz="1600" b="1" dirty="0">
                <a:latin typeface="+mn-lt"/>
              </a:rPr>
            </a:br>
            <a:r>
              <a:rPr lang="en-GB" sz="1600" b="1" dirty="0">
                <a:latin typeface="+mn-lt"/>
              </a:rPr>
              <a:t>   radicular arteries, </a:t>
            </a:r>
            <a:r>
              <a:rPr lang="en-GB" sz="1600" dirty="0">
                <a:latin typeface="+mn-lt"/>
              </a:rPr>
              <a:t>which run along the nerve roots. </a:t>
            </a:r>
            <a:br>
              <a:rPr lang="en-GB" sz="1600" dirty="0">
                <a:latin typeface="+mn-lt"/>
              </a:rPr>
            </a:br>
            <a:r>
              <a:rPr lang="en-GB" sz="1600" dirty="0">
                <a:latin typeface="+mn-lt"/>
              </a:rPr>
              <a:t>  They are branches of the aforementioned arteries.</a:t>
            </a:r>
            <a:endParaRPr lang="en-GB" altLang="en-US" sz="1700" dirty="0">
              <a:latin typeface="+mn-lt"/>
            </a:endParaRPr>
          </a:p>
        </p:txBody>
      </p:sp>
      <p:sp>
        <p:nvSpPr>
          <p:cNvPr id="94214" name="Title 1">
            <a:extLst>
              <a:ext uri="{FF2B5EF4-FFF2-40B4-BE49-F238E27FC236}">
                <a16:creationId xmlns:a16="http://schemas.microsoft.com/office/drawing/2014/main" id="{4EE1602E-9688-85F0-3754-22EC523B2C43}"/>
              </a:ext>
            </a:extLst>
          </p:cNvPr>
          <p:cNvSpPr txBox="1">
            <a:spLocks noChangeArrowheads="1"/>
          </p:cNvSpPr>
          <p:nvPr/>
        </p:nvSpPr>
        <p:spPr bwMode="auto">
          <a:xfrm>
            <a:off x="685800" y="0"/>
            <a:ext cx="77724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Arteries of the spinal cord</a:t>
            </a:r>
            <a:endParaRPr lang="en-US" altLang="en-US" sz="2800" dirty="0">
              <a:solidFill>
                <a:srgbClr val="14425D"/>
              </a:solidFill>
              <a:latin typeface="Constantia" panose="02030602050306030303" pitchFamily="18" charset="0"/>
            </a:endParaRPr>
          </a:p>
        </p:txBody>
      </p:sp>
    </p:spTree>
    <p:extLst>
      <p:ext uri="{BB962C8B-B14F-4D97-AF65-F5344CB8AC3E}">
        <p14:creationId xmlns:p14="http://schemas.microsoft.com/office/powerpoint/2010/main" val="282210916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5234" name="Picture 2">
            <a:extLst>
              <a:ext uri="{FF2B5EF4-FFF2-40B4-BE49-F238E27FC236}">
                <a16:creationId xmlns:a16="http://schemas.microsoft.com/office/drawing/2014/main" id="{058DA27D-3FCF-3E05-FF63-8FF213246D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094" t="13126" r="33789" b="21249"/>
          <a:stretch>
            <a:fillRect/>
          </a:stretch>
        </p:blipFill>
        <p:spPr bwMode="auto">
          <a:xfrm>
            <a:off x="4910654" y="1503243"/>
            <a:ext cx="4233346" cy="3848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36" name="Picture 4" descr="Spinal cord, Cross-section, Arterial blood supply of spinal cord, Arteries of spinal cord, Anterior view, Ventral view, Spinal nerves, Spinal roots, Gray matter, White matter, Segmental arteries, Longitudinal arteries, Extramedullary arteries, Intramedullary arteries">
            <a:extLst>
              <a:ext uri="{FF2B5EF4-FFF2-40B4-BE49-F238E27FC236}">
                <a16:creationId xmlns:a16="http://schemas.microsoft.com/office/drawing/2014/main" id="{A5199DBA-9FCF-791C-7D3B-D547988FAA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831229" cy="3430508"/>
          </a:xfrm>
          <a:prstGeom prst="rect">
            <a:avLst/>
          </a:prstGeom>
          <a:noFill/>
          <a:extLst>
            <a:ext uri="{909E8E84-426E-40DD-AFC4-6F175D3DCCD1}">
              <a14:hiddenFill xmlns:a14="http://schemas.microsoft.com/office/drawing/2010/main">
                <a:solidFill>
                  <a:srgbClr val="FFFFFF"/>
                </a:solidFill>
              </a14:hiddenFill>
            </a:ext>
          </a:extLst>
        </p:spPr>
      </p:pic>
      <p:pic>
        <p:nvPicPr>
          <p:cNvPr id="95238" name="Picture 6" descr="Spinal cord, Cross-section, Arterial blood supply of spinal cord, Arteries of spinal cord, Posterior view, Dorsal view, Spinal nerves, Spinal roots, Gray matter, White matter, Segmental arteries, Longitudinal arteries, Extramedullary arteries, Intramedullary arteries">
            <a:extLst>
              <a:ext uri="{FF2B5EF4-FFF2-40B4-BE49-F238E27FC236}">
                <a16:creationId xmlns:a16="http://schemas.microsoft.com/office/drawing/2014/main" id="{63D08471-9699-586C-5D99-605196F048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427492"/>
            <a:ext cx="4831229" cy="34305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8" name="Rectangle 3">
            <a:extLst>
              <a:ext uri="{FF2B5EF4-FFF2-40B4-BE49-F238E27FC236}">
                <a16:creationId xmlns:a16="http://schemas.microsoft.com/office/drawing/2014/main" id="{26DE7241-08CA-7100-EA12-A9404652E7B6}"/>
              </a:ext>
            </a:extLst>
          </p:cNvPr>
          <p:cNvSpPr txBox="1">
            <a:spLocks noChangeArrowheads="1"/>
          </p:cNvSpPr>
          <p:nvPr/>
        </p:nvSpPr>
        <p:spPr bwMode="auto">
          <a:xfrm>
            <a:off x="-10356" y="904971"/>
            <a:ext cx="9144000" cy="561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20000"/>
              </a:spcBef>
              <a:buClr>
                <a:srgbClr val="0BD0D9"/>
              </a:buClr>
              <a:buSzPct val="95000"/>
              <a:buFont typeface="Wingdings 2" panose="05020102010507070707" pitchFamily="18" charset="2"/>
              <a:buChar char=""/>
              <a:tabLst>
                <a:tab pos="3322638" algn="l"/>
              </a:tabLst>
            </a:pPr>
            <a:r>
              <a:rPr lang="en-GB" altLang="en-US" dirty="0">
                <a:latin typeface="+mn-lt"/>
              </a:rPr>
              <a:t>Veins of the spinal cord accompany arteries that vascularize spinal cord:</a:t>
            </a:r>
            <a:br>
              <a:rPr lang="en-GB" altLang="en-US" dirty="0">
                <a:latin typeface="+mn-lt"/>
              </a:rPr>
            </a:br>
            <a:r>
              <a:rPr lang="en-GB" altLang="en-US" dirty="0">
                <a:latin typeface="+mn-lt"/>
              </a:rPr>
              <a:t>-</a:t>
            </a:r>
            <a:r>
              <a:rPr lang="en-GB" altLang="en-US" dirty="0">
                <a:solidFill>
                  <a:srgbClr val="FF0000"/>
                </a:solidFill>
                <a:latin typeface="+mn-lt"/>
              </a:rPr>
              <a:t> </a:t>
            </a:r>
            <a:r>
              <a:rPr lang="en-GB" altLang="en-US" b="1" dirty="0">
                <a:solidFill>
                  <a:srgbClr val="202122"/>
                </a:solidFill>
                <a:highlight>
                  <a:srgbClr val="FFFFFF"/>
                </a:highlight>
                <a:latin typeface="+mj-lt"/>
              </a:rPr>
              <a:t>2</a:t>
            </a:r>
            <a:r>
              <a:rPr lang="en-GB" b="1" i="0" dirty="0">
                <a:solidFill>
                  <a:srgbClr val="202122"/>
                </a:solidFill>
                <a:effectLst/>
                <a:highlight>
                  <a:srgbClr val="FFFFFF"/>
                </a:highlight>
                <a:latin typeface="Arial" panose="020B0604020202020204" pitchFamily="34" charset="0"/>
              </a:rPr>
              <a:t> </a:t>
            </a:r>
            <a:r>
              <a:rPr lang="en-GB" b="1" i="1" dirty="0">
                <a:solidFill>
                  <a:srgbClr val="202122"/>
                </a:solidFill>
                <a:effectLst/>
                <a:highlight>
                  <a:srgbClr val="FFFFFF"/>
                </a:highlight>
                <a:latin typeface="+mn-lt"/>
              </a:rPr>
              <a:t>median veins (anterior and posterior)</a:t>
            </a:r>
            <a:r>
              <a:rPr lang="en-GB" b="0" i="0" dirty="0">
                <a:solidFill>
                  <a:srgbClr val="202122"/>
                </a:solidFill>
                <a:effectLst/>
                <a:highlight>
                  <a:srgbClr val="FFFFFF"/>
                </a:highlight>
                <a:latin typeface="+mn-lt"/>
              </a:rPr>
              <a:t>, </a:t>
            </a:r>
            <a:br>
              <a:rPr lang="en-GB" b="0" i="0" dirty="0">
                <a:solidFill>
                  <a:srgbClr val="202122"/>
                </a:solidFill>
                <a:effectLst/>
                <a:highlight>
                  <a:srgbClr val="FFFFFF"/>
                </a:highlight>
                <a:latin typeface="+mn-lt"/>
              </a:rPr>
            </a:br>
            <a:r>
              <a:rPr lang="en-GB" b="0" i="0" dirty="0">
                <a:solidFill>
                  <a:srgbClr val="202122"/>
                </a:solidFill>
                <a:effectLst/>
                <a:highlight>
                  <a:srgbClr val="FFFFFF"/>
                </a:highlight>
                <a:latin typeface="+mn-lt"/>
              </a:rPr>
              <a:t>   one in front of the </a:t>
            </a:r>
            <a:r>
              <a:rPr lang="en-GB" b="0" i="0" u="none" strike="noStrike" dirty="0">
                <a:effectLst/>
                <a:highlight>
                  <a:srgbClr val="FFFFFF"/>
                </a:highlight>
                <a:latin typeface="+mn-lt"/>
              </a:rPr>
              <a:t>anterior median fissure</a:t>
            </a:r>
            <a:br>
              <a:rPr lang="en-GB" b="0" i="0" u="none" strike="noStrike" dirty="0">
                <a:effectLst/>
                <a:highlight>
                  <a:srgbClr val="FFFFFF"/>
                </a:highlight>
                <a:latin typeface="+mn-lt"/>
              </a:rPr>
            </a:br>
            <a:r>
              <a:rPr lang="en-GB" b="0" i="0" u="none" strike="noStrike" dirty="0">
                <a:effectLst/>
                <a:highlight>
                  <a:srgbClr val="FFFFFF"/>
                </a:highlight>
                <a:latin typeface="+mn-lt"/>
              </a:rPr>
              <a:t>   </a:t>
            </a:r>
            <a:r>
              <a:rPr lang="en-GB" b="0" i="0" dirty="0">
                <a:solidFill>
                  <a:srgbClr val="202122"/>
                </a:solidFill>
                <a:effectLst/>
                <a:highlight>
                  <a:srgbClr val="FFFFFF"/>
                </a:highlight>
                <a:latin typeface="+mn-lt"/>
              </a:rPr>
              <a:t>and the other</a:t>
            </a:r>
            <a:r>
              <a:rPr lang="en-GB" dirty="0">
                <a:solidFill>
                  <a:srgbClr val="202122"/>
                </a:solidFill>
                <a:highlight>
                  <a:srgbClr val="FFFFFF"/>
                </a:highlight>
                <a:latin typeface="+mn-lt"/>
              </a:rPr>
              <a:t> </a:t>
            </a:r>
            <a:r>
              <a:rPr lang="en-GB" b="0" i="0" dirty="0">
                <a:solidFill>
                  <a:srgbClr val="202122"/>
                </a:solidFill>
                <a:effectLst/>
                <a:highlight>
                  <a:srgbClr val="FFFFFF"/>
                </a:highlight>
                <a:latin typeface="+mn-lt"/>
              </a:rPr>
              <a:t>behind the </a:t>
            </a:r>
            <a:r>
              <a:rPr lang="en-GB" b="0" i="0" u="none" strike="noStrike" dirty="0">
                <a:effectLst/>
                <a:highlight>
                  <a:srgbClr val="FFFFFF"/>
                </a:highlight>
                <a:latin typeface="+mn-lt"/>
              </a:rPr>
              <a:t>posterior sulcus</a:t>
            </a:r>
            <a:r>
              <a:rPr lang="en-GB" b="0" i="0" dirty="0">
                <a:effectLst/>
                <a:highlight>
                  <a:srgbClr val="FFFFFF"/>
                </a:highlight>
                <a:latin typeface="+mn-lt"/>
              </a:rPr>
              <a:t> </a:t>
            </a:r>
            <a:br>
              <a:rPr lang="en-GB" b="0" i="0" dirty="0">
                <a:effectLst/>
                <a:highlight>
                  <a:srgbClr val="FFFFFF"/>
                </a:highlight>
                <a:latin typeface="+mn-lt"/>
              </a:rPr>
            </a:br>
            <a:r>
              <a:rPr lang="en-GB" b="0" i="0" dirty="0">
                <a:effectLst/>
                <a:highlight>
                  <a:srgbClr val="FFFFFF"/>
                </a:highlight>
                <a:latin typeface="+mn-lt"/>
              </a:rPr>
              <a:t>   </a:t>
            </a:r>
            <a:r>
              <a:rPr lang="en-GB" b="0" i="0" dirty="0">
                <a:solidFill>
                  <a:srgbClr val="202122"/>
                </a:solidFill>
                <a:effectLst/>
                <a:highlight>
                  <a:srgbClr val="FFFFFF"/>
                </a:highlight>
                <a:latin typeface="+mn-lt"/>
              </a:rPr>
              <a:t>of the cord.</a:t>
            </a:r>
            <a:br>
              <a:rPr lang="en-GB" altLang="en-US" dirty="0">
                <a:solidFill>
                  <a:srgbClr val="FF0000"/>
                </a:solidFill>
                <a:latin typeface="+mn-lt"/>
              </a:rPr>
            </a:br>
            <a:r>
              <a:rPr lang="en-GB" altLang="en-US" dirty="0">
                <a:latin typeface="+mn-lt"/>
              </a:rPr>
              <a:t>- </a:t>
            </a:r>
            <a:r>
              <a:rPr lang="en-GB" altLang="en-US" b="1" dirty="0">
                <a:latin typeface="+mn-lt"/>
              </a:rPr>
              <a:t>left and right anterolateral spinal vein </a:t>
            </a:r>
            <a:br>
              <a:rPr lang="en-GB" altLang="en-US" b="1" dirty="0">
                <a:latin typeface="+mn-lt"/>
              </a:rPr>
            </a:br>
            <a:r>
              <a:rPr lang="en-GB" altLang="en-US" b="1" dirty="0">
                <a:latin typeface="+mn-lt"/>
              </a:rPr>
              <a:t>- left and right posterolateral spinal vein</a:t>
            </a:r>
            <a:endParaRPr lang="en-GB" altLang="en-US" dirty="0">
              <a:latin typeface="+mn-lt"/>
            </a:endParaRPr>
          </a:p>
          <a:p>
            <a:pPr eaLnBrk="1" hangingPunct="1">
              <a:spcBef>
                <a:spcPct val="20000"/>
              </a:spcBef>
              <a:buClr>
                <a:srgbClr val="0BD0D9"/>
              </a:buClr>
              <a:buSzPct val="95000"/>
              <a:buFont typeface="Wingdings 2" panose="05020102010507070707" pitchFamily="18" charset="2"/>
              <a:buChar char=""/>
            </a:pPr>
            <a:r>
              <a:rPr lang="en-GB" dirty="0">
                <a:latin typeface="+mn-lt"/>
              </a:rPr>
              <a:t>The spinal veins are arranged longitudinally, </a:t>
            </a:r>
            <a:br>
              <a:rPr lang="en-GB" dirty="0">
                <a:latin typeface="+mn-lt"/>
              </a:rPr>
            </a:br>
            <a:r>
              <a:rPr lang="en-GB" dirty="0">
                <a:latin typeface="+mn-lt"/>
              </a:rPr>
              <a:t>communicate freely with each other and are </a:t>
            </a:r>
            <a:br>
              <a:rPr lang="en-GB" dirty="0">
                <a:latin typeface="+mn-lt"/>
              </a:rPr>
            </a:br>
            <a:r>
              <a:rPr lang="en-GB" dirty="0">
                <a:latin typeface="+mn-lt"/>
              </a:rPr>
              <a:t>drained by up to </a:t>
            </a:r>
            <a:r>
              <a:rPr lang="en-GB" b="1" dirty="0">
                <a:latin typeface="+mn-lt"/>
              </a:rPr>
              <a:t>12 anterior and posterior </a:t>
            </a:r>
            <a:br>
              <a:rPr lang="en-GB" b="1" dirty="0">
                <a:latin typeface="+mn-lt"/>
              </a:rPr>
            </a:br>
            <a:r>
              <a:rPr lang="en-GB" b="1" dirty="0">
                <a:latin typeface="+mn-lt"/>
              </a:rPr>
              <a:t>spinal (medullary) and radicular veins</a:t>
            </a:r>
            <a:r>
              <a:rPr lang="en-GB" dirty="0">
                <a:latin typeface="+mn-lt"/>
              </a:rPr>
              <a:t>. </a:t>
            </a:r>
          </a:p>
        </p:txBody>
      </p:sp>
      <p:sp>
        <p:nvSpPr>
          <p:cNvPr id="96260" name="Title 1">
            <a:extLst>
              <a:ext uri="{FF2B5EF4-FFF2-40B4-BE49-F238E27FC236}">
                <a16:creationId xmlns:a16="http://schemas.microsoft.com/office/drawing/2014/main" id="{AD2E1B75-BD81-D41C-6524-2C5610FAEA73}"/>
              </a:ext>
            </a:extLst>
          </p:cNvPr>
          <p:cNvSpPr txBox="1">
            <a:spLocks noChangeArrowheads="1"/>
          </p:cNvSpPr>
          <p:nvPr/>
        </p:nvSpPr>
        <p:spPr bwMode="auto">
          <a:xfrm>
            <a:off x="1956892" y="-2294732"/>
            <a:ext cx="77724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Veins of spinal cord</a:t>
            </a:r>
            <a:endParaRPr lang="en-US" altLang="en-US" sz="2800" dirty="0">
              <a:solidFill>
                <a:srgbClr val="14425D"/>
              </a:solidFill>
              <a:latin typeface="Constantia" panose="02030602050306030303" pitchFamily="18" charset="0"/>
            </a:endParaRPr>
          </a:p>
        </p:txBody>
      </p:sp>
      <p:pic>
        <p:nvPicPr>
          <p:cNvPr id="96264" name="Picture 8" descr="Spinal cord, Blood supply, Cross-section, Arterial blood supply of spinal cord, Arteries of spinal cord, Venous drainage of spinal cord, Veins of spinal cord, Posterior view, Dorsal view, Spinal nerves, Spinal roots, Gray matter, White matter">
            <a:extLst>
              <a:ext uri="{FF2B5EF4-FFF2-40B4-BE49-F238E27FC236}">
                <a16:creationId xmlns:a16="http://schemas.microsoft.com/office/drawing/2014/main" id="{977F3D41-9447-543D-E493-F4E702AB46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1512" y="4112416"/>
            <a:ext cx="3883248" cy="2757376"/>
          </a:xfrm>
          <a:prstGeom prst="rect">
            <a:avLst/>
          </a:prstGeom>
          <a:noFill/>
          <a:extLst>
            <a:ext uri="{909E8E84-426E-40DD-AFC4-6F175D3DCCD1}">
              <a14:hiddenFill xmlns:a14="http://schemas.microsoft.com/office/drawing/2010/main">
                <a:solidFill>
                  <a:srgbClr val="FFFFFF"/>
                </a:solidFill>
              </a14:hiddenFill>
            </a:ext>
          </a:extLst>
        </p:spPr>
      </p:pic>
      <p:pic>
        <p:nvPicPr>
          <p:cNvPr id="96268" name="Picture 12" descr="Spinal cord, Blood supply, Cross-section, Arterial blood supply of spinal cord, Arteries of spinal cord, Venous drainage of spinal cord, Veins of spinal cord, Anterior view, Ventral view, Spinal nerves, Spinal roots, Gray matter, White matter">
            <a:extLst>
              <a:ext uri="{FF2B5EF4-FFF2-40B4-BE49-F238E27FC236}">
                <a16:creationId xmlns:a16="http://schemas.microsoft.com/office/drawing/2014/main" id="{3A024A77-6973-D003-0446-A7C05FD0FD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1512" y="1412776"/>
            <a:ext cx="3862132" cy="2742382"/>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2C488633-926E-867C-3874-BF1BF0D8160E}"/>
              </a:ext>
            </a:extLst>
          </p:cNvPr>
          <p:cNvSpPr txBox="1">
            <a:spLocks noChangeArrowheads="1"/>
          </p:cNvSpPr>
          <p:nvPr/>
        </p:nvSpPr>
        <p:spPr bwMode="auto">
          <a:xfrm>
            <a:off x="539552" y="151005"/>
            <a:ext cx="77724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Veins of the spinal cord</a:t>
            </a:r>
            <a:endParaRPr lang="en-US" altLang="en-US" sz="2800" dirty="0">
              <a:solidFill>
                <a:srgbClr val="14425D"/>
              </a:solidFill>
              <a:latin typeface="Constantia" panose="02030602050306030303" pitchFamily="18" charset="0"/>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8" name="Rectangle 3">
            <a:extLst>
              <a:ext uri="{FF2B5EF4-FFF2-40B4-BE49-F238E27FC236}">
                <a16:creationId xmlns:a16="http://schemas.microsoft.com/office/drawing/2014/main" id="{26DE7241-08CA-7100-EA12-A9404652E7B6}"/>
              </a:ext>
            </a:extLst>
          </p:cNvPr>
          <p:cNvSpPr txBox="1">
            <a:spLocks noChangeArrowheads="1"/>
          </p:cNvSpPr>
          <p:nvPr/>
        </p:nvSpPr>
        <p:spPr bwMode="auto">
          <a:xfrm>
            <a:off x="-31472" y="476672"/>
            <a:ext cx="9144000" cy="6381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20000"/>
              </a:spcBef>
              <a:buClr>
                <a:srgbClr val="0BD0D9"/>
              </a:buClr>
              <a:buSzPct val="95000"/>
              <a:buFont typeface="Wingdings 2" panose="05020102010507070707" pitchFamily="18" charset="2"/>
              <a:buChar char=""/>
            </a:pPr>
            <a:r>
              <a:rPr lang="en-GB" dirty="0">
                <a:latin typeface="+mn-lt"/>
              </a:rPr>
              <a:t>Radicular veins pass through the anterolateral and posterolateral groove and drain into </a:t>
            </a:r>
            <a:r>
              <a:rPr lang="en-GB" b="1" dirty="0">
                <a:latin typeface="+mn-lt"/>
              </a:rPr>
              <a:t>anterior and posterior internal vertebral (epidural) venous plexuses </a:t>
            </a:r>
            <a:r>
              <a:rPr lang="en-GB" dirty="0">
                <a:latin typeface="+mn-lt"/>
              </a:rPr>
              <a:t>in the epidural space. </a:t>
            </a:r>
            <a:r>
              <a:rPr lang="en-GB" u="sng" dirty="0">
                <a:latin typeface="+mn-lt"/>
              </a:rPr>
              <a:t>Anterior intervertebral plexus </a:t>
            </a:r>
            <a:r>
              <a:rPr lang="en-GB" dirty="0">
                <a:latin typeface="+mn-lt"/>
              </a:rPr>
              <a:t>is located in epidural space of vertebral canal, behind the bodies of vertebrae adjacent to </a:t>
            </a:r>
            <a:r>
              <a:rPr lang="en-GB" dirty="0" err="1">
                <a:latin typeface="+mn-lt"/>
              </a:rPr>
              <a:t>lig</a:t>
            </a:r>
            <a:r>
              <a:rPr lang="en-GB" dirty="0">
                <a:latin typeface="+mn-lt"/>
              </a:rPr>
              <a:t>. </a:t>
            </a:r>
            <a:r>
              <a:rPr lang="en-GB" dirty="0" err="1">
                <a:latin typeface="+mn-lt"/>
              </a:rPr>
              <a:t>longitudinale</a:t>
            </a:r>
            <a:r>
              <a:rPr lang="en-GB" dirty="0">
                <a:latin typeface="+mn-lt"/>
              </a:rPr>
              <a:t> </a:t>
            </a:r>
            <a:r>
              <a:rPr lang="en-GB" dirty="0" err="1">
                <a:latin typeface="+mn-lt"/>
              </a:rPr>
              <a:t>posterius</a:t>
            </a:r>
            <a:r>
              <a:rPr lang="en-GB" dirty="0">
                <a:latin typeface="+mn-lt"/>
              </a:rPr>
              <a:t>. </a:t>
            </a:r>
            <a:r>
              <a:rPr lang="en-GB" u="sng" dirty="0">
                <a:latin typeface="+mn-lt"/>
              </a:rPr>
              <a:t>Posterior intervertebral plexus</a:t>
            </a:r>
            <a:r>
              <a:rPr lang="en-GB" dirty="0">
                <a:latin typeface="+mn-lt"/>
              </a:rPr>
              <a:t> is located in posterior part of epidural space in front of </a:t>
            </a:r>
            <a:r>
              <a:rPr lang="en-GB" dirty="0" err="1">
                <a:latin typeface="+mn-lt"/>
              </a:rPr>
              <a:t>ligamenta</a:t>
            </a:r>
            <a:r>
              <a:rPr lang="en-GB" dirty="0">
                <a:latin typeface="+mn-lt"/>
              </a:rPr>
              <a:t> flava.</a:t>
            </a:r>
            <a:br>
              <a:rPr lang="en-GB" dirty="0">
                <a:latin typeface="+mn-lt"/>
              </a:rPr>
            </a:br>
            <a:r>
              <a:rPr lang="en-GB" u="sng" dirty="0">
                <a:latin typeface="+mn-lt"/>
              </a:rPr>
              <a:t>Superiorly</a:t>
            </a:r>
            <a:r>
              <a:rPr lang="en-GB" dirty="0">
                <a:latin typeface="+mn-lt"/>
              </a:rPr>
              <a:t>, they through the foramen magnum to </a:t>
            </a:r>
            <a:br>
              <a:rPr lang="en-GB" dirty="0">
                <a:latin typeface="+mn-lt"/>
              </a:rPr>
            </a:br>
            <a:r>
              <a:rPr lang="en-GB" dirty="0">
                <a:latin typeface="+mn-lt"/>
              </a:rPr>
              <a:t>communicate with dural sinuses and vertebral </a:t>
            </a:r>
            <a:br>
              <a:rPr lang="en-GB" dirty="0">
                <a:latin typeface="+mn-lt"/>
              </a:rPr>
            </a:br>
            <a:r>
              <a:rPr lang="en-GB" dirty="0">
                <a:latin typeface="+mn-lt"/>
              </a:rPr>
              <a:t>veins in the cranium. </a:t>
            </a:r>
            <a:br>
              <a:rPr lang="en-GB" dirty="0">
                <a:latin typeface="+mn-lt"/>
              </a:rPr>
            </a:br>
            <a:br>
              <a:rPr lang="en-GB" dirty="0">
                <a:latin typeface="+mn-lt"/>
              </a:rPr>
            </a:br>
            <a:r>
              <a:rPr lang="en-GB" dirty="0">
                <a:latin typeface="+mn-lt"/>
              </a:rPr>
              <a:t>The internal vertebral plexuses also </a:t>
            </a:r>
            <a:br>
              <a:rPr lang="en-GB" dirty="0">
                <a:latin typeface="+mn-lt"/>
              </a:rPr>
            </a:br>
            <a:r>
              <a:rPr lang="en-GB" dirty="0">
                <a:latin typeface="+mn-lt"/>
              </a:rPr>
              <a:t>communicate with the </a:t>
            </a:r>
            <a:r>
              <a:rPr lang="en-GB" b="1" dirty="0">
                <a:latin typeface="+mn-lt"/>
              </a:rPr>
              <a:t>external vertebral </a:t>
            </a:r>
            <a:br>
              <a:rPr lang="en-GB" b="1" dirty="0">
                <a:latin typeface="+mn-lt"/>
              </a:rPr>
            </a:br>
            <a:r>
              <a:rPr lang="en-GB" b="1" dirty="0">
                <a:latin typeface="+mn-lt"/>
              </a:rPr>
              <a:t>venous </a:t>
            </a:r>
            <a:r>
              <a:rPr lang="en-GB" dirty="0">
                <a:latin typeface="+mn-lt"/>
              </a:rPr>
              <a:t>plexuses on the external surface of the </a:t>
            </a:r>
            <a:br>
              <a:rPr lang="en-GB" dirty="0">
                <a:latin typeface="+mn-lt"/>
              </a:rPr>
            </a:br>
            <a:r>
              <a:rPr lang="en-GB" dirty="0">
                <a:latin typeface="+mn-lt"/>
              </a:rPr>
              <a:t>vertebrae</a:t>
            </a:r>
            <a:r>
              <a:rPr lang="en-GB" sz="2000" dirty="0"/>
              <a:t>.</a:t>
            </a:r>
          </a:p>
          <a:p>
            <a:pPr eaLnBrk="1" hangingPunct="1">
              <a:spcBef>
                <a:spcPct val="20000"/>
              </a:spcBef>
              <a:buClr>
                <a:srgbClr val="0BD0D9"/>
              </a:buClr>
              <a:buSzPct val="95000"/>
              <a:buFont typeface="Wingdings 2" panose="05020102010507070707" pitchFamily="18" charset="2"/>
              <a:buChar char=""/>
            </a:pPr>
            <a:endParaRPr lang="en-GB" altLang="en-US" sz="2000" dirty="0">
              <a:solidFill>
                <a:srgbClr val="FF0000"/>
              </a:solidFill>
              <a:latin typeface="Constantia" panose="02030602050306030303" pitchFamily="18" charset="0"/>
            </a:endParaRPr>
          </a:p>
          <a:p>
            <a:pPr eaLnBrk="1" hangingPunct="1">
              <a:spcBef>
                <a:spcPct val="20000"/>
              </a:spcBef>
              <a:buClr>
                <a:srgbClr val="0BD0D9"/>
              </a:buClr>
              <a:buSzPct val="95000"/>
              <a:buFont typeface="Wingdings 2" panose="05020102010507070707" pitchFamily="18" charset="2"/>
              <a:buChar char=""/>
            </a:pPr>
            <a:r>
              <a:rPr lang="en-GB" b="0" i="0" dirty="0">
                <a:solidFill>
                  <a:srgbClr val="0D0D0D"/>
                </a:solidFill>
                <a:effectLst/>
                <a:highlight>
                  <a:srgbClr val="FFFFFF"/>
                </a:highlight>
                <a:latin typeface="+mn-lt"/>
              </a:rPr>
              <a:t>The internal vertebral (epidural) plexuses also</a:t>
            </a:r>
            <a:br>
              <a:rPr lang="en-GB" b="0" i="0" dirty="0">
                <a:solidFill>
                  <a:srgbClr val="0D0D0D"/>
                </a:solidFill>
                <a:effectLst/>
                <a:highlight>
                  <a:srgbClr val="FFFFFF"/>
                </a:highlight>
                <a:latin typeface="+mn-lt"/>
              </a:rPr>
            </a:br>
            <a:r>
              <a:rPr lang="en-GB" b="0" i="0" dirty="0">
                <a:solidFill>
                  <a:srgbClr val="0D0D0D"/>
                </a:solidFill>
                <a:effectLst/>
                <a:highlight>
                  <a:srgbClr val="FFFFFF"/>
                </a:highlight>
                <a:latin typeface="+mn-lt"/>
              </a:rPr>
              <a:t>receive tributaries from the vertebrae and </a:t>
            </a:r>
            <a:br>
              <a:rPr lang="en-GB" b="0" i="0" dirty="0">
                <a:solidFill>
                  <a:srgbClr val="0D0D0D"/>
                </a:solidFill>
                <a:effectLst/>
                <a:highlight>
                  <a:srgbClr val="FFFFFF"/>
                </a:highlight>
                <a:latin typeface="+mn-lt"/>
              </a:rPr>
            </a:br>
            <a:r>
              <a:rPr lang="en-GB" b="0" i="0" dirty="0">
                <a:solidFill>
                  <a:srgbClr val="0D0D0D"/>
                </a:solidFill>
                <a:effectLst/>
                <a:highlight>
                  <a:srgbClr val="FFFFFF"/>
                </a:highlight>
                <a:latin typeface="+mn-lt"/>
              </a:rPr>
              <a:t>meninges.</a:t>
            </a:r>
            <a:br>
              <a:rPr lang="en-GB" b="0" i="0" dirty="0">
                <a:solidFill>
                  <a:srgbClr val="0D0D0D"/>
                </a:solidFill>
                <a:effectLst/>
                <a:highlight>
                  <a:srgbClr val="FFFFFF"/>
                </a:highlight>
                <a:latin typeface="+mn-lt"/>
              </a:rPr>
            </a:br>
            <a:r>
              <a:rPr lang="en-GB" b="0" i="0" u="sng" dirty="0">
                <a:solidFill>
                  <a:srgbClr val="0D0D0D"/>
                </a:solidFill>
                <a:effectLst/>
                <a:highlight>
                  <a:srgbClr val="FFFFFF"/>
                </a:highlight>
                <a:latin typeface="+mn-lt"/>
              </a:rPr>
              <a:t>Via the intervertebral veins, they drain into the </a:t>
            </a:r>
            <a:br>
              <a:rPr lang="en-GB" b="0" i="0" u="sng" dirty="0">
                <a:solidFill>
                  <a:srgbClr val="0D0D0D"/>
                </a:solidFill>
                <a:effectLst/>
                <a:highlight>
                  <a:srgbClr val="FFFFFF"/>
                </a:highlight>
                <a:latin typeface="+mn-lt"/>
              </a:rPr>
            </a:br>
            <a:r>
              <a:rPr lang="en-GB" b="0" i="0" u="sng" dirty="0">
                <a:solidFill>
                  <a:srgbClr val="0D0D0D"/>
                </a:solidFill>
                <a:effectLst/>
                <a:highlight>
                  <a:srgbClr val="FFFFFF"/>
                </a:highlight>
                <a:latin typeface="+mn-lt"/>
              </a:rPr>
              <a:t>vertebral, intercostal, lumbar, and lateral sacral </a:t>
            </a:r>
            <a:br>
              <a:rPr lang="en-GB" b="0" i="0" u="sng" dirty="0">
                <a:solidFill>
                  <a:srgbClr val="0D0D0D"/>
                </a:solidFill>
                <a:effectLst/>
                <a:highlight>
                  <a:srgbClr val="FFFFFF"/>
                </a:highlight>
                <a:latin typeface="+mn-lt"/>
              </a:rPr>
            </a:br>
            <a:r>
              <a:rPr lang="en-GB" b="0" i="0" u="sng" dirty="0">
                <a:solidFill>
                  <a:srgbClr val="0D0D0D"/>
                </a:solidFill>
                <a:effectLst/>
                <a:highlight>
                  <a:srgbClr val="FFFFFF"/>
                </a:highlight>
                <a:latin typeface="+mn-lt"/>
              </a:rPr>
              <a:t>veins that drain into larger veins that are </a:t>
            </a:r>
            <a:br>
              <a:rPr lang="en-GB" b="0" i="0" u="sng" dirty="0">
                <a:solidFill>
                  <a:srgbClr val="0D0D0D"/>
                </a:solidFill>
                <a:effectLst/>
                <a:highlight>
                  <a:srgbClr val="FFFFFF"/>
                </a:highlight>
                <a:latin typeface="+mn-lt"/>
              </a:rPr>
            </a:br>
            <a:r>
              <a:rPr lang="en-GB" b="0" i="0" u="sng" dirty="0">
                <a:solidFill>
                  <a:srgbClr val="0D0D0D"/>
                </a:solidFill>
                <a:effectLst/>
                <a:highlight>
                  <a:srgbClr val="FFFFFF"/>
                </a:highlight>
                <a:latin typeface="+mn-lt"/>
              </a:rPr>
              <a:t>tributaries of the v. cava superior or v. cava inferior.</a:t>
            </a:r>
            <a:br>
              <a:rPr lang="sr-Latn-CS" altLang="en-US" u="sng" dirty="0">
                <a:latin typeface="+mn-lt"/>
              </a:rPr>
            </a:br>
            <a:endParaRPr lang="en-US" altLang="en-US" u="sng" dirty="0">
              <a:latin typeface="+mn-lt"/>
            </a:endParaRPr>
          </a:p>
        </p:txBody>
      </p:sp>
      <p:sp>
        <p:nvSpPr>
          <p:cNvPr id="96260" name="Title 1">
            <a:extLst>
              <a:ext uri="{FF2B5EF4-FFF2-40B4-BE49-F238E27FC236}">
                <a16:creationId xmlns:a16="http://schemas.microsoft.com/office/drawing/2014/main" id="{AD2E1B75-BD81-D41C-6524-2C5610FAEA73}"/>
              </a:ext>
            </a:extLst>
          </p:cNvPr>
          <p:cNvSpPr txBox="1">
            <a:spLocks noChangeArrowheads="1"/>
          </p:cNvSpPr>
          <p:nvPr/>
        </p:nvSpPr>
        <p:spPr bwMode="auto">
          <a:xfrm>
            <a:off x="1956892" y="-2294732"/>
            <a:ext cx="77724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Veins of spinal cord</a:t>
            </a:r>
            <a:endParaRPr lang="en-US" altLang="en-US" sz="2800" dirty="0">
              <a:solidFill>
                <a:srgbClr val="14425D"/>
              </a:solidFill>
              <a:latin typeface="Constantia" panose="02030602050306030303" pitchFamily="18" charset="0"/>
            </a:endParaRPr>
          </a:p>
        </p:txBody>
      </p:sp>
      <p:pic>
        <p:nvPicPr>
          <p:cNvPr id="2" name="Picture 2">
            <a:extLst>
              <a:ext uri="{FF2B5EF4-FFF2-40B4-BE49-F238E27FC236}">
                <a16:creationId xmlns:a16="http://schemas.microsoft.com/office/drawing/2014/main" id="{FF35486D-37EB-D304-CED7-EFBBF129F16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967" t="14533" r="29688" b="10000"/>
          <a:stretch/>
        </p:blipFill>
        <p:spPr bwMode="auto">
          <a:xfrm>
            <a:off x="5333032" y="2132856"/>
            <a:ext cx="3779496" cy="4530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982258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282" name="Rectangle 3">
            <a:extLst>
              <a:ext uri="{FF2B5EF4-FFF2-40B4-BE49-F238E27FC236}">
                <a16:creationId xmlns:a16="http://schemas.microsoft.com/office/drawing/2014/main" id="{10AAFDED-C4D9-DD62-3E02-A57871698431}"/>
              </a:ext>
            </a:extLst>
          </p:cNvPr>
          <p:cNvSpPr txBox="1">
            <a:spLocks noChangeArrowheads="1"/>
          </p:cNvSpPr>
          <p:nvPr/>
        </p:nvSpPr>
        <p:spPr bwMode="auto">
          <a:xfrm>
            <a:off x="0" y="800894"/>
            <a:ext cx="914400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20000"/>
              </a:spcBef>
              <a:buClr>
                <a:srgbClr val="0BD0D9"/>
              </a:buClr>
              <a:buSzPct val="95000"/>
              <a:buFont typeface="Wingdings 2" panose="05020102010507070707" pitchFamily="18" charset="2"/>
              <a:buChar char=""/>
            </a:pPr>
            <a:r>
              <a:rPr lang="en-GB" sz="1900" b="0" i="0" dirty="0">
                <a:effectLst/>
                <a:highlight>
                  <a:srgbClr val="FFFFFF"/>
                </a:highlight>
                <a:latin typeface="+mn-lt"/>
              </a:rPr>
              <a:t>The spinal cord is enveloped by three connective tissue layers – </a:t>
            </a:r>
            <a:r>
              <a:rPr lang="en-GB" sz="1900" b="1" i="0" dirty="0">
                <a:effectLst/>
                <a:highlight>
                  <a:srgbClr val="FFFFFF"/>
                </a:highlight>
                <a:latin typeface="+mn-lt"/>
              </a:rPr>
              <a:t>spinal meninges</a:t>
            </a:r>
            <a:r>
              <a:rPr lang="sr-Latn-CS" altLang="en-US" sz="1900" b="1" dirty="0">
                <a:latin typeface="+mn-lt"/>
              </a:rPr>
              <a:t> </a:t>
            </a:r>
            <a:r>
              <a:rPr lang="sr-Latn-CS" altLang="en-US" sz="1900" b="1" dirty="0">
                <a:latin typeface="Constantia" panose="02030602050306030303" pitchFamily="18" charset="0"/>
              </a:rPr>
              <a:t>(</a:t>
            </a:r>
            <a:r>
              <a:rPr lang="sr-Latn-CS" altLang="en-US" sz="1900" b="1" dirty="0" err="1">
                <a:latin typeface="Constantia" panose="02030602050306030303" pitchFamily="18" charset="0"/>
              </a:rPr>
              <a:t>meninges</a:t>
            </a:r>
            <a:r>
              <a:rPr lang="sr-Latn-CS" altLang="en-US" sz="1900" b="1" dirty="0">
                <a:latin typeface="Constantia" panose="02030602050306030303" pitchFamily="18" charset="0"/>
              </a:rPr>
              <a:t> </a:t>
            </a:r>
            <a:r>
              <a:rPr lang="sr-Latn-CS" altLang="en-US" sz="1900" b="1" dirty="0" err="1">
                <a:latin typeface="Constantia" panose="02030602050306030303" pitchFamily="18" charset="0"/>
              </a:rPr>
              <a:t>spinales</a:t>
            </a:r>
            <a:r>
              <a:rPr lang="sr-Latn-CS" altLang="en-US" sz="1900" b="1" dirty="0">
                <a:latin typeface="Constantia" panose="02030602050306030303" pitchFamily="18" charset="0"/>
              </a:rPr>
              <a:t>)</a:t>
            </a:r>
          </a:p>
          <a:p>
            <a:pPr eaLnBrk="1" hangingPunct="1">
              <a:spcBef>
                <a:spcPct val="20000"/>
              </a:spcBef>
              <a:buClr>
                <a:srgbClr val="0BD0D9"/>
              </a:buClr>
              <a:buSzPct val="95000"/>
              <a:buFont typeface="Wingdings 2" panose="05020102010507070707" pitchFamily="18" charset="2"/>
              <a:buChar char=""/>
            </a:pPr>
            <a:r>
              <a:rPr lang="en-GB" sz="1900" dirty="0">
                <a:latin typeface="+mn-lt"/>
              </a:rPr>
              <a:t>These membranes surround, support, and protect the spinal cord and spinal nerve roots, including those of the cauda equina, and contain the CSF in which these structures are suspended.</a:t>
            </a:r>
            <a:br>
              <a:rPr lang="sr-Latn-CS" altLang="en-US" sz="1900" dirty="0">
                <a:latin typeface="+mn-lt"/>
              </a:rPr>
            </a:br>
            <a:r>
              <a:rPr lang="sr-Latn-CS" altLang="en-US" sz="1900" dirty="0">
                <a:latin typeface="Constantia" panose="02030602050306030303" pitchFamily="18" charset="0"/>
              </a:rPr>
              <a:t>1) </a:t>
            </a:r>
            <a:r>
              <a:rPr lang="sr-Latn-CS" altLang="en-US" sz="1900" b="1" dirty="0">
                <a:latin typeface="Constantia" panose="02030602050306030303" pitchFamily="18" charset="0"/>
              </a:rPr>
              <a:t>dura mater </a:t>
            </a:r>
            <a:r>
              <a:rPr lang="sr-Latn-CS" altLang="en-US" sz="1900" b="1" dirty="0" err="1">
                <a:latin typeface="Constantia" panose="02030602050306030303" pitchFamily="18" charset="0"/>
              </a:rPr>
              <a:t>spinalis</a:t>
            </a:r>
            <a:r>
              <a:rPr lang="sr-Latn-CS" altLang="en-US" sz="1900" b="1" dirty="0">
                <a:latin typeface="Constantia" panose="02030602050306030303" pitchFamily="18" charset="0"/>
              </a:rPr>
              <a:t> </a:t>
            </a:r>
            <a:r>
              <a:rPr lang="sr-Latn-CS" altLang="en-US" sz="1900" dirty="0">
                <a:latin typeface="Constantia" panose="02030602050306030303" pitchFamily="18" charset="0"/>
              </a:rPr>
              <a:t>– </a:t>
            </a:r>
            <a:r>
              <a:rPr lang="en-GB" altLang="en-US" sz="1900" dirty="0">
                <a:latin typeface="Constantia" panose="02030602050306030303" pitchFamily="18" charset="0"/>
              </a:rPr>
              <a:t>outer membrane </a:t>
            </a:r>
            <a:br>
              <a:rPr lang="sr-Latn-CS" altLang="en-US" sz="1900" dirty="0">
                <a:latin typeface="Constantia" panose="02030602050306030303" pitchFamily="18" charset="0"/>
              </a:rPr>
            </a:br>
            <a:r>
              <a:rPr lang="sr-Latn-CS" altLang="en-US" sz="1900" dirty="0">
                <a:latin typeface="Constantia" panose="02030602050306030303" pitchFamily="18" charset="0"/>
              </a:rPr>
              <a:t>2) </a:t>
            </a:r>
            <a:r>
              <a:rPr lang="en-GB" altLang="en-US" sz="1900" b="1" dirty="0" err="1">
                <a:latin typeface="Constantia" panose="02030602050306030303" pitchFamily="18" charset="0"/>
              </a:rPr>
              <a:t>arachnoidea</a:t>
            </a:r>
            <a:r>
              <a:rPr lang="en-GB" altLang="en-US" sz="1900" b="1" dirty="0">
                <a:latin typeface="Constantia" panose="02030602050306030303" pitchFamily="18" charset="0"/>
              </a:rPr>
              <a:t> </a:t>
            </a:r>
            <a:r>
              <a:rPr lang="sr-Latn-CS" altLang="en-US" sz="1900" b="1" dirty="0">
                <a:latin typeface="Constantia" panose="02030602050306030303" pitchFamily="18" charset="0"/>
              </a:rPr>
              <a:t>(</a:t>
            </a:r>
            <a:r>
              <a:rPr lang="sr-Latn-CS" altLang="en-US" sz="1900" b="1" dirty="0" err="1">
                <a:latin typeface="Constantia" panose="02030602050306030303" pitchFamily="18" charset="0"/>
              </a:rPr>
              <a:t>arachnoidea</a:t>
            </a:r>
            <a:r>
              <a:rPr lang="sr-Latn-CS" altLang="en-US" sz="1900" b="1" dirty="0">
                <a:latin typeface="Constantia" panose="02030602050306030303" pitchFamily="18" charset="0"/>
              </a:rPr>
              <a:t> </a:t>
            </a:r>
            <a:r>
              <a:rPr lang="sr-Latn-CS" altLang="en-US" sz="1900" b="1" dirty="0" err="1">
                <a:latin typeface="Constantia" panose="02030602050306030303" pitchFamily="18" charset="0"/>
              </a:rPr>
              <a:t>spinalis</a:t>
            </a:r>
            <a:r>
              <a:rPr lang="sr-Latn-CS" altLang="en-US" sz="1900" b="1" dirty="0">
                <a:latin typeface="Constantia" panose="02030602050306030303" pitchFamily="18" charset="0"/>
              </a:rPr>
              <a:t>) </a:t>
            </a:r>
            <a:r>
              <a:rPr lang="sr-Latn-CS" altLang="en-US" sz="1900" dirty="0">
                <a:latin typeface="Constantia" panose="02030602050306030303" pitchFamily="18" charset="0"/>
              </a:rPr>
              <a:t>– </a:t>
            </a:r>
            <a:r>
              <a:rPr lang="en-GB" altLang="en-US" sz="1900" dirty="0">
                <a:latin typeface="Constantia" panose="02030602050306030303" pitchFamily="18" charset="0"/>
              </a:rPr>
              <a:t>middle membrane</a:t>
            </a:r>
            <a:br>
              <a:rPr lang="sr-Cyrl-CS" altLang="en-US" sz="1900" dirty="0">
                <a:latin typeface="Constantia" panose="02030602050306030303" pitchFamily="18" charset="0"/>
              </a:rPr>
            </a:br>
            <a:r>
              <a:rPr lang="sr-Latn-CS" altLang="en-US" sz="1900" b="1" dirty="0">
                <a:latin typeface="Constantia" panose="02030602050306030303" pitchFamily="18" charset="0"/>
              </a:rPr>
              <a:t>3) </a:t>
            </a:r>
            <a:r>
              <a:rPr lang="en-GB" altLang="en-US" sz="1900" b="1" dirty="0">
                <a:latin typeface="Constantia" panose="02030602050306030303" pitchFamily="18" charset="0"/>
              </a:rPr>
              <a:t>pia mater </a:t>
            </a:r>
            <a:r>
              <a:rPr lang="sr-Latn-CS" altLang="en-US" sz="1900" b="1" dirty="0">
                <a:latin typeface="Constantia" panose="02030602050306030303" pitchFamily="18" charset="0"/>
              </a:rPr>
              <a:t>(</a:t>
            </a:r>
            <a:r>
              <a:rPr lang="sr-Latn-CS" altLang="en-US" sz="1900" b="1" dirty="0" err="1">
                <a:latin typeface="Constantia" panose="02030602050306030303" pitchFamily="18" charset="0"/>
              </a:rPr>
              <a:t>pia</a:t>
            </a:r>
            <a:r>
              <a:rPr lang="sr-Latn-CS" altLang="en-US" sz="1900" b="1" dirty="0">
                <a:latin typeface="Constantia" panose="02030602050306030303" pitchFamily="18" charset="0"/>
              </a:rPr>
              <a:t> mater </a:t>
            </a:r>
            <a:r>
              <a:rPr lang="sr-Latn-CS" altLang="en-US" sz="1900" b="1" dirty="0" err="1">
                <a:latin typeface="Constantia" panose="02030602050306030303" pitchFamily="18" charset="0"/>
              </a:rPr>
              <a:t>spinalis</a:t>
            </a:r>
            <a:r>
              <a:rPr lang="sr-Latn-CS" altLang="en-US" sz="1900" b="1" dirty="0">
                <a:latin typeface="Constantia" panose="02030602050306030303" pitchFamily="18" charset="0"/>
              </a:rPr>
              <a:t>) </a:t>
            </a:r>
            <a:r>
              <a:rPr lang="sr-Latn-CS" altLang="en-US" sz="1900" dirty="0">
                <a:latin typeface="Constantia" panose="02030602050306030303" pitchFamily="18" charset="0"/>
              </a:rPr>
              <a:t>– </a:t>
            </a:r>
            <a:r>
              <a:rPr lang="en-GB" altLang="en-US" sz="1900" dirty="0">
                <a:latin typeface="Constantia" panose="02030602050306030303" pitchFamily="18" charset="0"/>
              </a:rPr>
              <a:t>inner membrane that covers the surface of</a:t>
            </a:r>
            <a:br>
              <a:rPr lang="en-GB" altLang="en-US" sz="1900" dirty="0">
                <a:latin typeface="Constantia" panose="02030602050306030303" pitchFamily="18" charset="0"/>
              </a:rPr>
            </a:br>
            <a:r>
              <a:rPr lang="en-GB" altLang="en-US" sz="1900" dirty="0">
                <a:latin typeface="Constantia" panose="02030602050306030303" pitchFamily="18" charset="0"/>
              </a:rPr>
              <a:t>    spinal cord</a:t>
            </a:r>
            <a:endParaRPr lang="sr-Latn-CS" altLang="en-US" sz="1900" dirty="0">
              <a:latin typeface="Constantia" panose="02030602050306030303" pitchFamily="18" charset="0"/>
            </a:endParaRPr>
          </a:p>
        </p:txBody>
      </p:sp>
      <p:sp>
        <p:nvSpPr>
          <p:cNvPr id="97284" name="Title 1">
            <a:extLst>
              <a:ext uri="{FF2B5EF4-FFF2-40B4-BE49-F238E27FC236}">
                <a16:creationId xmlns:a16="http://schemas.microsoft.com/office/drawing/2014/main" id="{08B281FB-8E6C-61C5-EE2B-C6EC272608B9}"/>
              </a:ext>
            </a:extLst>
          </p:cNvPr>
          <p:cNvSpPr txBox="1">
            <a:spLocks noChangeArrowheads="1"/>
          </p:cNvSpPr>
          <p:nvPr/>
        </p:nvSpPr>
        <p:spPr bwMode="auto">
          <a:xfrm>
            <a:off x="571500" y="142875"/>
            <a:ext cx="832098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sz="2800" b="1" dirty="0">
                <a:solidFill>
                  <a:srgbClr val="0070C0"/>
                </a:solidFill>
                <a:latin typeface="+mn-lt"/>
              </a:rPr>
              <a:t>Spinal Meninges and Cerebrospinal Fluid (CSF)</a:t>
            </a:r>
            <a:endParaRPr lang="en-US" altLang="en-US" sz="2800" b="1" dirty="0">
              <a:solidFill>
                <a:srgbClr val="0070C0"/>
              </a:solidFill>
              <a:latin typeface="+mn-lt"/>
            </a:endParaRPr>
          </a:p>
        </p:txBody>
      </p:sp>
      <p:pic>
        <p:nvPicPr>
          <p:cNvPr id="3" name="Picture 2">
            <a:extLst>
              <a:ext uri="{FF2B5EF4-FFF2-40B4-BE49-F238E27FC236}">
                <a16:creationId xmlns:a16="http://schemas.microsoft.com/office/drawing/2014/main" id="{F645BA40-C3A4-8F72-6C48-54E373FCFDBB}"/>
              </a:ext>
            </a:extLst>
          </p:cNvPr>
          <p:cNvPicPr>
            <a:picLocks noChangeAspect="1"/>
          </p:cNvPicPr>
          <p:nvPr/>
        </p:nvPicPr>
        <p:blipFill>
          <a:blip r:embed="rId2"/>
          <a:stretch>
            <a:fillRect/>
          </a:stretch>
        </p:blipFill>
        <p:spPr>
          <a:xfrm>
            <a:off x="2339752" y="3256188"/>
            <a:ext cx="5112568" cy="3560894"/>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6" name="Rectangle 3">
            <a:extLst>
              <a:ext uri="{FF2B5EF4-FFF2-40B4-BE49-F238E27FC236}">
                <a16:creationId xmlns:a16="http://schemas.microsoft.com/office/drawing/2014/main" id="{C36FD96F-5B1B-A432-B3BF-E1DF53BA79BD}"/>
              </a:ext>
            </a:extLst>
          </p:cNvPr>
          <p:cNvSpPr txBox="1">
            <a:spLocks noChangeArrowheads="1"/>
          </p:cNvSpPr>
          <p:nvPr/>
        </p:nvSpPr>
        <p:spPr bwMode="auto">
          <a:xfrm>
            <a:off x="0" y="928688"/>
            <a:ext cx="914400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20000"/>
              </a:spcBef>
              <a:buClr>
                <a:srgbClr val="0BD0D9"/>
              </a:buClr>
              <a:buSzPct val="95000"/>
              <a:buFont typeface="Wingdings 2" panose="05020102010507070707" pitchFamily="18" charset="2"/>
              <a:buChar char=""/>
            </a:pPr>
            <a:r>
              <a:rPr lang="en-GB" altLang="en-US" sz="1900" b="1" dirty="0">
                <a:latin typeface="Constantia" panose="02030602050306030303" pitchFamily="18" charset="0"/>
              </a:rPr>
              <a:t>Spinal d</a:t>
            </a:r>
            <a:r>
              <a:rPr lang="sr-Latn-CS" altLang="en-US" sz="1900" b="1" dirty="0">
                <a:latin typeface="Constantia" panose="02030602050306030303" pitchFamily="18" charset="0"/>
              </a:rPr>
              <a:t>ura mater </a:t>
            </a:r>
            <a:r>
              <a:rPr lang="en-GB" sz="1900" dirty="0">
                <a:latin typeface="+mn-lt"/>
              </a:rPr>
              <a:t>composed mainly of tough fibrous tissue with some elastic </a:t>
            </a:r>
            <a:r>
              <a:rPr lang="en-GB" sz="1900" dirty="0" err="1">
                <a:latin typeface="+mn-lt"/>
              </a:rPr>
              <a:t>fibers</a:t>
            </a:r>
            <a:r>
              <a:rPr lang="en-GB" sz="1900" dirty="0">
                <a:latin typeface="+mn-lt"/>
              </a:rPr>
              <a:t>, is the outermost covering membrane of the spinal cord. The spinal dura is separated from the periosteum-covered bone and the ligaments that form the walls of the vertebral canal by the </a:t>
            </a:r>
            <a:r>
              <a:rPr lang="en-GB" sz="1900" b="1" dirty="0">
                <a:latin typeface="+mn-lt"/>
              </a:rPr>
              <a:t>epidural space</a:t>
            </a:r>
            <a:r>
              <a:rPr lang="en-GB" sz="1900" dirty="0">
                <a:latin typeface="+mn-lt"/>
              </a:rPr>
              <a:t>. </a:t>
            </a:r>
            <a:br>
              <a:rPr lang="en-GB" sz="1900" dirty="0">
                <a:latin typeface="+mn-lt"/>
              </a:rPr>
            </a:br>
            <a:r>
              <a:rPr lang="en-GB" sz="1900" dirty="0">
                <a:latin typeface="+mn-lt"/>
              </a:rPr>
              <a:t>      - This space is occupied by the internal vertebral venous plexus embedded in a</a:t>
            </a:r>
            <a:br>
              <a:rPr lang="en-GB" sz="1900" dirty="0">
                <a:latin typeface="+mn-lt"/>
              </a:rPr>
            </a:br>
            <a:r>
              <a:rPr lang="en-GB" sz="1900" dirty="0">
                <a:latin typeface="+mn-lt"/>
              </a:rPr>
              <a:t>        fatty matrix (epidural fat). </a:t>
            </a:r>
          </a:p>
          <a:p>
            <a:pPr eaLnBrk="1" hangingPunct="1">
              <a:spcBef>
                <a:spcPct val="20000"/>
              </a:spcBef>
              <a:buClr>
                <a:srgbClr val="0BD0D9"/>
              </a:buClr>
              <a:buSzPct val="95000"/>
              <a:buFont typeface="Wingdings 2" panose="05020102010507070707" pitchFamily="18" charset="2"/>
              <a:buChar char=""/>
            </a:pPr>
            <a:r>
              <a:rPr lang="en-GB" sz="1900" dirty="0">
                <a:latin typeface="+mn-lt"/>
              </a:rPr>
              <a:t>The epidural space runs the length of the vertebral canal, terminating superiorly at the foramen magnum and laterally at the intervertebral foramina, as the spinal dura adheres to the periosteum surrounding each opening, and inferiorly, as the sacral hiatus is sealed by the sacrococcygeal ligament.</a:t>
            </a:r>
            <a:endParaRPr lang="sr-Latn-CS" altLang="en-US" sz="1900" dirty="0">
              <a:latin typeface="Constantia" panose="02030602050306030303" pitchFamily="18" charset="0"/>
            </a:endParaRPr>
          </a:p>
        </p:txBody>
      </p:sp>
      <p:sp>
        <p:nvSpPr>
          <p:cNvPr id="98307" name="Title 1">
            <a:extLst>
              <a:ext uri="{FF2B5EF4-FFF2-40B4-BE49-F238E27FC236}">
                <a16:creationId xmlns:a16="http://schemas.microsoft.com/office/drawing/2014/main" id="{F7732B27-E97D-F4AC-8D75-C53404130DE6}"/>
              </a:ext>
            </a:extLst>
          </p:cNvPr>
          <p:cNvSpPr txBox="1">
            <a:spLocks noChangeArrowheads="1"/>
          </p:cNvSpPr>
          <p:nvPr/>
        </p:nvSpPr>
        <p:spPr bwMode="auto">
          <a:xfrm>
            <a:off x="571500" y="142875"/>
            <a:ext cx="77724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Spinal meninges (</a:t>
            </a:r>
            <a:r>
              <a:rPr lang="sr-Latn-CS" altLang="en-US" sz="2800" dirty="0" err="1">
                <a:solidFill>
                  <a:srgbClr val="14425D"/>
                </a:solidFill>
                <a:latin typeface="Constantia" panose="02030602050306030303" pitchFamily="18" charset="0"/>
              </a:rPr>
              <a:t>Meninges</a:t>
            </a:r>
            <a:r>
              <a:rPr lang="sr-Latn-CS" altLang="en-US" sz="2800" dirty="0">
                <a:solidFill>
                  <a:srgbClr val="14425D"/>
                </a:solidFill>
                <a:latin typeface="Constantia" panose="02030602050306030303" pitchFamily="18" charset="0"/>
              </a:rPr>
              <a:t> </a:t>
            </a:r>
            <a:r>
              <a:rPr lang="sr-Latn-CS" altLang="en-US" sz="2800" dirty="0" err="1">
                <a:solidFill>
                  <a:srgbClr val="14425D"/>
                </a:solidFill>
                <a:latin typeface="Constantia" panose="02030602050306030303" pitchFamily="18" charset="0"/>
              </a:rPr>
              <a:t>spinales</a:t>
            </a:r>
            <a:r>
              <a:rPr lang="en-GB" altLang="en-US" sz="2800" dirty="0">
                <a:solidFill>
                  <a:srgbClr val="14425D"/>
                </a:solidFill>
                <a:latin typeface="Constantia" panose="02030602050306030303" pitchFamily="18" charset="0"/>
              </a:rPr>
              <a:t>)</a:t>
            </a:r>
            <a:endParaRPr lang="en-US" altLang="en-US" sz="2800" dirty="0">
              <a:solidFill>
                <a:srgbClr val="14425D"/>
              </a:solidFill>
              <a:latin typeface="Constantia" panose="02030602050306030303" pitchFamily="18" charset="0"/>
            </a:endParaRPr>
          </a:p>
        </p:txBody>
      </p:sp>
      <p:pic>
        <p:nvPicPr>
          <p:cNvPr id="3" name="Picture 2">
            <a:extLst>
              <a:ext uri="{FF2B5EF4-FFF2-40B4-BE49-F238E27FC236}">
                <a16:creationId xmlns:a16="http://schemas.microsoft.com/office/drawing/2014/main" id="{2ABB3D11-7D6B-2617-469C-D6A37A448539}"/>
              </a:ext>
            </a:extLst>
          </p:cNvPr>
          <p:cNvPicPr>
            <a:picLocks noChangeAspect="1"/>
          </p:cNvPicPr>
          <p:nvPr/>
        </p:nvPicPr>
        <p:blipFill rotWithShape="1">
          <a:blip r:embed="rId2"/>
          <a:srcRect l="5109"/>
          <a:stretch/>
        </p:blipFill>
        <p:spPr>
          <a:xfrm>
            <a:off x="395536" y="3975075"/>
            <a:ext cx="3687531" cy="2769498"/>
          </a:xfrm>
          <a:prstGeom prst="rect">
            <a:avLst/>
          </a:prstGeom>
        </p:spPr>
      </p:pic>
      <p:pic>
        <p:nvPicPr>
          <p:cNvPr id="5" name="Picture 4">
            <a:extLst>
              <a:ext uri="{FF2B5EF4-FFF2-40B4-BE49-F238E27FC236}">
                <a16:creationId xmlns:a16="http://schemas.microsoft.com/office/drawing/2014/main" id="{8A1E83CF-C853-1F38-452A-2CD1C4AC5B88}"/>
              </a:ext>
            </a:extLst>
          </p:cNvPr>
          <p:cNvPicPr>
            <a:picLocks noChangeAspect="1"/>
          </p:cNvPicPr>
          <p:nvPr/>
        </p:nvPicPr>
        <p:blipFill>
          <a:blip r:embed="rId3"/>
          <a:stretch>
            <a:fillRect/>
          </a:stretch>
        </p:blipFill>
        <p:spPr>
          <a:xfrm>
            <a:off x="5386708" y="3638947"/>
            <a:ext cx="3374580" cy="3184868"/>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BE04FA-2CE9-8C03-EC74-2461706BB264}"/>
              </a:ext>
            </a:extLst>
          </p:cNvPr>
          <p:cNvPicPr>
            <a:picLocks noChangeAspect="1"/>
          </p:cNvPicPr>
          <p:nvPr/>
        </p:nvPicPr>
        <p:blipFill>
          <a:blip r:embed="rId2"/>
          <a:stretch>
            <a:fillRect/>
          </a:stretch>
        </p:blipFill>
        <p:spPr>
          <a:xfrm>
            <a:off x="5852644" y="500063"/>
            <a:ext cx="3291356" cy="6357937"/>
          </a:xfrm>
          <a:prstGeom prst="rect">
            <a:avLst/>
          </a:prstGeom>
        </p:spPr>
      </p:pic>
      <p:sp>
        <p:nvSpPr>
          <p:cNvPr id="98306" name="Rectangle 3">
            <a:extLst>
              <a:ext uri="{FF2B5EF4-FFF2-40B4-BE49-F238E27FC236}">
                <a16:creationId xmlns:a16="http://schemas.microsoft.com/office/drawing/2014/main" id="{C36FD96F-5B1B-A432-B3BF-E1DF53BA79BD}"/>
              </a:ext>
            </a:extLst>
          </p:cNvPr>
          <p:cNvSpPr txBox="1">
            <a:spLocks noChangeArrowheads="1"/>
          </p:cNvSpPr>
          <p:nvPr/>
        </p:nvSpPr>
        <p:spPr bwMode="auto">
          <a:xfrm>
            <a:off x="0" y="908720"/>
            <a:ext cx="914400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73050" indent="-273050">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spcBef>
                <a:spcPct val="20000"/>
              </a:spcBef>
              <a:buClr>
                <a:srgbClr val="0BD0D9"/>
              </a:buClr>
              <a:buSzPct val="95000"/>
              <a:buFont typeface="Wingdings 2" panose="05020102010507070707" pitchFamily="18" charset="2"/>
              <a:buChar char=""/>
            </a:pPr>
            <a:r>
              <a:rPr lang="en-GB" sz="1900" dirty="0">
                <a:latin typeface="+mn-lt"/>
              </a:rPr>
              <a:t>The spinal dura forms the </a:t>
            </a:r>
            <a:r>
              <a:rPr lang="en-GB" sz="1900" b="1" dirty="0">
                <a:latin typeface="+mn-lt"/>
              </a:rPr>
              <a:t>spinal dural sac</a:t>
            </a:r>
            <a:r>
              <a:rPr lang="en-GB" sz="1900" dirty="0">
                <a:latin typeface="+mn-lt"/>
              </a:rPr>
              <a:t>, a long</a:t>
            </a:r>
            <a:br>
              <a:rPr lang="en-GB" sz="1900" dirty="0">
                <a:latin typeface="+mn-lt"/>
              </a:rPr>
            </a:br>
            <a:r>
              <a:rPr lang="en-GB" sz="1900" dirty="0">
                <a:latin typeface="+mn-lt"/>
              </a:rPr>
              <a:t> tubular sheath within the vertebral canal.</a:t>
            </a:r>
          </a:p>
          <a:p>
            <a:pPr eaLnBrk="1" hangingPunct="1">
              <a:spcBef>
                <a:spcPct val="20000"/>
              </a:spcBef>
              <a:buClr>
                <a:srgbClr val="0BD0D9"/>
              </a:buClr>
              <a:buSzPct val="95000"/>
              <a:buFont typeface="Wingdings 2" panose="05020102010507070707" pitchFamily="18" charset="2"/>
              <a:buChar char=""/>
            </a:pPr>
            <a:r>
              <a:rPr lang="en-GB" sz="1900" dirty="0">
                <a:latin typeface="+mn-lt"/>
              </a:rPr>
              <a:t>This sac adheres to the margin of the foramen magnum </a:t>
            </a:r>
            <a:br>
              <a:rPr lang="en-GB" sz="1900" dirty="0">
                <a:latin typeface="+mn-lt"/>
              </a:rPr>
            </a:br>
            <a:r>
              <a:rPr lang="en-GB" sz="1900" dirty="0">
                <a:latin typeface="+mn-lt"/>
              </a:rPr>
              <a:t>of the cranium, where it is continuous with the cranial</a:t>
            </a:r>
            <a:br>
              <a:rPr lang="en-GB" sz="1900" dirty="0">
                <a:latin typeface="+mn-lt"/>
              </a:rPr>
            </a:br>
            <a:r>
              <a:rPr lang="en-GB" sz="1900" dirty="0">
                <a:latin typeface="+mn-lt"/>
              </a:rPr>
              <a:t>dura mater. </a:t>
            </a:r>
          </a:p>
          <a:p>
            <a:pPr eaLnBrk="1" hangingPunct="1">
              <a:spcBef>
                <a:spcPct val="20000"/>
              </a:spcBef>
              <a:buClr>
                <a:srgbClr val="0BD0D9"/>
              </a:buClr>
              <a:buSzPct val="95000"/>
              <a:buFont typeface="Wingdings 2" panose="05020102010507070707" pitchFamily="18" charset="2"/>
              <a:buChar char=""/>
            </a:pPr>
            <a:r>
              <a:rPr lang="en-GB" sz="1900" dirty="0">
                <a:latin typeface="+mn-lt"/>
              </a:rPr>
              <a:t>The sac is anchored inferiorly to the coccyx by the filum </a:t>
            </a:r>
            <a:br>
              <a:rPr lang="en-GB" sz="1900" dirty="0">
                <a:latin typeface="+mn-lt"/>
              </a:rPr>
            </a:br>
            <a:r>
              <a:rPr lang="en-GB" sz="1900" dirty="0" err="1">
                <a:latin typeface="+mn-lt"/>
              </a:rPr>
              <a:t>terminale</a:t>
            </a:r>
            <a:r>
              <a:rPr lang="en-GB" sz="1900" dirty="0">
                <a:latin typeface="+mn-lt"/>
              </a:rPr>
              <a:t> </a:t>
            </a:r>
            <a:r>
              <a:rPr lang="en-GB" sz="1900" dirty="0" err="1">
                <a:latin typeface="+mn-lt"/>
              </a:rPr>
              <a:t>externum</a:t>
            </a:r>
            <a:r>
              <a:rPr lang="en-GB" sz="1900" dirty="0">
                <a:latin typeface="+mn-lt"/>
              </a:rPr>
              <a:t> (coccygeal ligament). </a:t>
            </a:r>
          </a:p>
          <a:p>
            <a:pPr eaLnBrk="1" hangingPunct="1">
              <a:spcBef>
                <a:spcPct val="20000"/>
              </a:spcBef>
              <a:buClr>
                <a:srgbClr val="0BD0D9"/>
              </a:buClr>
              <a:buSzPct val="95000"/>
              <a:buFont typeface="Wingdings 2" panose="05020102010507070707" pitchFamily="18" charset="2"/>
              <a:buChar char=""/>
            </a:pPr>
            <a:r>
              <a:rPr lang="en-GB" sz="1900" dirty="0">
                <a:latin typeface="+mn-lt"/>
              </a:rPr>
              <a:t>The spinal dural sac is evaginated by each pair of </a:t>
            </a:r>
            <a:br>
              <a:rPr lang="en-GB" sz="1900" dirty="0">
                <a:latin typeface="+mn-lt"/>
              </a:rPr>
            </a:br>
            <a:r>
              <a:rPr lang="en-GB" sz="1900" dirty="0">
                <a:latin typeface="+mn-lt"/>
              </a:rPr>
              <a:t>posterior and anterior roots as they extend laterally </a:t>
            </a:r>
            <a:br>
              <a:rPr lang="en-GB" sz="1900" dirty="0">
                <a:latin typeface="+mn-lt"/>
              </a:rPr>
            </a:br>
            <a:r>
              <a:rPr lang="en-GB" sz="1900" dirty="0">
                <a:latin typeface="+mn-lt"/>
              </a:rPr>
              <a:t>toward their exit from the vertebral canal. </a:t>
            </a:r>
            <a:br>
              <a:rPr lang="en-GB" sz="1900" dirty="0">
                <a:latin typeface="+mn-lt"/>
              </a:rPr>
            </a:br>
            <a:r>
              <a:rPr lang="en-GB" sz="1900" dirty="0">
                <a:latin typeface="+mn-lt"/>
              </a:rPr>
              <a:t>Thus, tapering lateral extensions of the spinal dura </a:t>
            </a:r>
            <a:br>
              <a:rPr lang="en-GB" sz="1900" dirty="0">
                <a:latin typeface="+mn-lt"/>
              </a:rPr>
            </a:br>
            <a:r>
              <a:rPr lang="en-GB" sz="1900" dirty="0">
                <a:latin typeface="+mn-lt"/>
              </a:rPr>
              <a:t>surround each pair of posterior and anterior nerve roots</a:t>
            </a:r>
            <a:br>
              <a:rPr lang="en-GB" sz="1900" dirty="0">
                <a:latin typeface="+mn-lt"/>
              </a:rPr>
            </a:br>
            <a:r>
              <a:rPr lang="en-GB" sz="1900" dirty="0">
                <a:latin typeface="+mn-lt"/>
              </a:rPr>
              <a:t>as dural root sheaths, or sleeves.</a:t>
            </a:r>
            <a:br>
              <a:rPr lang="en-GB" sz="1900" dirty="0">
                <a:latin typeface="+mn-lt"/>
              </a:rPr>
            </a:br>
            <a:r>
              <a:rPr lang="en-GB" sz="1900" dirty="0">
                <a:latin typeface="+mn-lt"/>
              </a:rPr>
              <a:t>Distal to the spinal ganglia, these sheaths blend with the</a:t>
            </a:r>
            <a:br>
              <a:rPr lang="en-GB" sz="1900" dirty="0">
                <a:latin typeface="+mn-lt"/>
              </a:rPr>
            </a:br>
            <a:r>
              <a:rPr lang="en-GB" sz="1900" dirty="0">
                <a:latin typeface="+mn-lt"/>
              </a:rPr>
              <a:t>epineurium (outer connective tissue covering of spinal </a:t>
            </a:r>
            <a:br>
              <a:rPr lang="en-GB" sz="1900" dirty="0">
                <a:latin typeface="+mn-lt"/>
              </a:rPr>
            </a:br>
            <a:r>
              <a:rPr lang="en-GB" sz="1900" dirty="0">
                <a:latin typeface="+mn-lt"/>
              </a:rPr>
              <a:t>nerves) that adheres to the periosteum lining the </a:t>
            </a:r>
            <a:br>
              <a:rPr lang="en-GB" sz="1900" dirty="0">
                <a:latin typeface="+mn-lt"/>
              </a:rPr>
            </a:br>
            <a:r>
              <a:rPr lang="en-GB" sz="1900" dirty="0">
                <a:latin typeface="+mn-lt"/>
              </a:rPr>
              <a:t>intervertebral foramina.</a:t>
            </a:r>
            <a:endParaRPr lang="sr-Latn-CS" altLang="en-US" sz="1900" dirty="0">
              <a:latin typeface="+mn-lt"/>
            </a:endParaRPr>
          </a:p>
        </p:txBody>
      </p:sp>
      <p:sp>
        <p:nvSpPr>
          <p:cNvPr id="98307" name="Title 1">
            <a:extLst>
              <a:ext uri="{FF2B5EF4-FFF2-40B4-BE49-F238E27FC236}">
                <a16:creationId xmlns:a16="http://schemas.microsoft.com/office/drawing/2014/main" id="{F7732B27-E97D-F4AC-8D75-C53404130DE6}"/>
              </a:ext>
            </a:extLst>
          </p:cNvPr>
          <p:cNvSpPr txBox="1">
            <a:spLocks noChangeArrowheads="1"/>
          </p:cNvSpPr>
          <p:nvPr/>
        </p:nvSpPr>
        <p:spPr bwMode="auto">
          <a:xfrm>
            <a:off x="539552" y="0"/>
            <a:ext cx="77724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eaLnBrk="1" hangingPunct="1">
              <a:buFont typeface="Arial" panose="020B0604020202020204" pitchFamily="34" charset="0"/>
              <a:buNone/>
            </a:pPr>
            <a:r>
              <a:rPr lang="en-GB" altLang="en-US" sz="2800" dirty="0">
                <a:solidFill>
                  <a:srgbClr val="14425D"/>
                </a:solidFill>
                <a:latin typeface="Constantia" panose="02030602050306030303" pitchFamily="18" charset="0"/>
              </a:rPr>
              <a:t>Spinal meninges (</a:t>
            </a:r>
            <a:r>
              <a:rPr lang="sr-Latn-CS" altLang="en-US" sz="2800" dirty="0" err="1">
                <a:solidFill>
                  <a:srgbClr val="14425D"/>
                </a:solidFill>
                <a:latin typeface="Constantia" panose="02030602050306030303" pitchFamily="18" charset="0"/>
              </a:rPr>
              <a:t>Meninges</a:t>
            </a:r>
            <a:r>
              <a:rPr lang="sr-Latn-CS" altLang="en-US" sz="2800" dirty="0">
                <a:solidFill>
                  <a:srgbClr val="14425D"/>
                </a:solidFill>
                <a:latin typeface="Constantia" panose="02030602050306030303" pitchFamily="18" charset="0"/>
              </a:rPr>
              <a:t> </a:t>
            </a:r>
            <a:r>
              <a:rPr lang="sr-Latn-CS" altLang="en-US" sz="2800" dirty="0" err="1">
                <a:solidFill>
                  <a:srgbClr val="14425D"/>
                </a:solidFill>
                <a:latin typeface="Constantia" panose="02030602050306030303" pitchFamily="18" charset="0"/>
              </a:rPr>
              <a:t>spinales</a:t>
            </a:r>
            <a:r>
              <a:rPr lang="en-GB" altLang="en-US" sz="2800" dirty="0">
                <a:solidFill>
                  <a:srgbClr val="14425D"/>
                </a:solidFill>
                <a:latin typeface="Constantia" panose="02030602050306030303" pitchFamily="18" charset="0"/>
              </a:rPr>
              <a:t>)</a:t>
            </a:r>
            <a:endParaRPr lang="en-US" altLang="en-US" sz="2800" dirty="0">
              <a:solidFill>
                <a:srgbClr val="14425D"/>
              </a:solidFill>
              <a:latin typeface="Constantia" panose="02030602050306030303" pitchFamily="18" charset="0"/>
            </a:endParaRPr>
          </a:p>
        </p:txBody>
      </p:sp>
    </p:spTree>
    <p:extLst>
      <p:ext uri="{BB962C8B-B14F-4D97-AF65-F5344CB8AC3E}">
        <p14:creationId xmlns:p14="http://schemas.microsoft.com/office/powerpoint/2010/main" val="2712981285"/>
      </p:ext>
    </p:extLst>
  </p:cSld>
  <p:clrMapOvr>
    <a:masterClrMapping/>
  </p:clrMapOvr>
</p:sld>
</file>

<file path=ppt/theme/theme1.xml><?xml version="1.0" encoding="utf-8"?>
<a:theme xmlns:a="http://schemas.openxmlformats.org/drawingml/2006/main" name="Flow">
  <a:themeElements>
    <a:clrScheme name="Flow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Flow">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Flow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Flow">
  <a:themeElements>
    <a:clrScheme name="1_Flow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1_Flow">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1_Flow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Flow">
  <a:themeElements>
    <a:clrScheme name="2_Flow 1">
      <a:dk1>
        <a:srgbClr val="323232"/>
      </a:dk1>
      <a:lt1>
        <a:srgbClr val="FFFFFF"/>
      </a:lt1>
      <a:dk2>
        <a:srgbClr val="000000"/>
      </a:dk2>
      <a:lt2>
        <a:srgbClr val="E3DED1"/>
      </a:lt2>
      <a:accent1>
        <a:srgbClr val="F07F09"/>
      </a:accent1>
      <a:accent2>
        <a:srgbClr val="9F2936"/>
      </a:accent2>
      <a:accent3>
        <a:srgbClr val="AAAAAA"/>
      </a:accent3>
      <a:accent4>
        <a:srgbClr val="DADADA"/>
      </a:accent4>
      <a:accent5>
        <a:srgbClr val="F6C0AA"/>
      </a:accent5>
      <a:accent6>
        <a:srgbClr val="902430"/>
      </a:accent6>
      <a:hlink>
        <a:srgbClr val="6B9F25"/>
      </a:hlink>
      <a:folHlink>
        <a:srgbClr val="B26B02"/>
      </a:folHlink>
    </a:clrScheme>
    <a:fontScheme name="2_Flow">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2_Flow 1">
        <a:dk1>
          <a:srgbClr val="323232"/>
        </a:dk1>
        <a:lt1>
          <a:srgbClr val="FFFFFF"/>
        </a:lt1>
        <a:dk2>
          <a:srgbClr val="000000"/>
        </a:dk2>
        <a:lt2>
          <a:srgbClr val="E3DED1"/>
        </a:lt2>
        <a:accent1>
          <a:srgbClr val="F07F09"/>
        </a:accent1>
        <a:accent2>
          <a:srgbClr val="9F2936"/>
        </a:accent2>
        <a:accent3>
          <a:srgbClr val="AAAAAA"/>
        </a:accent3>
        <a:accent4>
          <a:srgbClr val="DADADA"/>
        </a:accent4>
        <a:accent5>
          <a:srgbClr val="F6C0AA"/>
        </a:accent5>
        <a:accent6>
          <a:srgbClr val="902430"/>
        </a:accent6>
        <a:hlink>
          <a:srgbClr val="6B9F25"/>
        </a:hlink>
        <a:folHlink>
          <a:srgbClr val="B26B02"/>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Flow">
  <a:themeElements>
    <a:clrScheme name="3_Flow 1">
      <a:dk1>
        <a:srgbClr val="323232"/>
      </a:dk1>
      <a:lt1>
        <a:srgbClr val="FFFFFF"/>
      </a:lt1>
      <a:dk2>
        <a:srgbClr val="000000"/>
      </a:dk2>
      <a:lt2>
        <a:srgbClr val="E3DED1"/>
      </a:lt2>
      <a:accent1>
        <a:srgbClr val="F07F09"/>
      </a:accent1>
      <a:accent2>
        <a:srgbClr val="9F2936"/>
      </a:accent2>
      <a:accent3>
        <a:srgbClr val="AAAAAA"/>
      </a:accent3>
      <a:accent4>
        <a:srgbClr val="DADADA"/>
      </a:accent4>
      <a:accent5>
        <a:srgbClr val="F6C0AA"/>
      </a:accent5>
      <a:accent6>
        <a:srgbClr val="902430"/>
      </a:accent6>
      <a:hlink>
        <a:srgbClr val="6B9F25"/>
      </a:hlink>
      <a:folHlink>
        <a:srgbClr val="B26B02"/>
      </a:folHlink>
    </a:clrScheme>
    <a:fontScheme name="3_Flow">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3_Flow 1">
        <a:dk1>
          <a:srgbClr val="323232"/>
        </a:dk1>
        <a:lt1>
          <a:srgbClr val="FFFFFF"/>
        </a:lt1>
        <a:dk2>
          <a:srgbClr val="000000"/>
        </a:dk2>
        <a:lt2>
          <a:srgbClr val="E3DED1"/>
        </a:lt2>
        <a:accent1>
          <a:srgbClr val="F07F09"/>
        </a:accent1>
        <a:accent2>
          <a:srgbClr val="9F2936"/>
        </a:accent2>
        <a:accent3>
          <a:srgbClr val="AAAAAA"/>
        </a:accent3>
        <a:accent4>
          <a:srgbClr val="DADADA"/>
        </a:accent4>
        <a:accent5>
          <a:srgbClr val="F6C0AA"/>
        </a:accent5>
        <a:accent6>
          <a:srgbClr val="902430"/>
        </a:accent6>
        <a:hlink>
          <a:srgbClr val="6B9F25"/>
        </a:hlink>
        <a:folHlink>
          <a:srgbClr val="B26B02"/>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Flow">
  <a:themeElements>
    <a:clrScheme name="4_Flow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4_Flow">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4_Flow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Flow">
  <a:themeElements>
    <a:clrScheme name="5_Flow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5_Flow">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5_Flow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Flow">
  <a:themeElements>
    <a:clrScheme name="6_Flow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6_Flow">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6_Flow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Flow">
  <a:themeElements>
    <a:clrScheme name="7_Flow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fontScheme name="7_Flow">
      <a:majorFont>
        <a:latin typeface="Calibri"/>
        <a:ea typeface=""/>
        <a:cs typeface=""/>
      </a:majorFont>
      <a:minorFont>
        <a:latin typeface="Constanti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7_Flow 1">
        <a:dk1>
          <a:srgbClr val="000000"/>
        </a:dk1>
        <a:lt1>
          <a:srgbClr val="FFFFFF"/>
        </a:lt1>
        <a:dk2>
          <a:srgbClr val="323232"/>
        </a:dk2>
        <a:lt2>
          <a:srgbClr val="E3DED1"/>
        </a:lt2>
        <a:accent1>
          <a:srgbClr val="F07F09"/>
        </a:accent1>
        <a:accent2>
          <a:srgbClr val="9F2936"/>
        </a:accent2>
        <a:accent3>
          <a:srgbClr val="FFFFFF"/>
        </a:accent3>
        <a:accent4>
          <a:srgbClr val="000000"/>
        </a:accent4>
        <a:accent5>
          <a:srgbClr val="F6C0AA"/>
        </a:accent5>
        <a:accent6>
          <a:srgbClr val="902430"/>
        </a:accent6>
        <a:hlink>
          <a:srgbClr val="6B9F25"/>
        </a:hlink>
        <a:folHlink>
          <a:srgbClr val="B26B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11771</TotalTime>
  <Pages>0</Pages>
  <Words>12353</Words>
  <Characters>0</Characters>
  <Application>Microsoft Office PowerPoint</Application>
  <DocSecurity>0</DocSecurity>
  <PresentationFormat>On-screen Show (4:3)</PresentationFormat>
  <Lines>0</Lines>
  <Paragraphs>597</Paragraphs>
  <Slides>103</Slides>
  <Notes>4</Notes>
  <HiddenSlides>0</HiddenSlides>
  <MMClips>0</MMClips>
  <ScaleCrop>false</ScaleCrop>
  <HeadingPairs>
    <vt:vector size="6" baseType="variant">
      <vt:variant>
        <vt:lpstr>Fonts Used</vt:lpstr>
      </vt:variant>
      <vt:variant>
        <vt:i4>8</vt:i4>
      </vt:variant>
      <vt:variant>
        <vt:lpstr>Theme</vt:lpstr>
      </vt:variant>
      <vt:variant>
        <vt:i4>8</vt:i4>
      </vt:variant>
      <vt:variant>
        <vt:lpstr>Slide Titles</vt:lpstr>
      </vt:variant>
      <vt:variant>
        <vt:i4>103</vt:i4>
      </vt:variant>
    </vt:vector>
  </HeadingPairs>
  <TitlesOfParts>
    <vt:vector size="119" baseType="lpstr">
      <vt:lpstr>Tahoma</vt:lpstr>
      <vt:lpstr>Arial</vt:lpstr>
      <vt:lpstr>Calibri</vt:lpstr>
      <vt:lpstr>Constantia</vt:lpstr>
      <vt:lpstr>Wingdings 2</vt:lpstr>
      <vt:lpstr>Times New Roman</vt:lpstr>
      <vt:lpstr>Wingdings</vt:lpstr>
      <vt:lpstr>Aptos</vt:lpstr>
      <vt:lpstr>Flow</vt:lpstr>
      <vt:lpstr>1_Flow</vt:lpstr>
      <vt:lpstr>2_Flow</vt:lpstr>
      <vt:lpstr>3_Flow</vt:lpstr>
      <vt:lpstr>4_Flow</vt:lpstr>
      <vt:lpstr>5_Flow</vt:lpstr>
      <vt:lpstr>6_Flow</vt:lpstr>
      <vt:lpstr>7_Flow</vt:lpstr>
      <vt:lpstr>PowerPoint Presentation</vt:lpstr>
      <vt:lpstr>PowerPoint Presentation</vt:lpstr>
      <vt:lpstr>PowerPoint Presentation</vt:lpstr>
      <vt:lpstr>DIVISIONS OF THE NERVOUS SYTEM</vt:lpstr>
      <vt:lpstr>Morphological divisions </vt:lpstr>
      <vt:lpstr>PowerPoint Presentation</vt:lpstr>
      <vt:lpstr>PowerPoint Presentation</vt:lpstr>
      <vt:lpstr>PowerPoint Presentation</vt:lpstr>
      <vt:lpstr>PowerPoint Presentation</vt:lpstr>
      <vt:lpstr>PowerPoint Presentation</vt:lpstr>
      <vt:lpstr>Kичмена мождина</vt:lpstr>
      <vt:lpstr>PowerPoint Presentation</vt:lpstr>
      <vt:lpstr>PowerPoint Presentation</vt:lpstr>
      <vt:lpstr>Functional divisions of nervous system</vt:lpstr>
      <vt:lpstr>PowerPoint Presentation</vt:lpstr>
      <vt:lpstr>PowerPoint Presentation</vt:lpstr>
      <vt:lpstr>STRUCTURE</vt:lpstr>
      <vt:lpstr>Morphology of neuron:</vt:lpstr>
      <vt:lpstr>PowerPoint Presentation</vt:lpstr>
      <vt:lpstr>Axon</vt:lpstr>
      <vt:lpstr>Axon</vt:lpstr>
      <vt:lpstr>Divisions of neurons according to shape of the body:</vt:lpstr>
      <vt:lpstr>Division of neuron according to its function:</vt:lpstr>
      <vt:lpstr>Divisions of neurons according to number of dendrites:</vt:lpstr>
      <vt:lpstr>PowerPoint Presentation</vt:lpstr>
      <vt:lpstr>Neuroglia</vt:lpstr>
      <vt:lpstr>Neuroglia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Neurotransmitters</vt:lpstr>
      <vt:lpstr>Neurotransmitters</vt:lpstr>
      <vt:lpstr>Neuropeptides:</vt:lpstr>
      <vt:lpstr>AXIS OF CNS</vt:lpstr>
      <vt:lpstr>SPINAL CORD (MEDULLA SPINALIS)</vt:lpstr>
      <vt:lpstr>SPINAL CORD (MEDULLA SPINALIS)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Spinal nerves (nn. spinales)</vt:lpstr>
      <vt:lpstr>NN. SPINALES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GREY MATTER OF SPINAL CORD  (SUBSTANTIA GRISEA)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IvanM</dc:creator>
  <cp:keywords/>
  <dc:description/>
  <cp:lastModifiedBy>Ivana Macuzic</cp:lastModifiedBy>
  <cp:revision>277</cp:revision>
  <dcterms:created xsi:type="dcterms:W3CDTF">2007-05-23T23:56:13Z</dcterms:created>
  <dcterms:modified xsi:type="dcterms:W3CDTF">2024-04-22T10:08:48Z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1033-9.1.0.4746</vt:lpwstr>
  </property>
</Properties>
</file>